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4" r:id="rId13"/>
    <p:sldId id="268" r:id="rId14"/>
    <p:sldId id="269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9" r:id="rId23"/>
    <p:sldId id="280" r:id="rId24"/>
    <p:sldId id="281" r:id="rId25"/>
    <p:sldId id="282" r:id="rId26"/>
    <p:sldId id="283" r:id="rId2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60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46908-4FBE-458D-8708-F2D365AB2D6D}" type="datetimeFigureOut">
              <a:rPr lang="tr-TR" smtClean="0"/>
              <a:t>10.10.2019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97F89A4-FABE-40C2-9273-4E66DA577E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4206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46908-4FBE-458D-8708-F2D365AB2D6D}" type="datetimeFigureOut">
              <a:rPr lang="tr-TR" smtClean="0"/>
              <a:t>10.10.2019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97F89A4-FABE-40C2-9273-4E66DA577E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6627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46908-4FBE-458D-8708-F2D365AB2D6D}" type="datetimeFigureOut">
              <a:rPr lang="tr-TR" smtClean="0"/>
              <a:t>10.10.2019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97F89A4-FABE-40C2-9273-4E66DA577EE2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3089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46908-4FBE-458D-8708-F2D365AB2D6D}" type="datetimeFigureOut">
              <a:rPr lang="tr-TR" smtClean="0"/>
              <a:t>10.10.2019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97F89A4-FABE-40C2-9273-4E66DA577E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63480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46908-4FBE-458D-8708-F2D365AB2D6D}" type="datetimeFigureOut">
              <a:rPr lang="tr-TR" smtClean="0"/>
              <a:t>10.10.2019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97F89A4-FABE-40C2-9273-4E66DA577EE2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118443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46908-4FBE-458D-8708-F2D365AB2D6D}" type="datetimeFigureOut">
              <a:rPr lang="tr-TR" smtClean="0"/>
              <a:t>10.10.2019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97F89A4-FABE-40C2-9273-4E66DA577E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7588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46908-4FBE-458D-8708-F2D365AB2D6D}" type="datetimeFigureOut">
              <a:rPr lang="tr-TR" smtClean="0"/>
              <a:t>10.10.2019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F89A4-FABE-40C2-9273-4E66DA577E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83407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46908-4FBE-458D-8708-F2D365AB2D6D}" type="datetimeFigureOut">
              <a:rPr lang="tr-TR" smtClean="0"/>
              <a:t>10.10.2019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F89A4-FABE-40C2-9273-4E66DA577E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7899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46908-4FBE-458D-8708-F2D365AB2D6D}" type="datetimeFigureOut">
              <a:rPr lang="tr-TR" smtClean="0"/>
              <a:t>10.10.2019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F89A4-FABE-40C2-9273-4E66DA577E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3851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46908-4FBE-458D-8708-F2D365AB2D6D}" type="datetimeFigureOut">
              <a:rPr lang="tr-TR" smtClean="0"/>
              <a:t>10.10.2019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97F89A4-FABE-40C2-9273-4E66DA577E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8384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46908-4FBE-458D-8708-F2D365AB2D6D}" type="datetimeFigureOut">
              <a:rPr lang="tr-TR" smtClean="0"/>
              <a:t>10.10.2019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97F89A4-FABE-40C2-9273-4E66DA577E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2277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46908-4FBE-458D-8708-F2D365AB2D6D}" type="datetimeFigureOut">
              <a:rPr lang="tr-TR" smtClean="0"/>
              <a:t>10.10.2019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97F89A4-FABE-40C2-9273-4E66DA577E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6264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46908-4FBE-458D-8708-F2D365AB2D6D}" type="datetimeFigureOut">
              <a:rPr lang="tr-TR" smtClean="0"/>
              <a:t>10.10.2019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F89A4-FABE-40C2-9273-4E66DA577E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6711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46908-4FBE-458D-8708-F2D365AB2D6D}" type="datetimeFigureOut">
              <a:rPr lang="tr-TR" smtClean="0"/>
              <a:t>10.10.2019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F89A4-FABE-40C2-9273-4E66DA577E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0350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46908-4FBE-458D-8708-F2D365AB2D6D}" type="datetimeFigureOut">
              <a:rPr lang="tr-TR" smtClean="0"/>
              <a:t>10.10.2019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F89A4-FABE-40C2-9273-4E66DA577E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2329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46908-4FBE-458D-8708-F2D365AB2D6D}" type="datetimeFigureOut">
              <a:rPr lang="tr-TR" smtClean="0"/>
              <a:t>10.10.2019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97F89A4-FABE-40C2-9273-4E66DA577E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0923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46908-4FBE-458D-8708-F2D365AB2D6D}" type="datetimeFigureOut">
              <a:rPr lang="tr-TR" smtClean="0"/>
              <a:t>10.10.2019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97F89A4-FABE-40C2-9273-4E66DA577E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6028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Veterinary</a:t>
            </a:r>
            <a:r>
              <a:rPr lang="tr-TR" dirty="0" smtClean="0"/>
              <a:t> </a:t>
            </a:r>
            <a:r>
              <a:rPr lang="tr-TR" dirty="0" err="1" smtClean="0"/>
              <a:t>Dental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Radiology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Murat ÇALIŞKAN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290219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3246" y="1304253"/>
            <a:ext cx="5984831" cy="3941515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753203" y="5834134"/>
            <a:ext cx="94602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Proper parallel technique for the mandibular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premolars and molars</a:t>
            </a:r>
            <a:r>
              <a:rPr lang="en-US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936189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6550" y="1173313"/>
            <a:ext cx="7069956" cy="4232875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897968" y="5657671"/>
            <a:ext cx="89464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Proper bisecting angle technique for the mesial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mandibular premolars. This will image the entire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root system without distorting the image unduly</a:t>
            </a:r>
            <a:r>
              <a:rPr lang="en-US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52346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4256" y="741876"/>
            <a:ext cx="7920185" cy="4741918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154256" y="5736739"/>
            <a:ext cx="80691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Proper bisecting angle technique for the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mandibular canines and incisors</a:t>
            </a:r>
            <a:r>
              <a:rPr lang="en-US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86336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605" y="555498"/>
            <a:ext cx="7695596" cy="4607453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518611" y="5608403"/>
            <a:ext cx="869482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Proper bisecting angle technique for the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maxillary incisors.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933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Normal </a:t>
            </a:r>
            <a:r>
              <a:rPr lang="tr-TR" dirty="0" err="1"/>
              <a:t>dental</a:t>
            </a:r>
            <a:r>
              <a:rPr lang="tr-TR" dirty="0"/>
              <a:t> </a:t>
            </a:r>
            <a:r>
              <a:rPr lang="tr-TR" dirty="0" err="1" smtClean="0"/>
              <a:t>radiographic</a:t>
            </a:r>
            <a:r>
              <a:rPr lang="tr-TR" dirty="0" smtClean="0"/>
              <a:t> </a:t>
            </a:r>
            <a:r>
              <a:rPr lang="tr-TR" dirty="0" err="1" smtClean="0"/>
              <a:t>anatomy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716505" y="2122983"/>
            <a:ext cx="1047549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Normal alveolar bone will appear gray and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relatively uniform throughout the arcade. It is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slightly more radiopaque than tooth roots, and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appears slightly but regularly mottled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Bone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should completely fill the area between the</a:t>
            </a: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roots (furcation) and end at the ‘neck’ or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cementoenamel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junction (CEJ) of the teeth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829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290035" y="460555"/>
            <a:ext cx="95771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root canals should all be the same width,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allowing for differences in the diameters of the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roots. There should be no radiolucent areas in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teeth or bone. A thin dark line (periodontal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ligament) should be discerned around the roots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of the teeth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436" y="2659467"/>
            <a:ext cx="6946250" cy="3972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7527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3646" y="96252"/>
            <a:ext cx="6620775" cy="5531505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053389" y="5565856"/>
            <a:ext cx="86466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Normal dental radiograph of the mandibular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premolars of a dog. This shows normal bone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which completely fills the furcation and regular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periodontal ligaments.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3475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80674" y="672224"/>
            <a:ext cx="904774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Differential diagnoses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There are several normal anatomical findings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that are commonly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misinterpreted in dental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images as pathological. In views of: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Mandibular cheek teeth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 a horizontal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radiolucent line will be seen near the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ventral cortex, which is the mandibular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canal. There are two circular radiolucent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areas seen in the area of the apices of the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first three premolars. These are the mental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foramina (middle and caudal)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54077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3857" y="887516"/>
            <a:ext cx="6460354" cy="4623896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892967" y="5806333"/>
            <a:ext cx="94969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Mesial mandibular premolars of a dog. Note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radiolucent circle apical to the mesial root of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P2. This is a mental foramen.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25218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844842" y="598984"/>
            <a:ext cx="885524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Mandibular incisal area: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 radiolucent line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will be observed between the first incisors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which is the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fibrocartilaginous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mandibular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symphysis 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9383" y="2556023"/>
            <a:ext cx="4506160" cy="2875563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844842" y="5763459"/>
            <a:ext cx="95771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Mandibular canine/incisor</a:t>
            </a:r>
            <a:r>
              <a:rPr lang="tr-TR" sz="2400" dirty="0" smtClean="0"/>
              <a:t> </a:t>
            </a:r>
            <a:r>
              <a:rPr lang="en-US" sz="2400" dirty="0" smtClean="0"/>
              <a:t>radiograph of a</a:t>
            </a:r>
            <a:r>
              <a:rPr lang="tr-TR" sz="2400" dirty="0" smtClean="0"/>
              <a:t> </a:t>
            </a:r>
            <a:r>
              <a:rPr lang="en-US" sz="2400" dirty="0" smtClean="0"/>
              <a:t>dog. The black line</a:t>
            </a:r>
          </a:p>
          <a:p>
            <a:r>
              <a:rPr lang="en-US" sz="2400" dirty="0" smtClean="0"/>
              <a:t>in the center is the</a:t>
            </a:r>
            <a:r>
              <a:rPr lang="tr-TR" sz="2400" dirty="0" smtClean="0"/>
              <a:t> </a:t>
            </a:r>
            <a:r>
              <a:rPr lang="en-US" sz="2400" dirty="0" smtClean="0"/>
              <a:t>mandibular</a:t>
            </a:r>
            <a:r>
              <a:rPr lang="tr-TR" sz="2400" dirty="0"/>
              <a:t> </a:t>
            </a:r>
            <a:r>
              <a:rPr lang="en-US" sz="2400" dirty="0" smtClean="0"/>
              <a:t>symphysis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86657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Patient</a:t>
            </a:r>
            <a:r>
              <a:rPr lang="tr-TR" dirty="0" smtClean="0"/>
              <a:t> </a:t>
            </a:r>
            <a:r>
              <a:rPr lang="tr-TR" dirty="0" err="1" smtClean="0"/>
              <a:t>positioning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540043" y="2267362"/>
            <a:ext cx="1010652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The first step in creating quality dental images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involves positioning of the patient. Utilize sand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bags, v-trays and other implements to improve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stability and placement of the patient.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5243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876926" y="769567"/>
            <a:ext cx="9288379" cy="11318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Rostral maxillary area: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there are paired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radiolucent areas distal to the second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incisors. These are the palatine fissures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8010" y="2705975"/>
            <a:ext cx="4860558" cy="3303128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2213811" y="6027003"/>
            <a:ext cx="98338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Maxillary 100</a:t>
            </a:r>
            <a:r>
              <a:rPr lang="tr-TR" sz="2400" dirty="0" smtClean="0"/>
              <a:t> </a:t>
            </a:r>
            <a:r>
              <a:rPr lang="en-US" sz="2400" dirty="0" smtClean="0"/>
              <a:t>incisor area of a</a:t>
            </a:r>
            <a:r>
              <a:rPr lang="tr-TR" sz="2400" dirty="0" smtClean="0"/>
              <a:t> </a:t>
            </a:r>
            <a:r>
              <a:rPr lang="en-US" sz="2400" dirty="0" smtClean="0"/>
              <a:t>cat. Note the</a:t>
            </a:r>
            <a:r>
              <a:rPr lang="tr-TR" sz="2400" dirty="0" smtClean="0"/>
              <a:t> </a:t>
            </a:r>
            <a:r>
              <a:rPr lang="en-US" sz="2400" dirty="0" smtClean="0"/>
              <a:t>paired radiolucent</a:t>
            </a:r>
            <a:r>
              <a:rPr lang="tr-TR" sz="2400" dirty="0" smtClean="0"/>
              <a:t> </a:t>
            </a:r>
            <a:r>
              <a:rPr lang="en-US" sz="2400" dirty="0" smtClean="0"/>
              <a:t>areas, these are</a:t>
            </a:r>
            <a:r>
              <a:rPr lang="tr-TR" sz="2400" dirty="0" smtClean="0"/>
              <a:t> </a:t>
            </a:r>
            <a:r>
              <a:rPr lang="en-US" sz="2400" dirty="0" smtClean="0"/>
              <a:t>the palatine</a:t>
            </a:r>
            <a:r>
              <a:rPr lang="tr-TR" sz="2400" dirty="0" smtClean="0"/>
              <a:t> </a:t>
            </a:r>
            <a:r>
              <a:rPr lang="en-US" sz="2400" dirty="0" smtClean="0"/>
              <a:t>fissures (arrows).</a:t>
            </a:r>
            <a:endParaRPr lang="tr-TR" sz="2400" dirty="0"/>
          </a:p>
        </p:txBody>
      </p:sp>
      <p:sp>
        <p:nvSpPr>
          <p:cNvPr id="8" name="Aşağı Ok 7"/>
          <p:cNvSpPr/>
          <p:nvPr/>
        </p:nvSpPr>
        <p:spPr>
          <a:xfrm>
            <a:off x="5005137" y="3712106"/>
            <a:ext cx="449179" cy="45884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8289" y="3941526"/>
            <a:ext cx="506012" cy="48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9137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962527" y="505923"/>
            <a:ext cx="10892589" cy="3347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At the apex of the canine teeth: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there is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commonly a significant widening of the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periodontal ligament. This may appear to be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 periapical lesion, but is differentiated from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pathology because it is very regular and v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shaped,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as opposed to irregular and round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These ‘chevron effect’ is a normal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finding. If any doubts persist as to a lesion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being pathological, obtain radiographs of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contralateral tooth for comparison.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2193" y="3922243"/>
            <a:ext cx="3487950" cy="2923594"/>
          </a:xfrm>
          <a:prstGeom prst="rect">
            <a:avLst/>
          </a:prstGeom>
        </p:spPr>
      </p:pic>
      <p:sp>
        <p:nvSpPr>
          <p:cNvPr id="6" name="Aşağı Ok 5"/>
          <p:cNvSpPr/>
          <p:nvPr/>
        </p:nvSpPr>
        <p:spPr>
          <a:xfrm>
            <a:off x="4315326" y="3922243"/>
            <a:ext cx="144379" cy="63371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7074568" y="4922375"/>
            <a:ext cx="42190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‘Chevron effect’ at the apex of a maxillary</a:t>
            </a:r>
            <a:r>
              <a:rPr lang="tr-TR" dirty="0" smtClean="0"/>
              <a:t> </a:t>
            </a:r>
            <a:r>
              <a:rPr lang="en-US" dirty="0" smtClean="0"/>
              <a:t>canine (arrow).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830563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Normal </a:t>
            </a:r>
            <a:r>
              <a:rPr lang="tr-TR" dirty="0" err="1"/>
              <a:t>Young</a:t>
            </a:r>
            <a:r>
              <a:rPr lang="tr-TR" dirty="0"/>
              <a:t> </a:t>
            </a:r>
            <a:r>
              <a:rPr lang="tr-TR" dirty="0" err="1"/>
              <a:t>Patient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305694" y="1905000"/>
            <a:ext cx="9753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/>
              <a:t>• In a young patient, the dentinal wall is thin</a:t>
            </a:r>
            <a:r>
              <a:rPr lang="tr-TR" sz="2400" dirty="0" smtClean="0"/>
              <a:t> </a:t>
            </a:r>
            <a:r>
              <a:rPr lang="en-US" sz="2400" dirty="0" smtClean="0"/>
              <a:t>and the pulp chamber is large.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/>
              <a:t>• As the tooth develops, after </a:t>
            </a:r>
            <a:r>
              <a:rPr lang="en-US" sz="2400" dirty="0" err="1" smtClean="0"/>
              <a:t>apexogenesis</a:t>
            </a:r>
            <a:r>
              <a:rPr lang="en-US" sz="2400" dirty="0" smtClean="0"/>
              <a:t> is</a:t>
            </a:r>
            <a:r>
              <a:rPr lang="tr-TR" sz="2400" dirty="0" smtClean="0"/>
              <a:t> </a:t>
            </a:r>
            <a:r>
              <a:rPr lang="en-US" sz="2400" dirty="0" smtClean="0"/>
              <a:t>complete, odontoblasts that line the pulp</a:t>
            </a:r>
            <a:r>
              <a:rPr lang="tr-TR" sz="2400" dirty="0" smtClean="0"/>
              <a:t> </a:t>
            </a:r>
            <a:r>
              <a:rPr lang="en-US" sz="2400" dirty="0" smtClean="0"/>
              <a:t>chamber will produce secondary dentine.</a:t>
            </a:r>
            <a:r>
              <a:rPr lang="tr-TR" sz="2400" dirty="0" smtClean="0"/>
              <a:t> </a:t>
            </a:r>
            <a:r>
              <a:rPr lang="en-US" sz="2400" dirty="0" smtClean="0"/>
              <a:t>This will thicken the dentinal wall and reduce</a:t>
            </a:r>
            <a:r>
              <a:rPr lang="tr-TR" sz="2400" dirty="0" smtClean="0"/>
              <a:t> </a:t>
            </a:r>
            <a:r>
              <a:rPr lang="en-US" sz="2400" dirty="0" smtClean="0"/>
              <a:t>the size of the pulp chamber and root canal.</a:t>
            </a:r>
            <a:r>
              <a:rPr lang="tr-TR" sz="2400" dirty="0" smtClean="0"/>
              <a:t> </a:t>
            </a:r>
            <a:r>
              <a:rPr lang="en-US" sz="2400" dirty="0" smtClean="0"/>
              <a:t>The apex may be open, depending on the age</a:t>
            </a:r>
            <a:r>
              <a:rPr lang="tr-TR" sz="2400" dirty="0" smtClean="0"/>
              <a:t> </a:t>
            </a:r>
            <a:r>
              <a:rPr lang="en-US" sz="2400" dirty="0" smtClean="0"/>
              <a:t>of the patient.</a:t>
            </a:r>
          </a:p>
          <a:p>
            <a:pPr algn="just">
              <a:lnSpc>
                <a:spcPct val="150000"/>
              </a:lnSpc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6646463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748592" y="302359"/>
            <a:ext cx="1007444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•In the young patient, the dense cortical</a:t>
            </a:r>
            <a:r>
              <a:rPr lang="tr-TR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alveolar bone forming the wall of the socket</a:t>
            </a:r>
            <a:r>
              <a:rPr lang="tr-TR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appears radiographically as a distinct, opaque,</a:t>
            </a:r>
            <a:r>
              <a:rPr lang="tr-TR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uninterrupted, white line parallel to the long</a:t>
            </a:r>
            <a:r>
              <a:rPr lang="tr-TR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axis of the tooth root(s). This is known as the</a:t>
            </a:r>
            <a:r>
              <a:rPr lang="tr-TR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lamina dura.</a:t>
            </a:r>
          </a:p>
          <a:p>
            <a:pPr lvl="0" algn="just">
              <a:lnSpc>
                <a:spcPct val="150000"/>
              </a:lnSpc>
            </a:pP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The radiolucent image between the lamina</a:t>
            </a:r>
            <a:r>
              <a:rPr lang="tr-TR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dura and the tooth root is the</a:t>
            </a:r>
            <a:r>
              <a:rPr lang="tr-TR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periodontal</a:t>
            </a:r>
            <a:r>
              <a:rPr lang="tr-TR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space and is known radiographically as the</a:t>
            </a:r>
            <a:r>
              <a:rPr lang="tr-TR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lamina </a:t>
            </a:r>
            <a:r>
              <a:rPr lang="en-US" sz="2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lucida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It is occupied by the periodontal</a:t>
            </a:r>
            <a:r>
              <a:rPr lang="tr-TR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ligament.</a:t>
            </a:r>
          </a:p>
          <a:p>
            <a:pPr lvl="0" algn="just">
              <a:lnSpc>
                <a:spcPct val="150000"/>
              </a:lnSpc>
            </a:pP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The trabecular pattern of interdental bone</a:t>
            </a:r>
            <a:r>
              <a:rPr lang="tr-TR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should also be studied</a:t>
            </a:r>
            <a:endParaRPr lang="tr-TR" sz="2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6182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0666" y="914786"/>
            <a:ext cx="8920892" cy="5666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0767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Normal </a:t>
            </a:r>
            <a:r>
              <a:rPr lang="tr-TR" dirty="0" err="1"/>
              <a:t>Older</a:t>
            </a:r>
            <a:r>
              <a:rPr lang="tr-TR" dirty="0"/>
              <a:t> </a:t>
            </a:r>
            <a:r>
              <a:rPr lang="tr-TR" dirty="0" err="1"/>
              <a:t>Animal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1831222" y="1905000"/>
            <a:ext cx="967338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•The dental radiograph of a healthy adult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will show a decreased pulp canal size and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increased dentinal wall thickness.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• With age, the lamina dura disappears.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• Generally, the width of the lamina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lucida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will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become thinner.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• Although an apex is present, the apical delta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or apical foramen usually is not seen.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• There may be thinning of the alveolar crest.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5383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212" y="1395663"/>
            <a:ext cx="10902891" cy="4766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147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169226" y="1389767"/>
            <a:ext cx="1002277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• Maxillary teeth = ventral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recumbency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• Mandibular canine and incisor teeth = dorsal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recumbency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• Mandibular premolar and molar teeth =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lateral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recumbency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with the affected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side ‘up’.</a:t>
            </a:r>
          </a:p>
        </p:txBody>
      </p:sp>
    </p:spTree>
    <p:extLst>
      <p:ext uri="{BB962C8B-B14F-4D97-AF65-F5344CB8AC3E}">
        <p14:creationId xmlns:p14="http://schemas.microsoft.com/office/powerpoint/2010/main" val="2551187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741" y="2111239"/>
            <a:ext cx="4936354" cy="2955459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796715" y="5431940"/>
            <a:ext cx="84873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Parallel technique for mandibular</a:t>
            </a:r>
            <a:r>
              <a:rPr lang="tr-TR" dirty="0" smtClean="0"/>
              <a:t> </a:t>
            </a:r>
            <a:r>
              <a:rPr lang="en-US" dirty="0" smtClean="0"/>
              <a:t>premolar/molar teeth in a dog.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6045" y="2164341"/>
            <a:ext cx="4406965" cy="2902358"/>
          </a:xfrm>
          <a:prstGeom prst="rect">
            <a:avLst/>
          </a:prstGeom>
        </p:spPr>
      </p:pic>
      <p:sp>
        <p:nvSpPr>
          <p:cNvPr id="6" name="Unvan 1"/>
          <p:cNvSpPr txBox="1">
            <a:spLocks/>
          </p:cNvSpPr>
          <p:nvPr/>
        </p:nvSpPr>
        <p:spPr>
          <a:xfrm>
            <a:off x="1796715" y="700830"/>
            <a:ext cx="8911687" cy="128089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 smtClean="0"/>
              <a:t>Techniques for various individual teeth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16238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435" y="1496529"/>
            <a:ext cx="5032606" cy="2711778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096307" y="753017"/>
            <a:ext cx="91279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Bisecting angle radiograph for the maxillary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canine in a dog.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667545" y="4490154"/>
            <a:ext cx="932046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purple line is the angle of the</a:t>
            </a:r>
            <a:r>
              <a:rPr lang="tr-T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tooth root and the green line is the bisecting</a:t>
            </a:r>
            <a:r>
              <a:rPr lang="tr-T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angle between it and the film. </a:t>
            </a:r>
            <a:endParaRPr lang="tr-TR" sz="24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tr-TR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 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beam</a:t>
            </a:r>
            <a:r>
              <a:rPr lang="tr-T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aimed perpendicular to the green line, not the</a:t>
            </a:r>
            <a:r>
              <a:rPr lang="tr-T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film.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2668" y="1496529"/>
            <a:ext cx="4550027" cy="2711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590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0066" y="2004422"/>
            <a:ext cx="5640311" cy="4083013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893360" y="566135"/>
            <a:ext cx="7733306" cy="11318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Improper angulation of the radiographic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beam. </a:t>
            </a:r>
            <a:endParaRPr lang="tr-T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The angle of beam to film is too small.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3582" y="2004422"/>
            <a:ext cx="2931092" cy="4106492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6616761" y="6254141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Note the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elongation of the</a:t>
            </a:r>
            <a:r>
              <a:rPr lang="tr-T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roots.</a:t>
            </a:r>
            <a:endParaRPr lang="tr-T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506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352" y="2687303"/>
            <a:ext cx="4519259" cy="3271485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6360930" y="6083787"/>
            <a:ext cx="53094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Note the foreshortening of the premolar roots.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620253" y="110307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Improper angulation of the radiographic</a:t>
            </a:r>
          </a:p>
          <a:p>
            <a:r>
              <a:rPr lang="en-US" dirty="0" smtClean="0"/>
              <a:t>beam. The angle of beam to film is too great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3393" y="2687303"/>
            <a:ext cx="5157004" cy="307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437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32547" y="1755612"/>
            <a:ext cx="952900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• Parallel technique is only used for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mandibular premolars and molars.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• The maxillary cheek teeth are at an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approximately 90° angle to the film.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• The incisors and canines have crowns with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approximately 90° angles to the film;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however, the root angles are close to 40°.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9569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0910" y="952968"/>
            <a:ext cx="4182375" cy="2788593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5823285" y="2079139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Opened dental film packet. From left: paper,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film, lead</a:t>
            </a:r>
            <a:r>
              <a:rPr lang="en-US" dirty="0" smtClean="0"/>
              <a:t>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0909" y="3979930"/>
            <a:ext cx="4005911" cy="287807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6737701" y="5418965"/>
            <a:ext cx="30979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Chair-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side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developer</a:t>
            </a:r>
            <a:r>
              <a:rPr 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337360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201</TotalTime>
  <Words>700</Words>
  <Application>Microsoft Office PowerPoint</Application>
  <PresentationFormat>Geniş ekran</PresentationFormat>
  <Paragraphs>59</Paragraphs>
  <Slides>26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30" baseType="lpstr">
      <vt:lpstr>Arial</vt:lpstr>
      <vt:lpstr>Century Gothic</vt:lpstr>
      <vt:lpstr>Wingdings 3</vt:lpstr>
      <vt:lpstr>Duman</vt:lpstr>
      <vt:lpstr>Veterinary Dental Radiology</vt:lpstr>
      <vt:lpstr>Patient positioning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Normal dental radiographic anatomy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Normal Young Patient</vt:lpstr>
      <vt:lpstr>PowerPoint Sunusu</vt:lpstr>
      <vt:lpstr>PowerPoint Sunusu</vt:lpstr>
      <vt:lpstr>Normal Older Animal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Veterinary Dental Radiology</dc:title>
  <dc:creator>Murat</dc:creator>
  <cp:lastModifiedBy>Murat</cp:lastModifiedBy>
  <cp:revision>23</cp:revision>
  <dcterms:created xsi:type="dcterms:W3CDTF">2019-10-10T08:18:57Z</dcterms:created>
  <dcterms:modified xsi:type="dcterms:W3CDTF">2019-10-10T11:40:47Z</dcterms:modified>
</cp:coreProperties>
</file>