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60" r:id="rId5"/>
    <p:sldId id="259"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10.12.2018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10.12.2018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3. konu</a:t>
            </a:r>
          </a:p>
        </p:txBody>
      </p:sp>
      <p:sp>
        <p:nvSpPr>
          <p:cNvPr id="3" name="2 Alt Başlık"/>
          <p:cNvSpPr>
            <a:spLocks noGrp="1"/>
          </p:cNvSpPr>
          <p:nvPr>
            <p:ph type="subTitle" idx="1"/>
          </p:nvPr>
        </p:nvSpPr>
        <p:spPr/>
        <p:txBody>
          <a:bodyPr>
            <a:normAutofit/>
          </a:bodyPr>
          <a:lstStyle/>
          <a:p>
            <a:r>
              <a:rPr lang="tr-TR" sz="4400" dirty="0">
                <a:latin typeface="Bell MT" pitchFamily="18" charset="0"/>
                <a:cs typeface="Andalus" pitchFamily="18" charset="-78"/>
              </a:rPr>
              <a:t>Tüketim </a:t>
            </a:r>
            <a:r>
              <a:rPr lang="tr-TR" sz="4400">
                <a:latin typeface="Bell MT" pitchFamily="18" charset="0"/>
                <a:cs typeface="Andalus" pitchFamily="18" charset="-78"/>
              </a:rPr>
              <a:t>ve Antropoloji</a:t>
            </a:r>
            <a:endParaRPr lang="tr-TR" sz="4400" dirty="0">
              <a:latin typeface="Bell MT" pitchFamily="18" charset="0"/>
              <a:cs typeface="Andalus" pitchFamily="18" charset="-78"/>
            </a:endParaRP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6. hafta</a:t>
            </a:r>
          </a:p>
        </p:txBody>
      </p:sp>
      <p:sp>
        <p:nvSpPr>
          <p:cNvPr id="3" name="2 İçerik Yer Tutucusu"/>
          <p:cNvSpPr>
            <a:spLocks noGrp="1"/>
          </p:cNvSpPr>
          <p:nvPr>
            <p:ph idx="1"/>
          </p:nvPr>
        </p:nvSpPr>
        <p:spPr/>
        <p:txBody>
          <a:bodyPr>
            <a:normAutofit/>
          </a:bodyPr>
          <a:lstStyle/>
          <a:p>
            <a:r>
              <a:rPr lang="tr-TR" sz="2400" dirty="0">
                <a:latin typeface="Bell MT" pitchFamily="18" charset="0"/>
              </a:rPr>
              <a:t>Dersin altıncı haftası, toplam üç hafta sürecek antropoloji ile tüketim ilişkisini veya tüketimin antropolojisini aydınlatmaya başlayacağımız ilk hafta. Şu ana kadar kurduğumuz zeminle antropolojinin beslendiği ve meydan okuduğu kavramsal çerçevelere artık aşinayız.</a:t>
            </a:r>
          </a:p>
          <a:p>
            <a:r>
              <a:rPr lang="tr-TR" sz="2400" dirty="0">
                <a:latin typeface="Bell MT" pitchFamily="18" charset="0"/>
              </a:rPr>
              <a:t>Bu ilk hafta Mary Douglas’ın ekonomik rasyonalite kavramı ile hesaplaşmasını ve antropolojinin tüketimi ele alışında sunabileceği orijinalliği kurguladığı kimi önemli kavramlarla tanışacağız.</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6.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Tüketimin gündelik ölçekte vuku bulan mikro bir siyaset alanı olarak değerlendirilmesi önemli ve ilginç bir bakış sunabilir. İnsanlar tükettiklerinde kendilerine ve ait oldukları </a:t>
            </a:r>
            <a:r>
              <a:rPr lang="tr-TR" sz="2400" dirty="0" err="1">
                <a:latin typeface="Bell MT" pitchFamily="18" charset="0"/>
              </a:rPr>
              <a:t>kollektivitelere</a:t>
            </a:r>
            <a:r>
              <a:rPr lang="tr-TR" sz="2400" dirty="0">
                <a:latin typeface="Bell MT" pitchFamily="18" charset="0"/>
              </a:rPr>
              <a:t> dair bir şey söyler, kendi ayrıcalıklarını veya </a:t>
            </a:r>
            <a:r>
              <a:rPr lang="tr-TR" sz="2400" dirty="0" err="1">
                <a:latin typeface="Bell MT" pitchFamily="18" charset="0"/>
              </a:rPr>
              <a:t>dezavantajlılıklarını</a:t>
            </a:r>
            <a:r>
              <a:rPr lang="tr-TR" sz="2400" dirty="0">
                <a:latin typeface="Bell MT" pitchFamily="18" charset="0"/>
              </a:rPr>
              <a:t> ayrı ayrı veya aynı anda dışa vururlar. Bu noktada, kısıtlı bir gelir sahibinin lüks tüketiminin irrasyonel oluşundan bahsetmek yerine bu tüketimle toplumsal bir aktörün kendisi için açmaya çalıştığı alanların, yeni imkanların ve sahaların izini sürmek değerlidir. Bir tüketim, bu sebeple, tüketilen nesnenin, atfeden kaynağı belirsiz, simgesel anlamında değil toplumsal işaretlemeler için sunduğu </a:t>
            </a:r>
            <a:r>
              <a:rPr lang="tr-TR" sz="2400" dirty="0" err="1">
                <a:latin typeface="Bell MT" pitchFamily="18" charset="0"/>
              </a:rPr>
              <a:t>kollektif</a:t>
            </a:r>
            <a:r>
              <a:rPr lang="tr-TR" sz="2400" dirty="0">
                <a:latin typeface="Bell MT" pitchFamily="18" charset="0"/>
              </a:rPr>
              <a:t> imkanlarda başlar ve biter.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6.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Tüketim, bu haliyle, büyük çaplı neredeyse ayinsel gündelik eylemlerin (bayram alışverişleri, Kara Cuma, vs.) ve küçük çaplı oyunsu jest ve konuşmaların (hal hatır sormalara eşlik eden kahve bardakları, bir kahve içer miyiz teklifleri, vs.) </a:t>
            </a:r>
            <a:r>
              <a:rPr lang="tr-TR" sz="2400" dirty="0" err="1">
                <a:latin typeface="Bell MT" pitchFamily="18" charset="0"/>
              </a:rPr>
              <a:t>içiçe</a:t>
            </a:r>
            <a:r>
              <a:rPr lang="tr-TR" sz="2400" dirty="0">
                <a:latin typeface="Bell MT" pitchFamily="18" charset="0"/>
              </a:rPr>
              <a:t> geçtiği, Douglas’ın ifadesi ile toplumsal işaretleme hizmetleri sunar. Topluluk tüketimle, ne olduğunu, hangi toplumsal bilgi dairesinde yürüdüğünü, kimi işaretlediğini, kim tarafından işaretlenmek istediğini açıkça toplumsal alana yayar. İşaretler, okunur, okunmaz, okumayı bilenler öne çıkar ve işaretleyicilerin önerdiği okumaların dışına </a:t>
            </a:r>
            <a:r>
              <a:rPr lang="tr-TR" sz="2400" dirty="0" err="1">
                <a:latin typeface="Bell MT" pitchFamily="18" charset="0"/>
              </a:rPr>
              <a:t>taşılır</a:t>
            </a:r>
            <a:r>
              <a:rPr lang="tr-TR" sz="2400" dirty="0">
                <a:latin typeface="Bell MT" pitchFamily="18" charset="0"/>
              </a:rPr>
              <a:t>.    </a:t>
            </a:r>
          </a:p>
        </p:txBody>
      </p:sp>
    </p:spTree>
    <p:extLst>
      <p:ext uri="{BB962C8B-B14F-4D97-AF65-F5344CB8AC3E}">
        <p14:creationId xmlns:p14="http://schemas.microsoft.com/office/powerpoint/2010/main" val="972234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6.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okumalar</a:t>
            </a:r>
            <a:r>
              <a:rPr lang="tr-TR" sz="2400" dirty="0">
                <a:latin typeface="Bell MT" pitchFamily="18" charset="0"/>
              </a:rPr>
              <a:t>:</a:t>
            </a:r>
          </a:p>
          <a:p>
            <a:r>
              <a:rPr lang="tr-TR" sz="2400" dirty="0">
                <a:latin typeface="Bell MT" pitchFamily="18" charset="0"/>
              </a:rPr>
              <a:t>Mary Douglas, Baron </a:t>
            </a:r>
            <a:r>
              <a:rPr lang="tr-TR" sz="2400" dirty="0" err="1">
                <a:latin typeface="Bell MT" pitchFamily="18" charset="0"/>
              </a:rPr>
              <a:t>Isherwood</a:t>
            </a:r>
            <a:r>
              <a:rPr lang="tr-TR" sz="2400" dirty="0">
                <a:latin typeface="Bell MT" pitchFamily="18" charset="0"/>
              </a:rPr>
              <a:t> (1999). </a:t>
            </a:r>
            <a:r>
              <a:rPr lang="tr-TR" sz="2400" i="1" dirty="0">
                <a:latin typeface="Bell MT" pitchFamily="18" charset="0"/>
              </a:rPr>
              <a:t>Tüketimin Antropolojisi</a:t>
            </a:r>
            <a:r>
              <a:rPr lang="tr-TR" sz="2400" dirty="0">
                <a:latin typeface="Bell MT" pitchFamily="18" charset="0"/>
              </a:rPr>
              <a:t>. Ankara: Dost Kitabevi Yayınları. (1996 Basımına Giriş ve 3. Bölüm: Malların Kullanımları)</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528</TotalTime>
  <Words>305</Words>
  <Application>Microsoft Office PowerPoint</Application>
  <PresentationFormat>On-screen Show (4:3)</PresentationFormat>
  <Paragraphs>13</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Aldhabi</vt:lpstr>
      <vt:lpstr>Andalus</vt:lpstr>
      <vt:lpstr>Arial</vt:lpstr>
      <vt:lpstr>Bell MT</vt:lpstr>
      <vt:lpstr>Calibri</vt:lpstr>
      <vt:lpstr>Ofis Teması</vt:lpstr>
      <vt:lpstr>3. konu</vt:lpstr>
      <vt:lpstr>6. hafta</vt:lpstr>
      <vt:lpstr>6. hafta</vt:lpstr>
      <vt:lpstr>6. hafta</vt:lpstr>
      <vt:lpstr>6.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37</cp:revision>
  <dcterms:created xsi:type="dcterms:W3CDTF">2018-05-08T13:48:36Z</dcterms:created>
  <dcterms:modified xsi:type="dcterms:W3CDTF">2018-12-10T20:17:08Z</dcterms:modified>
</cp:coreProperties>
</file>