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472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6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366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639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7711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1214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49181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5647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932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7280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3451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818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378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65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7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522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2789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8A9A54A-6C7F-439C-B863-D68F43C866F0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95299C3-87C8-4AB4-9231-2CA36A4DC0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80140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77492"/>
          </a:xfrm>
        </p:spPr>
        <p:txBody>
          <a:bodyPr/>
          <a:lstStyle/>
          <a:p>
            <a:r>
              <a:rPr lang="tr-TR" b="1" dirty="0"/>
              <a:t>Toplumsal Barış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424545"/>
            <a:ext cx="9144000" cy="2833255"/>
          </a:xfrm>
        </p:spPr>
        <p:txBody>
          <a:bodyPr/>
          <a:lstStyle/>
          <a:p>
            <a:r>
              <a:rPr lang="tr-TR" dirty="0"/>
              <a:t>Toplumsal barış denildiğinde, </a:t>
            </a:r>
            <a:r>
              <a:rPr lang="tr-TR" dirty="0" err="1"/>
              <a:t>kucuk</a:t>
            </a:r>
            <a:r>
              <a:rPr lang="tr-TR" dirty="0"/>
              <a:t> gruplardan, komşulara, komşulardan aynı</a:t>
            </a:r>
          </a:p>
          <a:p>
            <a:r>
              <a:rPr lang="tr-TR" dirty="0"/>
              <a:t>dinin mensuplarının oluşturduğu </a:t>
            </a:r>
            <a:r>
              <a:rPr lang="tr-TR" dirty="0" err="1"/>
              <a:t>buyuk</a:t>
            </a:r>
            <a:r>
              <a:rPr lang="tr-TR" dirty="0"/>
              <a:t> topluluklara, bu topluluklardan milletlere,</a:t>
            </a:r>
          </a:p>
          <a:p>
            <a:r>
              <a:rPr lang="tr-TR" dirty="0"/>
              <a:t>milletlerden </a:t>
            </a:r>
            <a:r>
              <a:rPr lang="tr-TR" dirty="0" err="1"/>
              <a:t>tum</a:t>
            </a:r>
            <a:r>
              <a:rPr lang="tr-TR" dirty="0"/>
              <a:t> insanlara ulaşacak kadar geniş bir yelpazede barış ortamının tesis</a:t>
            </a:r>
          </a:p>
          <a:p>
            <a:r>
              <a:rPr lang="tr-TR" dirty="0"/>
              <a:t>edilmesi anlaşılmaktadır.</a:t>
            </a:r>
          </a:p>
        </p:txBody>
      </p:sp>
    </p:spTree>
    <p:extLst>
      <p:ext uri="{BB962C8B-B14F-4D97-AF65-F5344CB8AC3E}">
        <p14:creationId xmlns:p14="http://schemas.microsoft.com/office/powerpoint/2010/main" val="2135713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Barış Alt Başlıkları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/>
              <a:t>Yaşama </a:t>
            </a:r>
            <a:r>
              <a:rPr lang="tr-TR" b="1" dirty="0" smtClean="0"/>
              <a:t>Hakkı</a:t>
            </a:r>
          </a:p>
          <a:p>
            <a:r>
              <a:rPr lang="tr-TR" b="1" dirty="0" smtClean="0"/>
              <a:t>Eşitlik</a:t>
            </a:r>
          </a:p>
          <a:p>
            <a:r>
              <a:rPr lang="tr-TR" b="1" dirty="0" smtClean="0"/>
              <a:t>Akrabalarla İlişkiler</a:t>
            </a:r>
          </a:p>
          <a:p>
            <a:r>
              <a:rPr lang="tr-TR" b="1" dirty="0" smtClean="0"/>
              <a:t>Komşuluk</a:t>
            </a:r>
          </a:p>
          <a:p>
            <a:r>
              <a:rPr lang="tr-TR" b="1" dirty="0"/>
              <a:t>Yardımlaşma ve </a:t>
            </a:r>
            <a:r>
              <a:rPr lang="tr-TR" b="1" dirty="0" smtClean="0"/>
              <a:t>Dayanışma</a:t>
            </a:r>
          </a:p>
          <a:p>
            <a:r>
              <a:rPr lang="tr-TR" b="1" dirty="0"/>
              <a:t>Din </a:t>
            </a:r>
            <a:r>
              <a:rPr lang="tr-TR" b="1" dirty="0" smtClean="0"/>
              <a:t>Özgürlüğü</a:t>
            </a:r>
          </a:p>
          <a:p>
            <a:r>
              <a:rPr lang="tr-TR" b="1" dirty="0"/>
              <a:t>Dini Yorumlama Hakkı ve Farklı Dini Yorumlara </a:t>
            </a:r>
            <a:r>
              <a:rPr lang="tr-TR" b="1" dirty="0" smtClean="0"/>
              <a:t>Müsamaha</a:t>
            </a:r>
          </a:p>
          <a:p>
            <a:r>
              <a:rPr lang="tr-TR" b="1" dirty="0"/>
              <a:t>Hıristiyanlarla </a:t>
            </a:r>
            <a:r>
              <a:rPr lang="tr-TR" b="1" dirty="0" smtClean="0"/>
              <a:t>İlişkiler</a:t>
            </a:r>
          </a:p>
          <a:p>
            <a:r>
              <a:rPr lang="tr-TR" b="1" dirty="0"/>
              <a:t>Farklı İnançtan İnsanlarla İlişkiler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4922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Yaşama </a:t>
            </a:r>
            <a:r>
              <a:rPr lang="tr-TR" b="1" dirty="0" smtClean="0"/>
              <a:t>Hakkı ve Eşitlik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02327"/>
            <a:ext cx="10515600" cy="4874636"/>
          </a:xfrm>
        </p:spPr>
        <p:txBody>
          <a:bodyPr>
            <a:normAutofit/>
          </a:bodyPr>
          <a:lstStyle/>
          <a:p>
            <a:r>
              <a:rPr lang="tr-TR" dirty="0"/>
              <a:t>İnsan olmanın bireye sunduğu en temel hak, </a:t>
            </a:r>
            <a:r>
              <a:rPr lang="tr-TR" i="1" dirty="0"/>
              <a:t>yaşama hakkı </a:t>
            </a:r>
            <a:r>
              <a:rPr lang="tr-TR" dirty="0"/>
              <a:t>olarak </a:t>
            </a:r>
            <a:r>
              <a:rPr lang="tr-TR" dirty="0" smtClean="0"/>
              <a:t>ifade edilmektedir.</a:t>
            </a:r>
          </a:p>
          <a:p>
            <a:r>
              <a:rPr lang="sv-SE" dirty="0"/>
              <a:t>Bu durum, Hıristiyan Kutsal kitabında, insan hayatına verilen değerin </a:t>
            </a:r>
            <a:r>
              <a:rPr lang="sv-SE" dirty="0" smtClean="0"/>
              <a:t>bir</a:t>
            </a:r>
            <a:r>
              <a:rPr lang="tr-TR" dirty="0" smtClean="0"/>
              <a:t> </a:t>
            </a:r>
            <a:r>
              <a:rPr lang="tr-TR" dirty="0" err="1" smtClean="0"/>
              <a:t>gostergesi</a:t>
            </a:r>
            <a:r>
              <a:rPr lang="tr-TR" dirty="0" smtClean="0"/>
              <a:t> </a:t>
            </a:r>
            <a:r>
              <a:rPr lang="tr-TR" dirty="0"/>
              <a:t>olarak, </a:t>
            </a:r>
            <a:r>
              <a:rPr lang="tr-TR" i="1" dirty="0"/>
              <a:t>adam öldürmemek gerektiği</a:t>
            </a:r>
            <a:r>
              <a:rPr lang="tr-TR" dirty="0"/>
              <a:t>, hatta daha da ileri </a:t>
            </a:r>
            <a:r>
              <a:rPr lang="tr-TR" dirty="0" err="1"/>
              <a:t>goturulerek</a:t>
            </a:r>
            <a:r>
              <a:rPr lang="tr-TR" dirty="0"/>
              <a:t> </a:t>
            </a:r>
            <a:r>
              <a:rPr lang="tr-TR" i="1" dirty="0"/>
              <a:t>kötü </a:t>
            </a:r>
            <a:r>
              <a:rPr lang="tr-TR" i="1" dirty="0" smtClean="0"/>
              <a:t>söz söylemenin </a:t>
            </a:r>
            <a:r>
              <a:rPr lang="tr-TR" i="1" dirty="0"/>
              <a:t>bile yasak olduğu </a:t>
            </a:r>
            <a:r>
              <a:rPr lang="tr-TR" dirty="0"/>
              <a:t>şeklinde dile getirilmektedir</a:t>
            </a:r>
            <a:r>
              <a:rPr lang="tr-TR" dirty="0" smtClean="0"/>
              <a:t>. (</a:t>
            </a:r>
            <a:r>
              <a:rPr lang="tr-TR" dirty="0" err="1" smtClean="0"/>
              <a:t>Bkz</a:t>
            </a:r>
            <a:r>
              <a:rPr lang="tr-TR" dirty="0" smtClean="0"/>
              <a:t> </a:t>
            </a:r>
            <a:r>
              <a:rPr lang="tr-TR" dirty="0"/>
              <a:t>Matta 5/21-26</a:t>
            </a:r>
            <a:r>
              <a:rPr lang="tr-TR" dirty="0" smtClean="0"/>
              <a:t>.)</a:t>
            </a:r>
          </a:p>
          <a:p>
            <a:r>
              <a:rPr lang="tr-TR" dirty="0"/>
              <a:t>İncillerde, toplumsal hayatta farklı </a:t>
            </a:r>
            <a:r>
              <a:rPr lang="tr-TR" dirty="0" err="1"/>
              <a:t>gorev</a:t>
            </a:r>
            <a:r>
              <a:rPr lang="tr-TR" dirty="0"/>
              <a:t> ve sorumlulukları yerine getiren </a:t>
            </a:r>
            <a:r>
              <a:rPr lang="tr-TR" dirty="0" err="1" smtClean="0"/>
              <a:t>tum</a:t>
            </a:r>
            <a:r>
              <a:rPr lang="tr-TR" dirty="0"/>
              <a:t> </a:t>
            </a:r>
            <a:r>
              <a:rPr lang="tr-TR" dirty="0" smtClean="0"/>
              <a:t>insanların</a:t>
            </a:r>
            <a:r>
              <a:rPr lang="tr-TR" dirty="0"/>
              <a:t>, eşit olduğuna vurgu yapılmaktadır. </a:t>
            </a:r>
            <a:r>
              <a:rPr lang="tr-TR" dirty="0" err="1"/>
              <a:t>Kole</a:t>
            </a:r>
            <a:r>
              <a:rPr lang="tr-TR" dirty="0"/>
              <a:t>-efendi, </a:t>
            </a:r>
            <a:r>
              <a:rPr lang="tr-TR" dirty="0" err="1"/>
              <a:t>oğretmen-oğrenci</a:t>
            </a:r>
            <a:r>
              <a:rPr lang="tr-TR" dirty="0"/>
              <a:t> </a:t>
            </a:r>
            <a:r>
              <a:rPr lang="tr-TR" dirty="0" smtClean="0"/>
              <a:t>arasında bir </a:t>
            </a:r>
            <a:r>
              <a:rPr lang="tr-TR" dirty="0"/>
              <a:t>fark </a:t>
            </a:r>
            <a:r>
              <a:rPr lang="tr-TR" dirty="0" err="1"/>
              <a:t>gozetilmemesi</a:t>
            </a:r>
            <a:r>
              <a:rPr lang="tr-TR" dirty="0"/>
              <a:t> gerektiği, acık bir şekilde ortaya </a:t>
            </a:r>
            <a:r>
              <a:rPr lang="tr-TR" dirty="0" smtClean="0"/>
              <a:t>konulmaktadır</a:t>
            </a:r>
          </a:p>
          <a:p>
            <a:r>
              <a:rPr lang="tr-TR" dirty="0"/>
              <a:t>“Benim buyruğum şudur: Sizi sevdiğim gibi, birbirinizi sevin. </a:t>
            </a:r>
            <a:r>
              <a:rPr lang="tr-TR" dirty="0" err="1" smtClean="0"/>
              <a:t>Hic</a:t>
            </a:r>
            <a:r>
              <a:rPr lang="tr-TR" dirty="0"/>
              <a:t> </a:t>
            </a:r>
            <a:r>
              <a:rPr lang="tr-TR" dirty="0" smtClean="0"/>
              <a:t>kimsede</a:t>
            </a:r>
            <a:r>
              <a:rPr lang="tr-TR" dirty="0"/>
              <a:t>, insanın, dostları uğruna canını vermesinden daha </a:t>
            </a:r>
            <a:r>
              <a:rPr lang="tr-TR" dirty="0" err="1"/>
              <a:t>buyuk</a:t>
            </a:r>
            <a:r>
              <a:rPr lang="tr-TR" dirty="0"/>
              <a:t> bir sevgi yoktur</a:t>
            </a:r>
            <a:r>
              <a:rPr lang="tr-TR" dirty="0" smtClean="0"/>
              <a:t>.”</a:t>
            </a:r>
            <a:r>
              <a:rPr lang="tr-TR" dirty="0"/>
              <a:t> </a:t>
            </a:r>
            <a:r>
              <a:rPr lang="tr-TR" dirty="0" err="1"/>
              <a:t>Yuhanna</a:t>
            </a:r>
            <a:r>
              <a:rPr lang="tr-TR" dirty="0"/>
              <a:t> 15/12-13, 17.</a:t>
            </a:r>
          </a:p>
        </p:txBody>
      </p:sp>
    </p:spTree>
    <p:extLst>
      <p:ext uri="{BB962C8B-B14F-4D97-AF65-F5344CB8AC3E}">
        <p14:creationId xmlns:p14="http://schemas.microsoft.com/office/powerpoint/2010/main" val="1551088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Komşuluk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İncillerde, </a:t>
            </a:r>
            <a:r>
              <a:rPr lang="tr-TR" dirty="0" err="1"/>
              <a:t>defaatle</a:t>
            </a:r>
            <a:r>
              <a:rPr lang="tr-TR" dirty="0"/>
              <a:t>, komşu hakkına, </a:t>
            </a:r>
            <a:r>
              <a:rPr lang="tr-TR" dirty="0" smtClean="0"/>
              <a:t>onlarla iyi </a:t>
            </a:r>
            <a:r>
              <a:rPr lang="tr-TR" dirty="0"/>
              <a:t>ilişki kurulmasına, komşuyu sevmeye dair uyarı ve tavsiyeler yer almaktadır</a:t>
            </a:r>
            <a:r>
              <a:rPr lang="tr-TR" dirty="0" smtClean="0"/>
              <a:t>.</a:t>
            </a:r>
          </a:p>
          <a:p>
            <a:r>
              <a:rPr lang="tr-TR" dirty="0" err="1"/>
              <a:t>Ferisilerden</a:t>
            </a:r>
            <a:r>
              <a:rPr lang="tr-TR" dirty="0"/>
              <a:t> birinin, </a:t>
            </a:r>
            <a:r>
              <a:rPr lang="tr-TR" dirty="0" err="1"/>
              <a:t>Hz.İsa’ya</a:t>
            </a:r>
            <a:r>
              <a:rPr lang="tr-TR" dirty="0"/>
              <a:t>, kutsal yasanın en </a:t>
            </a:r>
            <a:r>
              <a:rPr lang="tr-TR" dirty="0" err="1"/>
              <a:t>onemli</a:t>
            </a:r>
            <a:r>
              <a:rPr lang="tr-TR" dirty="0"/>
              <a:t> buyruğunun ne olduğunu </a:t>
            </a:r>
            <a:r>
              <a:rPr lang="tr-TR" dirty="0" smtClean="0"/>
              <a:t>sorduğu </a:t>
            </a:r>
            <a:r>
              <a:rPr lang="tr-TR" dirty="0" err="1"/>
              <a:t>bolumde</a:t>
            </a:r>
            <a:r>
              <a:rPr lang="tr-TR" dirty="0"/>
              <a:t>, </a:t>
            </a:r>
            <a:r>
              <a:rPr lang="tr-TR" dirty="0" err="1"/>
              <a:t>Hz.İsa</a:t>
            </a:r>
            <a:r>
              <a:rPr lang="tr-TR" dirty="0"/>
              <a:t>, onlara, ilk ve en </a:t>
            </a:r>
            <a:r>
              <a:rPr lang="tr-TR" dirty="0" err="1"/>
              <a:t>onemli</a:t>
            </a:r>
            <a:r>
              <a:rPr lang="tr-TR" dirty="0"/>
              <a:t> olanın, “Tanrı’yı, </a:t>
            </a:r>
            <a:r>
              <a:rPr lang="tr-TR" dirty="0" err="1"/>
              <a:t>butun</a:t>
            </a:r>
            <a:r>
              <a:rPr lang="tr-TR" dirty="0"/>
              <a:t> canınla </a:t>
            </a:r>
            <a:r>
              <a:rPr lang="tr-TR" dirty="0" smtClean="0"/>
              <a:t>ve aklınla </a:t>
            </a:r>
            <a:r>
              <a:rPr lang="tr-TR" dirty="0"/>
              <a:t>sevmek” olduğunu belirtmekte ve şu ifadeyi eklemektedir: “İlkine benzeyen </a:t>
            </a:r>
            <a:r>
              <a:rPr lang="tr-TR" dirty="0" smtClean="0"/>
              <a:t>ikinci buyruk </a:t>
            </a:r>
            <a:r>
              <a:rPr lang="tr-TR" dirty="0"/>
              <a:t>da şudur: ‘Komşunu, kendin gibi seveceksin</a:t>
            </a:r>
            <a:r>
              <a:rPr lang="tr-TR" dirty="0" smtClean="0"/>
              <a:t>.’”</a:t>
            </a:r>
            <a:r>
              <a:rPr lang="tr-TR" dirty="0"/>
              <a:t> </a:t>
            </a:r>
            <a:r>
              <a:rPr lang="tr-TR" dirty="0" smtClean="0"/>
              <a:t>(Matta 22/39)</a:t>
            </a:r>
          </a:p>
          <a:p>
            <a:r>
              <a:rPr lang="tr-TR" dirty="0"/>
              <a:t>Komşu sevgisinin, </a:t>
            </a:r>
            <a:r>
              <a:rPr lang="tr-TR" dirty="0" smtClean="0"/>
              <a:t>Tanrı sevgisinden </a:t>
            </a:r>
            <a:r>
              <a:rPr lang="tr-TR" dirty="0"/>
              <a:t>hemen sonra gelmesi ve en </a:t>
            </a:r>
            <a:r>
              <a:rPr lang="tr-TR" dirty="0" err="1"/>
              <a:t>onemli</a:t>
            </a:r>
            <a:r>
              <a:rPr lang="tr-TR" dirty="0"/>
              <a:t> ikinci buyruk olarak ifade </a:t>
            </a:r>
            <a:r>
              <a:rPr lang="tr-TR" dirty="0" smtClean="0"/>
              <a:t>edilmesi, Hıristiyanlığın</a:t>
            </a:r>
            <a:r>
              <a:rPr lang="tr-TR" dirty="0"/>
              <a:t>, toplumsal hayatta, komşuluk ilişkilerine verdiği değeri </a:t>
            </a:r>
            <a:r>
              <a:rPr lang="tr-TR" dirty="0" smtClean="0"/>
              <a:t>göstermesi bakımından</a:t>
            </a:r>
            <a:r>
              <a:rPr lang="tr-TR" dirty="0"/>
              <a:t>, </a:t>
            </a:r>
            <a:r>
              <a:rPr lang="tr-TR" dirty="0" err="1"/>
              <a:t>onemli</a:t>
            </a:r>
            <a:r>
              <a:rPr lang="tr-TR" dirty="0"/>
              <a:t> </a:t>
            </a:r>
            <a:r>
              <a:rPr lang="tr-TR" dirty="0" err="1"/>
              <a:t>gorulmektedir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8848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Yardımlaşma ve Dayanışma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“Ama </a:t>
            </a:r>
            <a:r>
              <a:rPr lang="tr-TR" dirty="0" smtClean="0"/>
              <a:t>beni dinleyen </a:t>
            </a:r>
            <a:r>
              <a:rPr lang="tr-TR" dirty="0"/>
              <a:t>sizlere, şunu soyluyorum: </a:t>
            </a:r>
            <a:r>
              <a:rPr lang="tr-TR" dirty="0" err="1"/>
              <a:t>Duşmanlarınızı</a:t>
            </a:r>
            <a:r>
              <a:rPr lang="tr-TR" dirty="0"/>
              <a:t> sevin, sizden nefret edenlere, </a:t>
            </a:r>
            <a:r>
              <a:rPr lang="tr-TR" dirty="0" smtClean="0"/>
              <a:t>iyilik yapın</a:t>
            </a:r>
            <a:r>
              <a:rPr lang="tr-TR" dirty="0"/>
              <a:t>, size lanet edenler </a:t>
            </a:r>
            <a:r>
              <a:rPr lang="tr-TR" dirty="0" err="1"/>
              <a:t>icin</a:t>
            </a:r>
            <a:r>
              <a:rPr lang="tr-TR" dirty="0"/>
              <a:t>, iyilik dileyin, size hakaret edenler </a:t>
            </a:r>
            <a:r>
              <a:rPr lang="tr-TR" dirty="0" err="1"/>
              <a:t>icin</a:t>
            </a:r>
            <a:r>
              <a:rPr lang="tr-TR" dirty="0"/>
              <a:t>, dua edin. </a:t>
            </a:r>
            <a:r>
              <a:rPr lang="tr-TR" dirty="0" smtClean="0"/>
              <a:t>Bir yanağınıza </a:t>
            </a:r>
            <a:r>
              <a:rPr lang="tr-TR" dirty="0"/>
              <a:t>vurana, obur yanağınızı da </a:t>
            </a:r>
            <a:r>
              <a:rPr lang="tr-TR" dirty="0" err="1"/>
              <a:t>cevirin</a:t>
            </a:r>
            <a:r>
              <a:rPr lang="tr-TR" dirty="0"/>
              <a:t>. Abanızı alandan, mintanınızı </a:t>
            </a:r>
            <a:r>
              <a:rPr lang="tr-TR" dirty="0" smtClean="0"/>
              <a:t>da esirgemeyin</a:t>
            </a:r>
            <a:r>
              <a:rPr lang="tr-TR" dirty="0"/>
              <a:t>. Sizden bir şey dileyen herkese verin, malınızı alandan, onu geri </a:t>
            </a:r>
            <a:r>
              <a:rPr lang="tr-TR" dirty="0" smtClean="0"/>
              <a:t>istemeyin. İnsanların </a:t>
            </a:r>
            <a:r>
              <a:rPr lang="tr-TR" dirty="0"/>
              <a:t>size nasıl davranmasını istiyorsanız, siz de onlara, </a:t>
            </a:r>
            <a:r>
              <a:rPr lang="tr-TR" dirty="0" err="1"/>
              <a:t>oyle</a:t>
            </a:r>
            <a:r>
              <a:rPr lang="tr-TR" dirty="0"/>
              <a:t> davranın. “Eğer </a:t>
            </a:r>
            <a:r>
              <a:rPr lang="tr-TR" dirty="0" smtClean="0"/>
              <a:t>yalnız sizi </a:t>
            </a:r>
            <a:r>
              <a:rPr lang="tr-TR" dirty="0"/>
              <a:t>sevenleri severseniz, bu, size ne </a:t>
            </a:r>
            <a:r>
              <a:rPr lang="tr-TR" dirty="0" err="1"/>
              <a:t>ovgu</a:t>
            </a:r>
            <a:r>
              <a:rPr lang="tr-TR" dirty="0"/>
              <a:t> kazandırır? </a:t>
            </a:r>
            <a:r>
              <a:rPr lang="tr-TR" dirty="0" err="1"/>
              <a:t>Gunahkarlar</a:t>
            </a:r>
            <a:r>
              <a:rPr lang="tr-TR" dirty="0"/>
              <a:t> bile, </a:t>
            </a:r>
            <a:r>
              <a:rPr lang="tr-TR" dirty="0" smtClean="0"/>
              <a:t>kendilerini sevenleri </a:t>
            </a:r>
            <a:r>
              <a:rPr lang="tr-TR" dirty="0"/>
              <a:t>sever. Size iyilik yapanlara iyilik yaparsanız, bu, size ne </a:t>
            </a:r>
            <a:r>
              <a:rPr lang="tr-TR" dirty="0" err="1"/>
              <a:t>ovgu</a:t>
            </a:r>
            <a:r>
              <a:rPr lang="tr-TR" dirty="0"/>
              <a:t> </a:t>
            </a:r>
            <a:r>
              <a:rPr lang="tr-TR" dirty="0" smtClean="0"/>
              <a:t>kazandırır? </a:t>
            </a:r>
            <a:r>
              <a:rPr lang="tr-TR" dirty="0" err="1" smtClean="0"/>
              <a:t>Gunahkarlar</a:t>
            </a:r>
            <a:r>
              <a:rPr lang="tr-TR" dirty="0" smtClean="0"/>
              <a:t> </a:t>
            </a:r>
            <a:r>
              <a:rPr lang="tr-TR" dirty="0"/>
              <a:t>bile, </a:t>
            </a:r>
            <a:r>
              <a:rPr lang="tr-TR" dirty="0" err="1"/>
              <a:t>boyle</a:t>
            </a:r>
            <a:r>
              <a:rPr lang="tr-TR" dirty="0"/>
              <a:t> yapar. Geri alacağınızı umduğunuz kişilere </a:t>
            </a:r>
            <a:r>
              <a:rPr lang="tr-TR" dirty="0" err="1"/>
              <a:t>odunc</a:t>
            </a:r>
            <a:r>
              <a:rPr lang="tr-TR" dirty="0"/>
              <a:t> verirseniz, </a:t>
            </a:r>
            <a:r>
              <a:rPr lang="tr-TR" dirty="0" smtClean="0"/>
              <a:t>bu, size </a:t>
            </a:r>
            <a:r>
              <a:rPr lang="tr-TR" dirty="0"/>
              <a:t>ne </a:t>
            </a:r>
            <a:r>
              <a:rPr lang="tr-TR" dirty="0" err="1"/>
              <a:t>ovgu</a:t>
            </a:r>
            <a:r>
              <a:rPr lang="tr-TR" dirty="0"/>
              <a:t> kazandırır? </a:t>
            </a:r>
            <a:r>
              <a:rPr lang="tr-TR" dirty="0" err="1"/>
              <a:t>Gunahkarlar</a:t>
            </a:r>
            <a:r>
              <a:rPr lang="tr-TR" dirty="0"/>
              <a:t> bile, verdiklerini geri almak koşuluyla </a:t>
            </a:r>
            <a:r>
              <a:rPr lang="tr-TR" dirty="0" smtClean="0"/>
              <a:t>günahkârlara </a:t>
            </a:r>
            <a:r>
              <a:rPr lang="tr-TR" dirty="0" err="1" smtClean="0"/>
              <a:t>odunc</a:t>
            </a:r>
            <a:r>
              <a:rPr lang="tr-TR" dirty="0" smtClean="0"/>
              <a:t> </a:t>
            </a:r>
            <a:r>
              <a:rPr lang="tr-TR" dirty="0"/>
              <a:t>verirler. Ama siz, </a:t>
            </a:r>
            <a:r>
              <a:rPr lang="tr-TR" dirty="0" err="1"/>
              <a:t>duşmanlarınızı</a:t>
            </a:r>
            <a:r>
              <a:rPr lang="tr-TR" dirty="0"/>
              <a:t> sevin, iyilik yapın, </a:t>
            </a:r>
            <a:r>
              <a:rPr lang="tr-TR" dirty="0" err="1"/>
              <a:t>hicbir</a:t>
            </a:r>
            <a:r>
              <a:rPr lang="tr-TR" dirty="0"/>
              <a:t> karşılık </a:t>
            </a:r>
            <a:r>
              <a:rPr lang="tr-TR" dirty="0" smtClean="0"/>
              <a:t>beklemeden </a:t>
            </a:r>
            <a:r>
              <a:rPr lang="tr-TR" dirty="0" err="1" smtClean="0"/>
              <a:t>odunc</a:t>
            </a:r>
            <a:r>
              <a:rPr lang="tr-TR" dirty="0" smtClean="0"/>
              <a:t> </a:t>
            </a:r>
            <a:r>
              <a:rPr lang="tr-TR" dirty="0"/>
              <a:t>verin. Alacağınız </a:t>
            </a:r>
            <a:r>
              <a:rPr lang="tr-TR" dirty="0" err="1"/>
              <a:t>odul</a:t>
            </a:r>
            <a:r>
              <a:rPr lang="tr-TR" dirty="0"/>
              <a:t> </a:t>
            </a:r>
            <a:r>
              <a:rPr lang="tr-TR" dirty="0" err="1"/>
              <a:t>buyuk</a:t>
            </a:r>
            <a:r>
              <a:rPr lang="tr-TR" dirty="0"/>
              <a:t> olacak, </a:t>
            </a:r>
            <a:r>
              <a:rPr lang="tr-TR" dirty="0" err="1"/>
              <a:t>Yuceler</a:t>
            </a:r>
            <a:r>
              <a:rPr lang="tr-TR" dirty="0"/>
              <a:t> </a:t>
            </a:r>
            <a:r>
              <a:rPr lang="tr-TR" dirty="0" err="1"/>
              <a:t>Yucesi'nin</a:t>
            </a:r>
            <a:r>
              <a:rPr lang="tr-TR" dirty="0"/>
              <a:t> oğulları </a:t>
            </a:r>
            <a:r>
              <a:rPr lang="tr-TR" dirty="0" smtClean="0"/>
              <a:t>olacaksınız. </a:t>
            </a:r>
            <a:r>
              <a:rPr lang="tr-TR" dirty="0" err="1" smtClean="0"/>
              <a:t>Cunku</a:t>
            </a:r>
            <a:r>
              <a:rPr lang="tr-TR" dirty="0" smtClean="0"/>
              <a:t> </a:t>
            </a:r>
            <a:r>
              <a:rPr lang="tr-TR" dirty="0"/>
              <a:t>O, </a:t>
            </a:r>
            <a:r>
              <a:rPr lang="tr-TR" dirty="0" err="1"/>
              <a:t>nankor</a:t>
            </a:r>
            <a:r>
              <a:rPr lang="tr-TR" dirty="0"/>
              <a:t> ve kotu kişilere karşı iyi </a:t>
            </a:r>
            <a:r>
              <a:rPr lang="tr-TR" dirty="0" err="1"/>
              <a:t>yureklidir</a:t>
            </a:r>
            <a:r>
              <a:rPr lang="tr-TR" dirty="0"/>
              <a:t>. Babanız merhametli olduğu </a:t>
            </a:r>
            <a:r>
              <a:rPr lang="tr-TR" dirty="0" smtClean="0"/>
              <a:t>gibi, siz </a:t>
            </a:r>
            <a:r>
              <a:rPr lang="tr-TR" dirty="0"/>
              <a:t>de merhametli olun</a:t>
            </a:r>
            <a:r>
              <a:rPr lang="tr-TR" dirty="0" smtClean="0"/>
              <a:t>.” (Luka </a:t>
            </a:r>
            <a:r>
              <a:rPr lang="tr-TR" dirty="0"/>
              <a:t>6-27-36</a:t>
            </a:r>
            <a:r>
              <a:rPr lang="tr-TR" dirty="0" smtClean="0"/>
              <a:t>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6426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Din </a:t>
            </a:r>
            <a:r>
              <a:rPr lang="tr-TR" b="1" dirty="0" smtClean="0"/>
              <a:t>Özgürlüğü, </a:t>
            </a:r>
            <a:r>
              <a:rPr lang="tr-TR" b="1" dirty="0"/>
              <a:t>Dini Yorumlama Hakkı ve Farklı Dini Yorumlara Müsamaha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Din </a:t>
            </a:r>
            <a:r>
              <a:rPr lang="tr-TR" dirty="0" err="1"/>
              <a:t>ozgurluğu</a:t>
            </a:r>
            <a:r>
              <a:rPr lang="tr-TR" dirty="0"/>
              <a:t>, insan onuru ile birlikte </a:t>
            </a:r>
            <a:r>
              <a:rPr lang="tr-TR" dirty="0" err="1"/>
              <a:t>duşunulmesi</a:t>
            </a:r>
            <a:r>
              <a:rPr lang="tr-TR" dirty="0"/>
              <a:t> gereken bir olgudur. Din </a:t>
            </a:r>
            <a:r>
              <a:rPr lang="tr-TR" dirty="0" smtClean="0"/>
              <a:t>veya yorum </a:t>
            </a:r>
            <a:r>
              <a:rPr lang="tr-TR" dirty="0"/>
              <a:t>tercihleri konusunda </a:t>
            </a:r>
            <a:r>
              <a:rPr lang="tr-TR" dirty="0" err="1"/>
              <a:t>ozgurluğun</a:t>
            </a:r>
            <a:r>
              <a:rPr lang="tr-TR" dirty="0"/>
              <a:t> elinden alınması, insan onuruna yapılan </a:t>
            </a:r>
            <a:r>
              <a:rPr lang="tr-TR" dirty="0" smtClean="0"/>
              <a:t>bir hakaret </a:t>
            </a:r>
            <a:r>
              <a:rPr lang="tr-TR" dirty="0"/>
              <a:t>olarak </a:t>
            </a:r>
            <a:r>
              <a:rPr lang="tr-TR" dirty="0" smtClean="0"/>
              <a:t>değerlendirilmektedir</a:t>
            </a:r>
          </a:p>
          <a:p>
            <a:r>
              <a:rPr lang="tr-TR" dirty="0" err="1"/>
              <a:t>Hz.İsa</a:t>
            </a:r>
            <a:r>
              <a:rPr lang="tr-TR" dirty="0"/>
              <a:t>, mesajını anlatmak </a:t>
            </a:r>
            <a:r>
              <a:rPr lang="tr-TR" dirty="0" smtClean="0"/>
              <a:t>için farklı </a:t>
            </a:r>
            <a:r>
              <a:rPr lang="tr-TR" dirty="0"/>
              <a:t>yerleri ziyaret etmiş, bu ziyaretlerin bir kısmında da olumsuz bir </a:t>
            </a:r>
            <a:r>
              <a:rPr lang="tr-TR" dirty="0" smtClean="0"/>
              <a:t>şekilde karşılanmıştır</a:t>
            </a:r>
            <a:r>
              <a:rPr lang="tr-TR" dirty="0"/>
              <a:t>. Yanındakilerin, </a:t>
            </a:r>
            <a:r>
              <a:rPr lang="tr-TR" dirty="0" err="1"/>
              <a:t>Hz.İsa’nın</a:t>
            </a:r>
            <a:r>
              <a:rPr lang="tr-TR" dirty="0"/>
              <a:t> mesajını kabul etmeyen, hatta ona </a:t>
            </a:r>
            <a:r>
              <a:rPr lang="tr-TR" dirty="0" smtClean="0"/>
              <a:t>hakaretler edenlere </a:t>
            </a:r>
            <a:r>
              <a:rPr lang="tr-TR" dirty="0"/>
              <a:t>ceza vermek istediği durumlarda, onları azarlamış ve cezalandırmaya </a:t>
            </a:r>
            <a:r>
              <a:rPr lang="tr-TR" dirty="0" smtClean="0"/>
              <a:t>izin vermemiştir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8980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Din Özgürlüğü, Dini Yorumlama Hakkı ve Farklı Dini Yorumlara Müsamaha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İlk Hıristiyanların </a:t>
            </a:r>
            <a:r>
              <a:rPr lang="tr-TR" dirty="0" smtClean="0"/>
              <a:t>gösterdiği </a:t>
            </a:r>
            <a:r>
              <a:rPr lang="tr-TR" dirty="0" err="1" smtClean="0"/>
              <a:t>hoşgorunun</a:t>
            </a:r>
            <a:r>
              <a:rPr lang="tr-TR" dirty="0" smtClean="0"/>
              <a:t> </a:t>
            </a:r>
            <a:r>
              <a:rPr lang="tr-TR" dirty="0"/>
              <a:t>aksine, sonraki </a:t>
            </a:r>
            <a:r>
              <a:rPr lang="tr-TR" dirty="0" err="1"/>
              <a:t>donemlerde</a:t>
            </a:r>
            <a:r>
              <a:rPr lang="tr-TR" dirty="0"/>
              <a:t>, farklı yorumlamalara, daha sert </a:t>
            </a:r>
            <a:r>
              <a:rPr lang="tr-TR" dirty="0" smtClean="0"/>
              <a:t>müdahaleler </a:t>
            </a:r>
            <a:r>
              <a:rPr lang="tr-TR" dirty="0" err="1" smtClean="0"/>
              <a:t>gercekleştirilmiştir</a:t>
            </a:r>
            <a:r>
              <a:rPr lang="tr-TR" dirty="0"/>
              <a:t>. Kilisenin, farklı akımlara </a:t>
            </a:r>
            <a:r>
              <a:rPr lang="tr-TR" dirty="0" err="1"/>
              <a:t>yonelik</a:t>
            </a:r>
            <a:r>
              <a:rPr lang="tr-TR" dirty="0"/>
              <a:t> sergilediği bu </a:t>
            </a:r>
            <a:r>
              <a:rPr lang="tr-TR" dirty="0" err="1"/>
              <a:t>tahammulsuz</a:t>
            </a:r>
            <a:r>
              <a:rPr lang="tr-TR" dirty="0"/>
              <a:t> </a:t>
            </a:r>
            <a:r>
              <a:rPr lang="tr-TR" dirty="0" smtClean="0"/>
              <a:t>tavır, </a:t>
            </a:r>
            <a:r>
              <a:rPr lang="tr-TR" dirty="0" err="1" smtClean="0"/>
              <a:t>IV.yy</a:t>
            </a:r>
            <a:r>
              <a:rPr lang="tr-TR" dirty="0" err="1"/>
              <a:t>.’dan</a:t>
            </a:r>
            <a:r>
              <a:rPr lang="tr-TR" dirty="0"/>
              <a:t> itibaren başlayan ayrılıkların, zamanla, Hıristiyanlığın Katolik ve </a:t>
            </a:r>
            <a:r>
              <a:rPr lang="tr-TR" dirty="0" smtClean="0"/>
              <a:t>Ortodoks şeklinde </a:t>
            </a:r>
            <a:r>
              <a:rPr lang="tr-TR" dirty="0"/>
              <a:t>ikiye ayrılmasına, reform sonrasında ise bu iki ana kitleye ilave </a:t>
            </a:r>
            <a:r>
              <a:rPr lang="tr-TR" dirty="0" smtClean="0"/>
              <a:t>olarak, Protestanların </a:t>
            </a:r>
            <a:r>
              <a:rPr lang="tr-TR" dirty="0"/>
              <a:t>eklenmesi ile </a:t>
            </a:r>
            <a:r>
              <a:rPr lang="tr-TR" dirty="0" err="1"/>
              <a:t>uc</a:t>
            </a:r>
            <a:r>
              <a:rPr lang="tr-TR" dirty="0"/>
              <a:t> gruba ayrılmasına neden </a:t>
            </a:r>
            <a:r>
              <a:rPr lang="tr-TR" dirty="0" smtClean="0"/>
              <a:t>olmuştur</a:t>
            </a:r>
          </a:p>
          <a:p>
            <a:r>
              <a:rPr lang="tr-TR" dirty="0"/>
              <a:t>Kilisenin genel yaklaşımında</a:t>
            </a:r>
            <a:r>
              <a:rPr lang="tr-TR" dirty="0" smtClean="0"/>
              <a:t>, “</a:t>
            </a:r>
            <a:r>
              <a:rPr lang="tr-TR" dirty="0"/>
              <a:t>Kilise Dışında Kurtuluş Yoktur” şeklinde </a:t>
            </a:r>
            <a:r>
              <a:rPr lang="tr-TR" dirty="0" err="1"/>
              <a:t>formule</a:t>
            </a:r>
            <a:r>
              <a:rPr lang="tr-TR" dirty="0"/>
              <a:t> edilen </a:t>
            </a:r>
            <a:r>
              <a:rPr lang="tr-TR" dirty="0" err="1"/>
              <a:t>duşunce</a:t>
            </a:r>
            <a:r>
              <a:rPr lang="tr-TR" dirty="0"/>
              <a:t> hakim olmuştur</a:t>
            </a:r>
          </a:p>
        </p:txBody>
      </p:sp>
    </p:spTree>
    <p:extLst>
      <p:ext uri="{BB962C8B-B14F-4D97-AF65-F5344CB8AC3E}">
        <p14:creationId xmlns:p14="http://schemas.microsoft.com/office/powerpoint/2010/main" val="2414063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Farklı İnançtan İnsanlarla İlişkiler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Hıristiyan inancında, </a:t>
            </a:r>
            <a:r>
              <a:rPr lang="tr-TR" dirty="0" err="1"/>
              <a:t>oteki</a:t>
            </a:r>
            <a:r>
              <a:rPr lang="tr-TR" dirty="0"/>
              <a:t> ile kurulacak ilişkiler konusunda, “altın kural (</a:t>
            </a:r>
            <a:r>
              <a:rPr lang="tr-TR" dirty="0" smtClean="0"/>
              <a:t>golden </a:t>
            </a:r>
            <a:r>
              <a:rPr lang="tr-TR" dirty="0" err="1" smtClean="0"/>
              <a:t>rule</a:t>
            </a:r>
            <a:r>
              <a:rPr lang="tr-TR" dirty="0"/>
              <a:t>)” olarak ifade ettikleri şu </a:t>
            </a:r>
            <a:r>
              <a:rPr lang="tr-TR" dirty="0" err="1"/>
              <a:t>cumle</a:t>
            </a:r>
            <a:r>
              <a:rPr lang="tr-TR" dirty="0"/>
              <a:t>, belirleyici bir </a:t>
            </a:r>
            <a:r>
              <a:rPr lang="tr-TR" dirty="0" err="1"/>
              <a:t>oneme</a:t>
            </a:r>
            <a:r>
              <a:rPr lang="tr-TR" dirty="0"/>
              <a:t> sahip </a:t>
            </a:r>
            <a:r>
              <a:rPr lang="tr-TR" dirty="0" err="1"/>
              <a:t>gorulmektedir</a:t>
            </a:r>
            <a:r>
              <a:rPr lang="tr-TR" dirty="0" smtClean="0"/>
              <a:t>: “</a:t>
            </a:r>
            <a:r>
              <a:rPr lang="tr-TR" dirty="0"/>
              <a:t>İnsanların, size nasıl davranmasını istiyorsanız, siz de, onlara </a:t>
            </a:r>
            <a:r>
              <a:rPr lang="tr-TR" dirty="0" err="1"/>
              <a:t>oyle</a:t>
            </a:r>
            <a:r>
              <a:rPr lang="tr-TR" dirty="0"/>
              <a:t> davranın. </a:t>
            </a:r>
            <a:r>
              <a:rPr lang="tr-TR" dirty="0" err="1" smtClean="0"/>
              <a:t>Cunku</a:t>
            </a:r>
            <a:r>
              <a:rPr lang="tr-TR" dirty="0" smtClean="0"/>
              <a:t>, Kutsal </a:t>
            </a:r>
            <a:r>
              <a:rPr lang="tr-TR" dirty="0"/>
              <a:t>Yasa'nın ve peygamberlerin </a:t>
            </a:r>
            <a:r>
              <a:rPr lang="tr-TR" dirty="0" err="1"/>
              <a:t>soylediği</a:t>
            </a:r>
            <a:r>
              <a:rPr lang="tr-TR" dirty="0"/>
              <a:t> budur</a:t>
            </a:r>
            <a:r>
              <a:rPr lang="tr-TR" dirty="0" smtClean="0"/>
              <a:t>.”</a:t>
            </a:r>
          </a:p>
          <a:p>
            <a:r>
              <a:rPr lang="tr-TR" dirty="0"/>
              <a:t>“Sakın kimse, </a:t>
            </a:r>
            <a:r>
              <a:rPr lang="tr-TR" dirty="0" err="1"/>
              <a:t>kotuluğe</a:t>
            </a:r>
            <a:r>
              <a:rPr lang="tr-TR" dirty="0"/>
              <a:t> </a:t>
            </a:r>
            <a:r>
              <a:rPr lang="tr-TR" dirty="0" err="1" smtClean="0"/>
              <a:t>kotulukle</a:t>
            </a:r>
            <a:r>
              <a:rPr lang="tr-TR" dirty="0"/>
              <a:t> </a:t>
            </a:r>
            <a:r>
              <a:rPr lang="tr-TR" dirty="0" smtClean="0"/>
              <a:t>karşılık </a:t>
            </a:r>
            <a:r>
              <a:rPr lang="tr-TR" dirty="0"/>
              <a:t>vermesin. Birbiriniz ve </a:t>
            </a:r>
            <a:r>
              <a:rPr lang="tr-TR" dirty="0" err="1"/>
              <a:t>butun</a:t>
            </a:r>
            <a:r>
              <a:rPr lang="tr-TR" dirty="0"/>
              <a:t> insanlar </a:t>
            </a:r>
            <a:r>
              <a:rPr lang="tr-TR" dirty="0" err="1"/>
              <a:t>icin</a:t>
            </a:r>
            <a:r>
              <a:rPr lang="tr-TR" dirty="0"/>
              <a:t>, her zaman iyiliği </a:t>
            </a:r>
            <a:r>
              <a:rPr lang="tr-TR" dirty="0" err="1"/>
              <a:t>amac</a:t>
            </a:r>
            <a:r>
              <a:rPr lang="tr-TR" dirty="0"/>
              <a:t> edinin</a:t>
            </a:r>
            <a:r>
              <a:rPr lang="tr-TR" dirty="0" smtClean="0"/>
              <a:t>.” (</a:t>
            </a:r>
            <a:r>
              <a:rPr lang="tr-TR" dirty="0"/>
              <a:t>I Selanikliler 5/15</a:t>
            </a:r>
            <a:r>
              <a:rPr lang="tr-TR" dirty="0" smtClean="0"/>
              <a:t>.)</a:t>
            </a:r>
          </a:p>
          <a:p>
            <a:r>
              <a:rPr lang="tr-TR" dirty="0"/>
              <a:t>Hz. İsa’nın, </a:t>
            </a:r>
            <a:r>
              <a:rPr lang="tr-TR" dirty="0" smtClean="0"/>
              <a:t>Yahudiler tarafından </a:t>
            </a:r>
            <a:r>
              <a:rPr lang="tr-TR" dirty="0" err="1"/>
              <a:t>suclandığı</a:t>
            </a:r>
            <a:r>
              <a:rPr lang="tr-TR" dirty="0"/>
              <a:t> ve neticesinde </a:t>
            </a:r>
            <a:r>
              <a:rPr lang="tr-TR" dirty="0" err="1"/>
              <a:t>carmıha</a:t>
            </a:r>
            <a:r>
              <a:rPr lang="tr-TR" dirty="0"/>
              <a:t> gerilerek oldurulduğu </a:t>
            </a:r>
            <a:r>
              <a:rPr lang="tr-TR" dirty="0" err="1"/>
              <a:t>duşuncesinden</a:t>
            </a:r>
            <a:r>
              <a:rPr lang="tr-TR" dirty="0"/>
              <a:t> </a:t>
            </a:r>
            <a:r>
              <a:rPr lang="tr-TR" smtClean="0"/>
              <a:t>dolayı, Hz</a:t>
            </a:r>
            <a:r>
              <a:rPr lang="tr-TR" dirty="0"/>
              <a:t>. İsa’nın kanından, Yahudiler sorumlu tutulmuştur.</a:t>
            </a:r>
          </a:p>
        </p:txBody>
      </p:sp>
    </p:spTree>
    <p:extLst>
      <p:ext uri="{BB962C8B-B14F-4D97-AF65-F5344CB8AC3E}">
        <p14:creationId xmlns:p14="http://schemas.microsoft.com/office/powerpoint/2010/main" val="2547007510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51</TotalTime>
  <Words>774</Words>
  <Application>Microsoft Office PowerPoint</Application>
  <PresentationFormat>Geniş ekran</PresentationFormat>
  <Paragraphs>36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Dilim</vt:lpstr>
      <vt:lpstr>Toplumsal Barış</vt:lpstr>
      <vt:lpstr>Toplumsal Barış Alt Başlıkları</vt:lpstr>
      <vt:lpstr>Yaşama Hakkı ve Eşitlik </vt:lpstr>
      <vt:lpstr>Komşuluk</vt:lpstr>
      <vt:lpstr>Yardımlaşma ve Dayanışma </vt:lpstr>
      <vt:lpstr>Din Özgürlüğü, Dini Yorumlama Hakkı ve Farklı Dini Yorumlara Müsamaha </vt:lpstr>
      <vt:lpstr>Din Özgürlüğü, Dini Yorumlama Hakkı ve Farklı Dini Yorumlara Müsamaha</vt:lpstr>
      <vt:lpstr>Farklı İnançtan İnsanlarla İlişkiler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Toplumsal Barış</dc:title>
  <dc:creator>şahin</dc:creator>
  <cp:lastModifiedBy>şahin</cp:lastModifiedBy>
  <cp:revision>6</cp:revision>
  <dcterms:created xsi:type="dcterms:W3CDTF">2019-04-14T08:18:45Z</dcterms:created>
  <dcterms:modified xsi:type="dcterms:W3CDTF">2019-04-15T08:40:20Z</dcterms:modified>
</cp:coreProperties>
</file>