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10015847" cy="2618554"/>
          </a:xfrm>
        </p:spPr>
        <p:txBody>
          <a:bodyPr>
            <a:normAutofit/>
          </a:bodyPr>
          <a:lstStyle/>
          <a:p>
            <a:r>
              <a:rPr lang="es-E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PLUSCUAMPERFECTO DE SUBJUNTIVO</a:t>
            </a: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68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130270" y="1557338"/>
            <a:ext cx="9603275" cy="310038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ES" b="1" dirty="0" smtClean="0"/>
              <a:t>ELIGE EL VERBO EN </a:t>
            </a:r>
            <a:br>
              <a:rPr lang="es-ES" b="1" dirty="0" smtClean="0"/>
            </a:b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IMPERFECTO DE SUBJUNTIVO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O </a:t>
            </a:r>
            <a:br>
              <a:rPr lang="es-ES" b="1" dirty="0" smtClean="0"/>
            </a:b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PLUSCUAMPERFECTO DE SUBJUNTIVO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616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Elige el verbo en Imperfecto de Subjuntivo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828994"/>
            <a:ext cx="960327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Si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supiera / hubiera sabido</a:t>
            </a:r>
            <a:r>
              <a:rPr lang="es-ES" sz="3200" dirty="0" smtClean="0"/>
              <a:t>, te lo diría.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004365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Elige el verbo en Imperfecto de Subjuntivo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828994"/>
            <a:ext cx="10099706" cy="1714431"/>
          </a:xfrm>
        </p:spPr>
        <p:txBody>
          <a:bodyPr>
            <a:normAutofit/>
          </a:bodyPr>
          <a:lstStyle/>
          <a:p>
            <a:r>
              <a:rPr lang="es-ES" sz="3200" dirty="0" smtClean="0"/>
              <a:t>Si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supiera / hubiera sabido</a:t>
            </a:r>
            <a:r>
              <a:rPr lang="es-ES" sz="3200" dirty="0" smtClean="0"/>
              <a:t>, te lo habría dicho.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05711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Elige el verbo en Imperfecto de Subjuntivo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828994"/>
            <a:ext cx="10156856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Aunque me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prometieras/hubieras prometido</a:t>
            </a:r>
            <a:r>
              <a:rPr lang="es-ES" sz="3200" dirty="0" smtClean="0"/>
              <a:t>, no te creería.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47897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Elige el verbo en Imperfecto de Subjuntivo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828994"/>
            <a:ext cx="10156856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Aunque me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prometieras/hubieras prometido</a:t>
            </a:r>
            <a:r>
              <a:rPr lang="es-ES" sz="3200" dirty="0" smtClean="0"/>
              <a:t>, no te habría creído.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22982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Elige el verbo en Imperfecto de Subjuntivo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828994"/>
            <a:ext cx="10156856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Yo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hiciera / hubiera </a:t>
            </a:r>
            <a:r>
              <a:rPr lang="es-ES" sz="3200" dirty="0" smtClean="0"/>
              <a:t>hecho de otra manera.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36592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Elige el verbo en Imperfecto de Subjuntivo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828994"/>
            <a:ext cx="10156856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Me dijo que no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tomara / hubiera tomado </a:t>
            </a:r>
            <a:r>
              <a:rPr lang="es-ES" sz="3200" dirty="0" smtClean="0"/>
              <a:t>ese medicamento.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28472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Elige el verbo en Imperfecto de Subjuntivo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828994"/>
            <a:ext cx="10342594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Me recomendó que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hiciera / hubiera hecho </a:t>
            </a:r>
            <a:r>
              <a:rPr lang="es-ES" sz="3200" dirty="0" smtClean="0"/>
              <a:t>lo más pronto posible.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87483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Elige el verbo en Imperfecto de Subjuntivo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828994"/>
            <a:ext cx="1140142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En sus tiempos nunca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se atreviera / se hubiera atrevido </a:t>
            </a:r>
            <a:r>
              <a:rPr lang="es-ES" sz="3200" dirty="0" smtClean="0"/>
              <a:t>a decir tales cosas.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8239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4557" y="1896299"/>
            <a:ext cx="9603275" cy="2047051"/>
          </a:xfrm>
        </p:spPr>
        <p:txBody>
          <a:bodyPr>
            <a:normAutofit/>
          </a:bodyPr>
          <a:lstStyle/>
          <a:p>
            <a:r>
              <a:rPr lang="es-E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USOS</a:t>
            </a: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17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085418" cy="1049235"/>
          </a:xfrm>
        </p:spPr>
        <p:txBody>
          <a:bodyPr/>
          <a:lstStyle/>
          <a:p>
            <a:r>
              <a:rPr lang="es-ES" b="1" dirty="0" smtClean="0"/>
              <a:t>(1) CUMPLIMIENTO DE LA CONDICIÓN IMPOSIBLE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1685924"/>
            <a:ext cx="11544300" cy="4257676"/>
          </a:xfrm>
        </p:spPr>
        <p:txBody>
          <a:bodyPr/>
          <a:lstStyle/>
          <a:p>
            <a:r>
              <a:rPr lang="es-ES" sz="2800" dirty="0" smtClean="0"/>
              <a:t>Acción no realizada en el pasado:</a:t>
            </a:r>
          </a:p>
          <a:p>
            <a:pPr lvl="1"/>
            <a:r>
              <a:rPr lang="es-ES" sz="2000" dirty="0" smtClean="0"/>
              <a:t>Si </a:t>
            </a:r>
            <a:r>
              <a:rPr lang="es-ES" sz="2000" b="1" dirty="0" smtClean="0"/>
              <a:t>hubiera nacido</a:t>
            </a:r>
            <a:r>
              <a:rPr lang="es-ES" sz="2000" dirty="0" smtClean="0"/>
              <a:t> en otro país, </a:t>
            </a:r>
            <a:r>
              <a:rPr lang="es-ES" sz="2000" b="1" dirty="0" smtClean="0"/>
              <a:t>habría hablado </a:t>
            </a:r>
            <a:r>
              <a:rPr lang="es-ES" sz="2000" dirty="0" smtClean="0"/>
              <a:t>otra lengua </a:t>
            </a:r>
            <a:r>
              <a:rPr lang="en-US" sz="2000" dirty="0" smtClean="0"/>
              <a:t>[</a:t>
            </a:r>
            <a:r>
              <a:rPr lang="en-US" sz="2000" dirty="0" err="1" smtClean="0"/>
              <a:t>Condicional</a:t>
            </a:r>
            <a:r>
              <a:rPr lang="en-US" sz="2000" dirty="0" smtClean="0"/>
              <a:t> </a:t>
            </a:r>
            <a:r>
              <a:rPr lang="en-US" sz="2000" dirty="0" err="1" smtClean="0"/>
              <a:t>compuesto</a:t>
            </a:r>
            <a:r>
              <a:rPr lang="en-US" sz="2000" dirty="0" smtClean="0"/>
              <a:t>]</a:t>
            </a:r>
            <a:endParaRPr lang="es-ES" sz="2000" dirty="0" smtClean="0"/>
          </a:p>
          <a:p>
            <a:pPr lvl="1"/>
            <a:r>
              <a:rPr lang="es-ES" sz="2000" dirty="0" smtClean="0"/>
              <a:t>Si </a:t>
            </a:r>
            <a:r>
              <a:rPr lang="es-ES" sz="2000" b="1" dirty="0" smtClean="0"/>
              <a:t>hubiera nacido </a:t>
            </a:r>
            <a:r>
              <a:rPr lang="es-ES" sz="2000" dirty="0" smtClean="0"/>
              <a:t>en otro país, </a:t>
            </a:r>
            <a:r>
              <a:rPr lang="es-ES" sz="2000" b="1" dirty="0" smtClean="0"/>
              <a:t>hubiera hablado </a:t>
            </a:r>
            <a:r>
              <a:rPr lang="es-ES" sz="2000" dirty="0" smtClean="0"/>
              <a:t>otra lengua [Pluscuamperfecto de Subjuntivo]</a:t>
            </a:r>
          </a:p>
          <a:p>
            <a:pPr marL="457200" lvl="1" indent="0">
              <a:buNone/>
            </a:pPr>
            <a:endParaRPr lang="es-ES" dirty="0" smtClean="0"/>
          </a:p>
          <a:p>
            <a:r>
              <a:rPr lang="es-ES" sz="2800" dirty="0" smtClean="0"/>
              <a:t>Condición no realizada en el pasado, con consecuencias en el presente:</a:t>
            </a:r>
          </a:p>
          <a:p>
            <a:pPr lvl="1"/>
            <a:r>
              <a:rPr lang="es-ES" dirty="0"/>
              <a:t> </a:t>
            </a:r>
            <a:r>
              <a:rPr lang="es-ES" sz="2000" dirty="0" smtClean="0"/>
              <a:t>Mira ese edificio. </a:t>
            </a:r>
            <a:r>
              <a:rPr lang="es-ES" sz="2000" smtClean="0"/>
              <a:t>Si </a:t>
            </a:r>
            <a:r>
              <a:rPr lang="es-ES" sz="2000" b="1" dirty="0" smtClean="0"/>
              <a:t>hubiese aceptado </a:t>
            </a:r>
            <a:r>
              <a:rPr lang="es-ES" sz="2000" dirty="0" smtClean="0"/>
              <a:t>la oferta, </a:t>
            </a:r>
            <a:r>
              <a:rPr lang="es-ES" sz="2000" b="1" dirty="0" smtClean="0"/>
              <a:t>estaría</a:t>
            </a:r>
            <a:r>
              <a:rPr lang="es-ES" sz="2000" dirty="0" smtClean="0"/>
              <a:t> trabajando allí ahora. [Condicional Simple]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63938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3125" y="781876"/>
            <a:ext cx="9603275" cy="646876"/>
          </a:xfrm>
        </p:spPr>
        <p:txBody>
          <a:bodyPr/>
          <a:lstStyle/>
          <a:p>
            <a:r>
              <a:rPr lang="tr-TR" b="1" dirty="0" err="1" smtClean="0"/>
              <a:t>Relac</a:t>
            </a:r>
            <a:r>
              <a:rPr lang="es-ES" b="1" dirty="0" smtClean="0"/>
              <a:t>iona las dos columnas: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301527"/>
              </p:ext>
            </p:extLst>
          </p:nvPr>
        </p:nvGraphicFramePr>
        <p:xfrm>
          <a:off x="1014413" y="1328737"/>
          <a:ext cx="10387013" cy="4614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4912">
                  <a:extLst>
                    <a:ext uri="{9D8B030D-6E8A-4147-A177-3AD203B41FA5}">
                      <a16:colId xmlns:a16="http://schemas.microsoft.com/office/drawing/2014/main" val="3504203033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840917069"/>
                    </a:ext>
                  </a:extLst>
                </a:gridCol>
                <a:gridCol w="4672013">
                  <a:extLst>
                    <a:ext uri="{9D8B030D-6E8A-4147-A177-3AD203B41FA5}">
                      <a16:colId xmlns:a16="http://schemas.microsoft.com/office/drawing/2014/main" val="1901526243"/>
                    </a:ext>
                  </a:extLst>
                </a:gridCol>
              </a:tblGrid>
              <a:tr h="43413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362765"/>
                  </a:ext>
                </a:extLst>
              </a:tr>
              <a:tr h="43413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1.</a:t>
                      </a:r>
                      <a:r>
                        <a:rPr lang="es-ES" b="1" baseline="0" dirty="0" smtClean="0"/>
                        <a:t> Si no hubiera llovido...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a. su novia no lo habría</a:t>
                      </a:r>
                      <a:r>
                        <a:rPr lang="es-ES" baseline="0" dirty="0" smtClean="0"/>
                        <a:t> dejado.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58934"/>
                  </a:ext>
                </a:extLst>
              </a:tr>
              <a:tr h="74932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2.</a:t>
                      </a:r>
                      <a:r>
                        <a:rPr lang="es-ES" b="1" baseline="0" dirty="0" smtClean="0"/>
                        <a:t> Si nos hubiéramos dado más prisa...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b. no le habría dolido el estómago.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677729"/>
                  </a:ext>
                </a:extLst>
              </a:tr>
              <a:tr h="74932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3. Si mi hermana hubiera estudiado más...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c. habríamos ido todos a la playa.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318349"/>
                  </a:ext>
                </a:extLst>
              </a:tr>
              <a:tr h="74932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4. Si tu</a:t>
                      </a:r>
                      <a:r>
                        <a:rPr lang="es-ES" b="1" baseline="0" dirty="0" smtClean="0"/>
                        <a:t> perro no hubiera cruzado la calle...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d. no habríamos</a:t>
                      </a:r>
                      <a:r>
                        <a:rPr lang="es-ES" baseline="0" dirty="0" smtClean="0"/>
                        <a:t> llegado tarde al circo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306119"/>
                  </a:ext>
                </a:extLst>
              </a:tr>
              <a:tr h="74932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5. Si mi madre no hubiera</a:t>
                      </a:r>
                      <a:r>
                        <a:rPr lang="es-ES" b="1" baseline="0" dirty="0" smtClean="0"/>
                        <a:t> comido tanto...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e. no lo habría pillado un coche.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4848"/>
                  </a:ext>
                </a:extLst>
              </a:tr>
              <a:tr h="74932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6. Si Pedro</a:t>
                      </a:r>
                      <a:r>
                        <a:rPr lang="es-ES" b="1" baseline="0" dirty="0" smtClean="0"/>
                        <a:t> hubiera sido más sensato...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f. no habría tenido que repetir curso.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008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12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300" y="824738"/>
            <a:ext cx="9603275" cy="646876"/>
          </a:xfrm>
        </p:spPr>
        <p:txBody>
          <a:bodyPr/>
          <a:lstStyle/>
          <a:p>
            <a:r>
              <a:rPr lang="tr-TR" dirty="0" err="1" smtClean="0"/>
              <a:t>Relac</a:t>
            </a:r>
            <a:r>
              <a:rPr lang="es-ES" dirty="0" smtClean="0"/>
              <a:t>iona las dos columnas:</a:t>
            </a:r>
            <a:r>
              <a:rPr lang="tr-TR" dirty="0" smtClean="0"/>
              <a:t> (SOLUCI</a:t>
            </a:r>
            <a:r>
              <a:rPr lang="es-ES" dirty="0" smtClean="0"/>
              <a:t>ÓN)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2632750"/>
              </p:ext>
            </p:extLst>
          </p:nvPr>
        </p:nvGraphicFramePr>
        <p:xfrm>
          <a:off x="557213" y="1328737"/>
          <a:ext cx="10175877" cy="4084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1880">
                  <a:extLst>
                    <a:ext uri="{9D8B030D-6E8A-4147-A177-3AD203B41FA5}">
                      <a16:colId xmlns:a16="http://schemas.microsoft.com/office/drawing/2014/main" val="3504203033"/>
                    </a:ext>
                  </a:extLst>
                </a:gridCol>
                <a:gridCol w="598386">
                  <a:extLst>
                    <a:ext uri="{9D8B030D-6E8A-4147-A177-3AD203B41FA5}">
                      <a16:colId xmlns:a16="http://schemas.microsoft.com/office/drawing/2014/main" val="840917069"/>
                    </a:ext>
                  </a:extLst>
                </a:gridCol>
                <a:gridCol w="4715611">
                  <a:extLst>
                    <a:ext uri="{9D8B030D-6E8A-4147-A177-3AD203B41FA5}">
                      <a16:colId xmlns:a16="http://schemas.microsoft.com/office/drawing/2014/main" val="1901526243"/>
                    </a:ext>
                  </a:extLst>
                </a:gridCol>
              </a:tblGrid>
              <a:tr h="384281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362765"/>
                  </a:ext>
                </a:extLst>
              </a:tr>
              <a:tr h="384281">
                <a:tc>
                  <a:txBody>
                    <a:bodyPr/>
                    <a:lstStyle/>
                    <a:p>
                      <a:r>
                        <a:rPr lang="es-ES" b="1" dirty="0" smtClean="0"/>
                        <a:t>1.</a:t>
                      </a:r>
                      <a:r>
                        <a:rPr lang="es-ES" b="1" baseline="0" dirty="0" smtClean="0"/>
                        <a:t> Si no hubiera llovido...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habríamos ido todos a la playa.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58934"/>
                  </a:ext>
                </a:extLst>
              </a:tr>
              <a:tr h="663279">
                <a:tc>
                  <a:txBody>
                    <a:bodyPr/>
                    <a:lstStyle/>
                    <a:p>
                      <a:r>
                        <a:rPr lang="es-ES" b="1" dirty="0" smtClean="0"/>
                        <a:t>2.</a:t>
                      </a:r>
                      <a:r>
                        <a:rPr lang="es-ES" b="1" baseline="0" dirty="0" smtClean="0"/>
                        <a:t> Si nos hubiéramos dado más prisa...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 habríamos</a:t>
                      </a:r>
                      <a:r>
                        <a:rPr lang="es-ES" baseline="0" dirty="0" smtClean="0"/>
                        <a:t> llegado tarde al circo. 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677729"/>
                  </a:ext>
                </a:extLst>
              </a:tr>
              <a:tr h="663279">
                <a:tc>
                  <a:txBody>
                    <a:bodyPr/>
                    <a:lstStyle/>
                    <a:p>
                      <a:r>
                        <a:rPr lang="es-ES" b="1" dirty="0" smtClean="0"/>
                        <a:t>3. Si mi hermana hubiera estudiado más...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 habría tenido que repetir curso.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318349"/>
                  </a:ext>
                </a:extLst>
              </a:tr>
              <a:tr h="663279">
                <a:tc>
                  <a:txBody>
                    <a:bodyPr/>
                    <a:lstStyle/>
                    <a:p>
                      <a:r>
                        <a:rPr lang="es-ES" b="1" dirty="0" smtClean="0"/>
                        <a:t>4. Si tu</a:t>
                      </a:r>
                      <a:r>
                        <a:rPr lang="es-ES" b="1" baseline="0" dirty="0" smtClean="0"/>
                        <a:t> perro no hubiera cruzado la calle...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 lo habría pillado un coche.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306119"/>
                  </a:ext>
                </a:extLst>
              </a:tr>
              <a:tr h="663279">
                <a:tc>
                  <a:txBody>
                    <a:bodyPr/>
                    <a:lstStyle/>
                    <a:p>
                      <a:r>
                        <a:rPr lang="es-ES" b="1" dirty="0" smtClean="0"/>
                        <a:t>5. Si mi madre no hubiera</a:t>
                      </a:r>
                      <a:r>
                        <a:rPr lang="es-ES" b="1" baseline="0" dirty="0" smtClean="0"/>
                        <a:t> comido tanto...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b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 le habría dolido el estómago.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4848"/>
                  </a:ext>
                </a:extLst>
              </a:tr>
              <a:tr h="663279">
                <a:tc>
                  <a:txBody>
                    <a:bodyPr/>
                    <a:lstStyle/>
                    <a:p>
                      <a:r>
                        <a:rPr lang="es-ES" b="1" dirty="0" smtClean="0"/>
                        <a:t>6. Si Pedro</a:t>
                      </a:r>
                      <a:r>
                        <a:rPr lang="es-ES" b="1" baseline="0" dirty="0" smtClean="0"/>
                        <a:t> hubiera sido más sensato...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 novia no lo habría</a:t>
                      </a:r>
                      <a:r>
                        <a:rPr lang="es-ES" baseline="0" dirty="0" smtClean="0"/>
                        <a:t> dejado.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008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20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28639" y="1024763"/>
            <a:ext cx="11087100" cy="90405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(2) </a:t>
            </a:r>
            <a:r>
              <a:rPr lang="en-US" b="1" dirty="0" smtClean="0"/>
              <a:t>EXPRESA UNA ACCI</a:t>
            </a:r>
            <a:r>
              <a:rPr lang="es-ES" b="1" dirty="0" smtClean="0"/>
              <a:t>ÓN HIPOTÉTICA QUE NO SE CUMPLIÓ EN EL PASADO.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7226" y="2443163"/>
            <a:ext cx="10204906" cy="3100388"/>
          </a:xfrm>
        </p:spPr>
        <p:txBody>
          <a:bodyPr>
            <a:normAutofit/>
          </a:bodyPr>
          <a:lstStyle/>
          <a:p>
            <a:r>
              <a:rPr lang="es-ES" sz="3200" dirty="0" smtClean="0"/>
              <a:t>Yo sí las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</a:rPr>
              <a:t>hubiera aceptado </a:t>
            </a:r>
            <a:r>
              <a:rPr lang="es-ES" sz="3200" dirty="0" smtClean="0"/>
              <a:t>como prueba.</a:t>
            </a:r>
          </a:p>
          <a:p>
            <a:r>
              <a:rPr lang="es-ES" sz="3200" dirty="0" smtClean="0"/>
              <a:t>Ojalá no te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</a:rPr>
              <a:t>hubiera hecho </a:t>
            </a:r>
            <a:r>
              <a:rPr lang="es-ES" sz="3200" dirty="0" smtClean="0"/>
              <a:t>caso, ha sido un desastre de cena.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3141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7213" y="953324"/>
            <a:ext cx="10944225" cy="1304101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(3) EXPRESA UNA FUERTE OPOSICIÓN DE IDEAS EN PASADO </a:t>
            </a:r>
            <a:br>
              <a:rPr lang="es-ES" b="1" dirty="0" smtClean="0"/>
            </a:br>
            <a:r>
              <a:rPr lang="es-ES" b="1" dirty="0" smtClean="0"/>
              <a:t>(REFERIDAS A ACCIONES IRREALES O POCO PROBABLES)</a:t>
            </a: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7219" y="2428875"/>
            <a:ext cx="10844212" cy="3294576"/>
          </a:xfrm>
        </p:spPr>
        <p:txBody>
          <a:bodyPr>
            <a:noAutofit/>
          </a:bodyPr>
          <a:lstStyle/>
          <a:p>
            <a:r>
              <a:rPr lang="es-ES" sz="3200" dirty="0"/>
              <a:t>Aunque </a:t>
            </a:r>
            <a:r>
              <a:rPr lang="es-ES" sz="3200" dirty="0">
                <a:solidFill>
                  <a:schemeClr val="accent5">
                    <a:lumMod val="75000"/>
                  </a:schemeClr>
                </a:solidFill>
              </a:rPr>
              <a:t>hubiera estudiado </a:t>
            </a:r>
            <a:r>
              <a:rPr lang="es-ES" sz="3200" dirty="0"/>
              <a:t>para el examen, no habría aprobado, estoy seguro.</a:t>
            </a:r>
          </a:p>
          <a:p>
            <a:r>
              <a:rPr lang="es-ES" sz="3200" dirty="0"/>
              <a:t>Aunque me lo </a:t>
            </a:r>
            <a:r>
              <a:rPr lang="es-ES" sz="3200" dirty="0">
                <a:solidFill>
                  <a:schemeClr val="accent5">
                    <a:lumMod val="75000"/>
                  </a:schemeClr>
                </a:solidFill>
              </a:rPr>
              <a:t>hubieras contado</a:t>
            </a:r>
            <a:r>
              <a:rPr lang="es-ES" sz="3200" dirty="0"/>
              <a:t>, no te habría creído.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41369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57188" y="953324"/>
            <a:ext cx="11430000" cy="1318389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(4) Mismos </a:t>
            </a:r>
            <a:r>
              <a:rPr lang="es-ES" b="1" dirty="0"/>
              <a:t>valores que el Pluscuamperfecto de Indicativo </a:t>
            </a:r>
            <a:r>
              <a:rPr lang="es-ES" b="1" dirty="0" smtClean="0"/>
              <a:t>con </a:t>
            </a:r>
            <a:r>
              <a:rPr lang="es-ES" b="1" dirty="0"/>
              <a:t>los valores modales del subjuntivo </a:t>
            </a:r>
            <a:r>
              <a:rPr lang="es-ES" dirty="0"/>
              <a:t>(deseo, duda, juicio de valor, opinión negativa,etc.)</a:t>
            </a:r>
            <a:br>
              <a:rPr lang="es-ES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188" y="2414588"/>
            <a:ext cx="11315700" cy="3294576"/>
          </a:xfrm>
        </p:spPr>
        <p:txBody>
          <a:bodyPr>
            <a:normAutofit fontScale="92500" lnSpcReduction="10000"/>
          </a:bodyPr>
          <a:lstStyle/>
          <a:p>
            <a:r>
              <a:rPr lang="es-ES" sz="2800" dirty="0"/>
              <a:t>No nos </a:t>
            </a:r>
            <a:r>
              <a:rPr lang="es-ES" sz="2800" b="1" dirty="0"/>
              <a:t>habían presentado </a:t>
            </a:r>
            <a:r>
              <a:rPr lang="es-ES" sz="2800" dirty="0"/>
              <a:t>(indicativo)</a:t>
            </a:r>
          </a:p>
          <a:p>
            <a:r>
              <a:rPr lang="es-ES" sz="2800" dirty="0"/>
              <a:t>No nos </a:t>
            </a:r>
            <a:r>
              <a:rPr lang="es-ES" sz="2800" b="1" dirty="0">
                <a:solidFill>
                  <a:schemeClr val="accent5">
                    <a:lumMod val="75000"/>
                  </a:schemeClr>
                </a:solidFill>
              </a:rPr>
              <a:t>hubieran presentado </a:t>
            </a:r>
            <a:r>
              <a:rPr lang="es-ES" sz="2800" b="1" dirty="0" smtClean="0"/>
              <a:t>(</a:t>
            </a:r>
            <a:r>
              <a:rPr lang="es-ES" sz="2800" dirty="0" smtClean="0"/>
              <a:t>si </a:t>
            </a:r>
            <a:r>
              <a:rPr lang="es-ES" sz="2800" dirty="0"/>
              <a:t>hubiesen sabido lo mal que nos </a:t>
            </a:r>
            <a:r>
              <a:rPr lang="es-ES" sz="2800" dirty="0" smtClean="0"/>
              <a:t>llevaríamos) </a:t>
            </a:r>
            <a:r>
              <a:rPr lang="es-ES" sz="2800" dirty="0"/>
              <a:t>(subjuntivo- juicio de valor</a:t>
            </a:r>
            <a:r>
              <a:rPr lang="es-ES" sz="2800" dirty="0" smtClean="0"/>
              <a:t>)</a:t>
            </a:r>
          </a:p>
          <a:p>
            <a:pPr marL="0" indent="0">
              <a:buNone/>
            </a:pPr>
            <a:r>
              <a:rPr lang="es-ES" sz="2800" dirty="0" smtClean="0"/>
              <a:t>--------------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Nunca se lo </a:t>
            </a:r>
            <a:r>
              <a:rPr lang="es-ES" sz="2800" b="1" dirty="0" smtClean="0"/>
              <a:t>había dicho </a:t>
            </a:r>
            <a:r>
              <a:rPr lang="es-ES" sz="2800" dirty="0" smtClean="0"/>
              <a:t>a nadie (indicativo)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Nunca se lo </a:t>
            </a:r>
            <a:r>
              <a:rPr lang="es-ES" sz="2800" b="1" dirty="0" smtClean="0">
                <a:solidFill>
                  <a:schemeClr val="accent5">
                    <a:lumMod val="75000"/>
                  </a:schemeClr>
                </a:solidFill>
              </a:rPr>
              <a:t>hubiera dicho </a:t>
            </a:r>
            <a:r>
              <a:rPr lang="es-ES" sz="2800" dirty="0" smtClean="0"/>
              <a:t>a nadie (subjuntivo)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59444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1475" y="953324"/>
            <a:ext cx="11401425" cy="1404114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(5) En </a:t>
            </a:r>
            <a:r>
              <a:rPr lang="es-ES" b="1" dirty="0"/>
              <a:t>estilo directo en pasado: </a:t>
            </a:r>
            <a:r>
              <a:rPr lang="es-ES" dirty="0"/>
              <a:t>con verbos de deseo, duda o juicio de valor para referirse a una acción anterior.</a:t>
            </a:r>
            <a:br>
              <a:rPr lang="es-ES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7226" y="2200343"/>
            <a:ext cx="10858500" cy="3294576"/>
          </a:xfrm>
        </p:spPr>
        <p:txBody>
          <a:bodyPr/>
          <a:lstStyle/>
          <a:p>
            <a:r>
              <a:rPr lang="es-ES" sz="2800" u="sng" dirty="0" smtClean="0"/>
              <a:t>Se alegró mucho de </a:t>
            </a:r>
            <a:r>
              <a:rPr lang="es-ES" sz="2800" b="1" dirty="0" smtClean="0"/>
              <a:t>que</a:t>
            </a:r>
            <a:r>
              <a:rPr lang="es-ES" sz="2800" dirty="0" smtClean="0"/>
              <a:t> </a:t>
            </a:r>
            <a:r>
              <a:rPr lang="es-ES" sz="2800" b="1" dirty="0" smtClean="0">
                <a:solidFill>
                  <a:schemeClr val="accent5">
                    <a:lumMod val="75000"/>
                  </a:schemeClr>
                </a:solidFill>
              </a:rPr>
              <a:t>hubiese venido </a:t>
            </a:r>
            <a:r>
              <a:rPr lang="es-ES" sz="2800" dirty="0" smtClean="0"/>
              <a:t>a la reunión (la semana anterior)</a:t>
            </a:r>
          </a:p>
          <a:p>
            <a:r>
              <a:rPr lang="es-ES" sz="2800" u="sng" dirty="0" smtClean="0"/>
              <a:t>No estaba seguro </a:t>
            </a:r>
            <a:r>
              <a:rPr lang="es-ES" sz="2800" dirty="0" smtClean="0"/>
              <a:t>de </a:t>
            </a:r>
            <a:r>
              <a:rPr lang="es-ES" sz="2800" b="1" dirty="0" smtClean="0"/>
              <a:t>que</a:t>
            </a:r>
            <a:r>
              <a:rPr lang="es-ES" sz="2800" dirty="0" smtClean="0"/>
              <a:t> le </a:t>
            </a:r>
            <a:r>
              <a:rPr lang="es-ES" sz="2800" b="1" dirty="0" smtClean="0">
                <a:solidFill>
                  <a:schemeClr val="accent5">
                    <a:lumMod val="75000"/>
                  </a:schemeClr>
                </a:solidFill>
              </a:rPr>
              <a:t>hubiese salido </a:t>
            </a:r>
            <a:r>
              <a:rPr lang="es-ES" sz="2800" dirty="0" smtClean="0"/>
              <a:t>genial su presentación.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8854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525</TotalTime>
  <Words>700</Words>
  <Application>Microsoft Office PowerPoint</Application>
  <PresentationFormat>Geniş ekran</PresentationFormat>
  <Paragraphs>73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Arial</vt:lpstr>
      <vt:lpstr>Century Gothic</vt:lpstr>
      <vt:lpstr>Gallery</vt:lpstr>
      <vt:lpstr>PLUSCUAMPERFECTO DE SUBJUNTIVO</vt:lpstr>
      <vt:lpstr>USOS</vt:lpstr>
      <vt:lpstr>(1) CUMPLIMIENTO DE LA CONDICIÓN IMPOSIBLE</vt:lpstr>
      <vt:lpstr>Relaciona las dos columnas:</vt:lpstr>
      <vt:lpstr>Relaciona las dos columnas: (SOLUCIÓN)</vt:lpstr>
      <vt:lpstr>(2) EXPRESA UNA ACCIÓN HIPOTÉTICA QUE NO SE CUMPLIÓ EN EL PASADO. </vt:lpstr>
      <vt:lpstr>(3) EXPRESA UNA FUERTE OPOSICIÓN DE IDEAS EN PASADO  (REFERIDAS A ACCIONES IRREALES O POCO PROBABLES) </vt:lpstr>
      <vt:lpstr>(4) Mismos valores que el Pluscuamperfecto de Indicativo con los valores modales del subjuntivo (deseo, duda, juicio de valor, opinión negativa,etc.) </vt:lpstr>
      <vt:lpstr>(5) En estilo directo en pasado: con verbos de deseo, duda o juicio de valor para referirse a una acción anterior. </vt:lpstr>
      <vt:lpstr>ELIGE EL VERBO EN  IMPERFECTO DE SUBJUNTIVO  O  PLUSCUAMPERFECTO DE SUBJUNTIVO</vt:lpstr>
      <vt:lpstr>Elige el verbo en Imperfecto de Subjuntivo o Pluscuamperfecto de Subjuntivo</vt:lpstr>
      <vt:lpstr>Elige el verbo en Imperfecto de Subjuntivo o Pluscuamperfecto de Subjuntivo</vt:lpstr>
      <vt:lpstr>Elige el verbo en Imperfecto de Subjuntivo o Pluscuamperfecto de Subjuntivo</vt:lpstr>
      <vt:lpstr>Elige el verbo en Imperfecto de Subjuntivo o Pluscuamperfecto de Subjuntivo</vt:lpstr>
      <vt:lpstr>Elige el verbo en Imperfecto de Subjuntivo o Pluscuamperfecto de Subjuntivo</vt:lpstr>
      <vt:lpstr>Elige el verbo en Imperfecto de Subjuntivo o Pluscuamperfecto de Subjuntivo</vt:lpstr>
      <vt:lpstr>Elige el verbo en Imperfecto de Subjuntivo o Pluscuamperfecto de Subjuntivo</vt:lpstr>
      <vt:lpstr>Elige el verbo en Imperfecto de Subjuntivo o Pluscuamperfecto de Subjuntivo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PLUSCUAMPERFECTO DE SUBJUNTIVO</dc:title>
  <dc:creator>Windows Kullanıcısı</dc:creator>
  <cp:lastModifiedBy>Windows Kullanıcısı</cp:lastModifiedBy>
  <cp:revision>30</cp:revision>
  <dcterms:created xsi:type="dcterms:W3CDTF">2020-04-29T13:04:30Z</dcterms:created>
  <dcterms:modified xsi:type="dcterms:W3CDTF">2020-05-08T23:27:53Z</dcterms:modified>
</cp:coreProperties>
</file>