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0" d="100"/>
          <a:sy n="40" d="100"/>
        </p:scale>
        <p:origin x="84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9BD2-6DA6-469E-92F8-64C426A9DD58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7361C-AB3F-4F9E-9D9E-E77CF85804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148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9BD2-6DA6-469E-92F8-64C426A9DD58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7361C-AB3F-4F9E-9D9E-E77CF85804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7155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9BD2-6DA6-469E-92F8-64C426A9DD58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7361C-AB3F-4F9E-9D9E-E77CF85804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0233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9BD2-6DA6-469E-92F8-64C426A9DD58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7361C-AB3F-4F9E-9D9E-E77CF85804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3464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9BD2-6DA6-469E-92F8-64C426A9DD58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7361C-AB3F-4F9E-9D9E-E77CF85804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7690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9BD2-6DA6-469E-92F8-64C426A9DD58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7361C-AB3F-4F9E-9D9E-E77CF85804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9011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9BD2-6DA6-469E-92F8-64C426A9DD58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7361C-AB3F-4F9E-9D9E-E77CF85804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2491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9BD2-6DA6-469E-92F8-64C426A9DD58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7361C-AB3F-4F9E-9D9E-E77CF85804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9443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9BD2-6DA6-469E-92F8-64C426A9DD58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7361C-AB3F-4F9E-9D9E-E77CF85804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4284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9BD2-6DA6-469E-92F8-64C426A9DD58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7361C-AB3F-4F9E-9D9E-E77CF85804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5200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9BD2-6DA6-469E-92F8-64C426A9DD58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7361C-AB3F-4F9E-9D9E-E77CF85804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557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C9BD2-6DA6-469E-92F8-64C426A9DD58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7361C-AB3F-4F9E-9D9E-E77CF85804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202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Yaratıcı Dramanın Özellikleri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Bölüm 1</a:t>
            </a:r>
          </a:p>
          <a:p>
            <a:endParaRPr lang="tr-TR" dirty="0"/>
          </a:p>
        </p:txBody>
      </p:sp>
      <p:sp>
        <p:nvSpPr>
          <p:cNvPr id="5" name="Alt Başlık 2"/>
          <p:cNvSpPr txBox="1">
            <a:spLocks/>
          </p:cNvSpPr>
          <p:nvPr/>
        </p:nvSpPr>
        <p:spPr>
          <a:xfrm>
            <a:off x="8826367" y="5945157"/>
            <a:ext cx="3012707" cy="52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1800" smtClean="0"/>
              <a:t>TIP 140</a:t>
            </a:r>
          </a:p>
          <a:p>
            <a:r>
              <a:rPr lang="tr-TR" sz="1800" smtClean="0"/>
              <a:t>Prof. Dr. Ömer Adıgüzel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1142257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tr-TR" sz="2000" b="1" dirty="0" smtClean="0"/>
              <a:t>Yaratıcı drama, bir grup etkinliğidir.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tr-TR" sz="2000" b="1" dirty="0" smtClean="0"/>
              <a:t>Yaratıcı drama, sadece ısınma ve iletişim-etkileşim oyunlarından oluşmaz. Yaratıcı drama çalışmaları temel olarak dramatik kurguya sahip canlandırmalara dayanır.</a:t>
            </a:r>
          </a:p>
          <a:p>
            <a:pPr algn="just">
              <a:lnSpc>
                <a:spcPct val="150000"/>
              </a:lnSpc>
            </a:pPr>
            <a:endParaRPr lang="tr-TR" sz="2000" dirty="0"/>
          </a:p>
          <a:p>
            <a:pPr algn="just">
              <a:lnSpc>
                <a:spcPct val="150000"/>
              </a:lnSpc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955902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tr-TR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Yaratıcı drama, bir grup etkinliğidir.</a:t>
            </a:r>
          </a:p>
          <a:p>
            <a:pPr algn="just">
              <a:lnSpc>
                <a:spcPct val="150000"/>
              </a:lnSpc>
            </a:pPr>
            <a:endParaRPr lang="tr-TR" sz="2000" dirty="0"/>
          </a:p>
          <a:p>
            <a:pPr algn="just">
              <a:lnSpc>
                <a:spcPct val="150000"/>
              </a:lnSpc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911515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tr-TR" sz="2000" b="1" dirty="0" smtClean="0">
                <a:solidFill>
                  <a:schemeClr val="bg1"/>
                </a:solidFill>
              </a:rPr>
              <a:t>Yaratıcı drama, bir grup etkinliğidir.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tr-TR" sz="2000" b="1" dirty="0" smtClean="0">
                <a:solidFill>
                  <a:srgbClr val="7030A0"/>
                </a:solidFill>
              </a:rPr>
              <a:t>Yaratıcı drama, sadece ısınma ve iletişim-etkileşim oyunlarından oluşmaz. Yaratıcı drama çalışmaları temel olarak dramatik kurguya sahip canlandırmalara dayanır.</a:t>
            </a:r>
          </a:p>
          <a:p>
            <a:pPr algn="just">
              <a:lnSpc>
                <a:spcPct val="150000"/>
              </a:lnSpc>
            </a:pPr>
            <a:endParaRPr lang="tr-TR" sz="2000" dirty="0"/>
          </a:p>
          <a:p>
            <a:pPr algn="just">
              <a:lnSpc>
                <a:spcPct val="150000"/>
              </a:lnSpc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704263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183907" y="1097280"/>
            <a:ext cx="9509760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endParaRPr lang="tr-TR" dirty="0"/>
          </a:p>
          <a:p>
            <a:pPr algn="just">
              <a:lnSpc>
                <a:spcPct val="200000"/>
              </a:lnSpc>
            </a:pPr>
            <a:r>
              <a:rPr lang="tr-TR" sz="3200" i="1" dirty="0" smtClean="0"/>
              <a:t>Drama</a:t>
            </a:r>
            <a:r>
              <a:rPr lang="tr-TR" sz="3200" dirty="0" smtClean="0"/>
              <a:t>, bir </a:t>
            </a:r>
            <a:r>
              <a:rPr lang="tr-TR" sz="3200" b="1" dirty="0" err="1" smtClean="0">
                <a:solidFill>
                  <a:schemeClr val="accent6">
                    <a:lumMod val="75000"/>
                  </a:schemeClr>
                </a:solidFill>
              </a:rPr>
              <a:t>GRUP</a:t>
            </a:r>
            <a:r>
              <a:rPr lang="tr-TR" sz="3200" dirty="0" err="1" smtClean="0"/>
              <a:t>’u</a:t>
            </a:r>
            <a:r>
              <a:rPr lang="tr-TR" sz="32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sz="3200" dirty="0" smtClean="0"/>
              <a:t>oluşturan üyelerin, kendi yaşam deneyimlerinden yola çıkarak bir </a:t>
            </a:r>
            <a:r>
              <a:rPr lang="tr-TR" sz="3200" b="1" dirty="0" err="1" smtClean="0">
                <a:solidFill>
                  <a:schemeClr val="accent6">
                    <a:lumMod val="75000"/>
                  </a:schemeClr>
                </a:solidFill>
              </a:rPr>
              <a:t>KONU</a:t>
            </a:r>
            <a:r>
              <a:rPr lang="tr-TR" sz="3200" dirty="0" err="1" smtClean="0"/>
              <a:t>yu</a:t>
            </a:r>
            <a:r>
              <a:rPr lang="tr-TR" sz="3200" dirty="0" smtClean="0"/>
              <a:t>, belirlenen </a:t>
            </a:r>
            <a:r>
              <a:rPr lang="tr-TR" sz="3200" b="1" dirty="0" err="1" smtClean="0">
                <a:solidFill>
                  <a:schemeClr val="accent6">
                    <a:lumMod val="75000"/>
                  </a:schemeClr>
                </a:solidFill>
              </a:rPr>
              <a:t>MEKAN</a:t>
            </a:r>
            <a:r>
              <a:rPr lang="tr-TR" sz="3200" dirty="0" err="1" smtClean="0"/>
              <a:t>da</a:t>
            </a:r>
            <a:r>
              <a:rPr lang="tr-TR" sz="3200" dirty="0" smtClean="0"/>
              <a:t>, drama </a:t>
            </a:r>
            <a:r>
              <a:rPr lang="tr-TR" sz="3200" b="1" dirty="0" err="1" smtClean="0">
                <a:solidFill>
                  <a:schemeClr val="accent6">
                    <a:lumMod val="75000"/>
                  </a:schemeClr>
                </a:solidFill>
              </a:rPr>
              <a:t>EĞİTMEN</a:t>
            </a:r>
            <a:r>
              <a:rPr lang="tr-TR" sz="3200" dirty="0" err="1" smtClean="0"/>
              <a:t>inin</a:t>
            </a:r>
            <a:r>
              <a:rPr lang="tr-TR" sz="3200" dirty="0" smtClean="0"/>
              <a:t> kolaylaştırıcılığında </a:t>
            </a:r>
            <a:r>
              <a:rPr lang="tr-TR" sz="3200" u="sng" dirty="0" err="1" smtClean="0"/>
              <a:t>CANLANDIRMA</a:t>
            </a:r>
            <a:r>
              <a:rPr lang="tr-TR" sz="3200" dirty="0" err="1" smtClean="0"/>
              <a:t>sıdır</a:t>
            </a:r>
            <a:r>
              <a:rPr lang="tr-TR" sz="3200" dirty="0" smtClean="0"/>
              <a:t>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676445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tr-TR" sz="2000" b="1" dirty="0" smtClean="0">
                <a:solidFill>
                  <a:srgbClr val="FFC000"/>
                </a:solidFill>
              </a:rPr>
              <a:t>Yaratıcı drama, bir grup etkinliğidir.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tr-TR" sz="2000" b="1" dirty="0" smtClean="0">
                <a:solidFill>
                  <a:srgbClr val="7030A0"/>
                </a:solidFill>
              </a:rPr>
              <a:t>Yaratıcı drama, sadece ısınma ve iletişim-etkileşim oyunlarından oluşmaz. Yaratıcı drama çalışmaları temel olarak dramatik kurguya sahip canlandırmalara dayanır.</a:t>
            </a:r>
          </a:p>
          <a:p>
            <a:pPr algn="just">
              <a:lnSpc>
                <a:spcPct val="150000"/>
              </a:lnSpc>
            </a:pPr>
            <a:endParaRPr lang="tr-TR" sz="2000" dirty="0"/>
          </a:p>
          <a:p>
            <a:pPr algn="just">
              <a:lnSpc>
                <a:spcPct val="150000"/>
              </a:lnSpc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4266725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939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tr-TR" sz="3200" dirty="0" smtClean="0"/>
              <a:t>DİNLEDİĞİNİZ İÇİN TEŞEKKÜRLER</a:t>
            </a:r>
          </a:p>
        </p:txBody>
      </p:sp>
      <p:sp>
        <p:nvSpPr>
          <p:cNvPr id="3" name="Dikdörtgen 2"/>
          <p:cNvSpPr/>
          <p:nvPr/>
        </p:nvSpPr>
        <p:spPr>
          <a:xfrm>
            <a:off x="3724879" y="2422441"/>
            <a:ext cx="4427815" cy="115108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tr-TR" sz="4000" dirty="0"/>
              <a:t>Sağlıklı günler dileriz</a:t>
            </a:r>
          </a:p>
        </p:txBody>
      </p:sp>
    </p:spTree>
    <p:extLst>
      <p:ext uri="{BB962C8B-B14F-4D97-AF65-F5344CB8AC3E}">
        <p14:creationId xmlns:p14="http://schemas.microsoft.com/office/powerpoint/2010/main" val="2778042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000" b="1" dirty="0" smtClean="0"/>
              <a:t>Kaynak</a:t>
            </a:r>
          </a:p>
          <a:p>
            <a:pPr algn="just">
              <a:lnSpc>
                <a:spcPct val="150000"/>
              </a:lnSpc>
            </a:pPr>
            <a:r>
              <a:rPr lang="tr-TR" sz="2000" dirty="0"/>
              <a:t>Adıgüzel, Ö. (2019). </a:t>
            </a:r>
            <a:r>
              <a:rPr lang="tr-TR" sz="2000" i="1" dirty="0"/>
              <a:t>Eğitimde Yaratıcı Drama </a:t>
            </a:r>
            <a:r>
              <a:rPr lang="tr-TR" sz="2000" dirty="0"/>
              <a:t>(3. bs.). İstanbul: Yapı Kredi Yayınları. </a:t>
            </a:r>
          </a:p>
          <a:p>
            <a:pPr algn="just">
              <a:lnSpc>
                <a:spcPct val="150000"/>
              </a:lnSpc>
            </a:pPr>
            <a:endParaRPr lang="tr-TR" sz="2000" b="1" dirty="0" smtClean="0"/>
          </a:p>
          <a:p>
            <a:pPr algn="just">
              <a:lnSpc>
                <a:spcPct val="150000"/>
              </a:lnSpc>
            </a:pPr>
            <a:endParaRPr lang="tr-TR" sz="2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just">
              <a:lnSpc>
                <a:spcPct val="150000"/>
              </a:lnSpc>
            </a:pPr>
            <a:endParaRPr lang="tr-TR" sz="2000" dirty="0"/>
          </a:p>
          <a:p>
            <a:pPr algn="just">
              <a:lnSpc>
                <a:spcPct val="150000"/>
              </a:lnSpc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535579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141</Words>
  <Application>Microsoft Office PowerPoint</Application>
  <PresentationFormat>Geniş ekran</PresentationFormat>
  <Paragraphs>19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Yaratıcı Dramanın Özellikleri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SilentAll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Yaratıcı Dramanın Amaçları</dc:title>
  <dc:creator>Microsoft hesabı</dc:creator>
  <cp:lastModifiedBy>Microsoft hesabı</cp:lastModifiedBy>
  <cp:revision>18</cp:revision>
  <dcterms:created xsi:type="dcterms:W3CDTF">2020-05-08T10:37:00Z</dcterms:created>
  <dcterms:modified xsi:type="dcterms:W3CDTF">2020-07-29T11:13:31Z</dcterms:modified>
</cp:coreProperties>
</file>