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312" r:id="rId5"/>
    <p:sldId id="260" r:id="rId6"/>
    <p:sldId id="259" r:id="rId7"/>
    <p:sldId id="265" r:id="rId8"/>
    <p:sldId id="267" r:id="rId9"/>
    <p:sldId id="277" r:id="rId10"/>
    <p:sldId id="278" r:id="rId11"/>
    <p:sldId id="313" r:id="rId12"/>
    <p:sldId id="261" r:id="rId13"/>
    <p:sldId id="279" r:id="rId14"/>
    <p:sldId id="280" r:id="rId15"/>
    <p:sldId id="262" r:id="rId16"/>
    <p:sldId id="263" r:id="rId17"/>
    <p:sldId id="264" r:id="rId18"/>
    <p:sldId id="282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A43C0-FD46-4578-9F1E-CB6283DA6509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400FB-974F-4E21-AE2F-2A5C23AABA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71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481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ED22BF-2378-45C9-9EAE-8120335B21A8}" type="slidenum">
              <a:rPr lang="tr-TR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tr-TR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436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63FDA-A3FA-4F2C-B327-6F1946BC9E2E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415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63FDA-A3FA-4F2C-B327-6F1946BC9E2E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640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481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ED22BF-2378-45C9-9EAE-8120335B21A8}" type="slidenum">
              <a:rPr lang="tr-TR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tr-TR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96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63FDA-A3FA-4F2C-B327-6F1946BC9E2E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898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63FDA-A3FA-4F2C-B327-6F1946BC9E2E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780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63FDA-A3FA-4F2C-B327-6F1946BC9E2E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646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4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794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50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502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9618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615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772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5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33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19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42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033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846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20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352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923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88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D0B8AE-8850-44FA-A503-4A7BDD741ED7}" type="datetimeFigureOut">
              <a:rPr lang="tr-TR" smtClean="0"/>
              <a:t>14.4.2017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7E25A9C-AF1A-42AB-9966-C97301C015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06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71828" y="1517842"/>
            <a:ext cx="8825658" cy="2677648"/>
          </a:xfrm>
        </p:spPr>
        <p:txBody>
          <a:bodyPr/>
          <a:lstStyle/>
          <a:p>
            <a:r>
              <a:rPr lang="tr-TR" dirty="0" smtClean="0"/>
              <a:t>BİLGİNİN ORGANİZASYONU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METADATA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23583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Metadata</a:t>
            </a:r>
            <a:r>
              <a:rPr lang="tr-TR" dirty="0"/>
              <a:t> Yapıları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b="1" i="1" dirty="0"/>
              <a:t>İlişkisel ve çevreye bağlı </a:t>
            </a:r>
            <a:r>
              <a:rPr lang="tr-TR" b="1" i="1" dirty="0" err="1"/>
              <a:t>Metadata</a:t>
            </a:r>
            <a:r>
              <a:rPr lang="tr-TR" b="1" i="1" dirty="0"/>
              <a:t> </a:t>
            </a:r>
            <a:r>
              <a:rPr lang="tr-TR" b="1" dirty="0">
                <a:solidFill>
                  <a:schemeClr val="tx1"/>
                </a:solidFill>
              </a:rPr>
              <a:t>: </a:t>
            </a:r>
            <a:r>
              <a:rPr lang="tr-TR" i="1" dirty="0"/>
              <a:t>Belgeye ilişkin kim, ne, niçin, nerede, nasıl, hangi tarihte  üretildiği sorgulamalarına karşılık bulmayı sağlayan alanları içerir</a:t>
            </a:r>
            <a:r>
              <a:rPr lang="tr-TR" i="1" dirty="0" smtClean="0"/>
              <a:t>.</a:t>
            </a:r>
          </a:p>
          <a:p>
            <a:r>
              <a:rPr lang="tr-TR" b="1" i="1" dirty="0"/>
              <a:t>Tanımlayıcı </a:t>
            </a:r>
            <a:r>
              <a:rPr lang="tr-TR" b="1" i="1" dirty="0" err="1"/>
              <a:t>Metadata</a:t>
            </a:r>
            <a:r>
              <a:rPr lang="tr-TR" b="1" i="1" dirty="0"/>
              <a:t> : </a:t>
            </a:r>
            <a:r>
              <a:rPr lang="tr-TR" i="1" dirty="0"/>
              <a:t>B</a:t>
            </a:r>
            <a:r>
              <a:rPr lang="tr-TR" dirty="0"/>
              <a:t>ilgi kaynaklarını/nesnelerini tanımlamaya yönelik alanlar tanımlayıcı </a:t>
            </a:r>
            <a:r>
              <a:rPr lang="tr-TR" dirty="0" err="1"/>
              <a:t>metadata</a:t>
            </a:r>
            <a:r>
              <a:rPr lang="tr-TR" dirty="0"/>
              <a:t> olarak adlandırılır. </a:t>
            </a:r>
            <a:r>
              <a:rPr lang="tr-TR" i="1" dirty="0"/>
              <a:t>İş, olay, süreç </a:t>
            </a:r>
            <a:r>
              <a:rPr lang="tr-TR" i="1" dirty="0" err="1"/>
              <a:t>vb</a:t>
            </a:r>
            <a:r>
              <a:rPr lang="tr-TR" i="1" dirty="0"/>
              <a:t> eylem, mal  varlıklarına ilişkin belgelerin özgün içeriği hakkında bilgi verir</a:t>
            </a:r>
            <a:r>
              <a:rPr lang="tr-TR" i="1" dirty="0" smtClean="0"/>
              <a:t>.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E21C-A5AF-4D97-8910-584B8063A52A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4954" y="2438368"/>
            <a:ext cx="4032447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038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Metadata</a:t>
            </a:r>
            <a:r>
              <a:rPr lang="tr-TR" dirty="0" smtClean="0"/>
              <a:t> Yapıları</a:t>
            </a:r>
            <a:endParaRPr lang="tr-TR" dirty="0"/>
          </a:p>
        </p:txBody>
      </p:sp>
      <p:sp>
        <p:nvSpPr>
          <p:cNvPr id="14338" name="1 İçerik Yer Tutucusu"/>
          <p:cNvSpPr>
            <a:spLocks noGrp="1"/>
          </p:cNvSpPr>
          <p:nvPr>
            <p:ph idx="1"/>
          </p:nvPr>
        </p:nvSpPr>
        <p:spPr>
          <a:xfrm>
            <a:off x="1274619" y="2358736"/>
            <a:ext cx="7859216" cy="3636818"/>
          </a:xfrm>
        </p:spPr>
        <p:txBody>
          <a:bodyPr>
            <a:normAutofit/>
          </a:bodyPr>
          <a:lstStyle/>
          <a:p>
            <a:r>
              <a:rPr lang="tr-TR" b="1" i="1" dirty="0" smtClean="0"/>
              <a:t>Yapısal </a:t>
            </a:r>
            <a:r>
              <a:rPr lang="tr-TR" b="1" i="1" dirty="0" err="1" smtClean="0"/>
              <a:t>Metadata</a:t>
            </a:r>
            <a:r>
              <a:rPr lang="tr-TR" b="1" i="1" dirty="0" smtClean="0"/>
              <a:t> :</a:t>
            </a:r>
            <a:r>
              <a:rPr lang="tr-TR" dirty="0" smtClean="0"/>
              <a:t> Bilgi kaynaklarının/nesnelerinin nasıl bir araya geldiğini yansıtan alanlardır. </a:t>
            </a:r>
            <a:r>
              <a:rPr lang="tr-TR" i="1" dirty="0"/>
              <a:t>Bilgi nesnelerinin kendi içindeki bölümler ile </a:t>
            </a:r>
            <a:r>
              <a:rPr lang="tr-TR" i="1" dirty="0" smtClean="0"/>
              <a:t>ve/veya </a:t>
            </a:r>
            <a:r>
              <a:rPr lang="tr-TR" i="1" dirty="0"/>
              <a:t>benzerleri arasında ya da birbirleri ile biçimsel ilişki kurmayla başlar ve anlam açısından da içerik ilişkisini kurmayı hedefler</a:t>
            </a:r>
            <a:r>
              <a:rPr lang="tr-TR" i="1" dirty="0" smtClean="0"/>
              <a:t>.</a:t>
            </a:r>
          </a:p>
          <a:p>
            <a:r>
              <a:rPr lang="tr-TR" b="1" i="1" dirty="0" smtClean="0"/>
              <a:t>Teknik </a:t>
            </a:r>
            <a:r>
              <a:rPr lang="tr-TR" b="1" i="1" dirty="0" err="1" smtClean="0"/>
              <a:t>Metadata</a:t>
            </a:r>
            <a:r>
              <a:rPr lang="tr-TR" b="1" i="1" dirty="0" smtClean="0"/>
              <a:t> :</a:t>
            </a:r>
            <a:r>
              <a:rPr lang="tr-TR" dirty="0" smtClean="0"/>
              <a:t> Bilgi kaynaklarının/nesnelerinin oluşturulmasında kullanılan donanım/yazılımlarla ilgili bilgilerin tutulduğu alanlar</a:t>
            </a:r>
          </a:p>
          <a:p>
            <a:r>
              <a:rPr lang="tr-TR" b="1" i="1" dirty="0" smtClean="0"/>
              <a:t>Yönetimsel</a:t>
            </a:r>
            <a:r>
              <a:rPr lang="tr-TR" dirty="0"/>
              <a:t> </a:t>
            </a:r>
            <a:r>
              <a:rPr lang="tr-TR" b="1" dirty="0" err="1" smtClean="0"/>
              <a:t>Metadata</a:t>
            </a:r>
            <a:r>
              <a:rPr lang="tr-TR" b="1" dirty="0" smtClean="0"/>
              <a:t> : </a:t>
            </a:r>
            <a:r>
              <a:rPr lang="tr-TR" dirty="0" smtClean="0"/>
              <a:t> Bilgi kaynaklarının/nesnelerinin yönetimine yönelik alanlar</a:t>
            </a:r>
          </a:p>
          <a:p>
            <a:pPr lvl="1"/>
            <a:r>
              <a:rPr lang="tr-TR" dirty="0" smtClean="0"/>
              <a:t>Haklarla ilgili alanlar</a:t>
            </a:r>
          </a:p>
          <a:p>
            <a:pPr lvl="1"/>
            <a:r>
              <a:rPr lang="tr-TR" dirty="0" smtClean="0"/>
              <a:t>Koruma ile ilgili alanlar</a:t>
            </a:r>
          </a:p>
        </p:txBody>
      </p:sp>
    </p:spTree>
    <p:extLst>
      <p:ext uri="{BB962C8B-B14F-4D97-AF65-F5344CB8AC3E}">
        <p14:creationId xmlns:p14="http://schemas.microsoft.com/office/powerpoint/2010/main" val="132015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DUBLIN CORE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altLang="tr-TR" dirty="0"/>
              <a:t>Bir </a:t>
            </a:r>
            <a:r>
              <a:rPr lang="tr-TR" altLang="tr-TR" dirty="0" err="1"/>
              <a:t>Metadata</a:t>
            </a:r>
            <a:r>
              <a:rPr lang="tr-TR" altLang="tr-TR" dirty="0"/>
              <a:t> Standardı olarak Dublin </a:t>
            </a:r>
            <a:r>
              <a:rPr lang="tr-TR" altLang="tr-TR" dirty="0" err="1"/>
              <a:t>Core</a:t>
            </a:r>
            <a:r>
              <a:rPr lang="tr-TR" altLang="tr-TR" dirty="0"/>
              <a:t> (DC)</a:t>
            </a:r>
          </a:p>
          <a:p>
            <a:endParaRPr lang="tr-TR" altLang="tr-TR" dirty="0"/>
          </a:p>
          <a:p>
            <a:r>
              <a:rPr lang="tr-TR" altLang="tr-TR" dirty="0"/>
              <a:t>Dublin </a:t>
            </a:r>
            <a:r>
              <a:rPr lang="tr-TR" altLang="tr-TR" dirty="0" err="1"/>
              <a:t>Core</a:t>
            </a:r>
            <a:r>
              <a:rPr lang="tr-TR" altLang="tr-TR" dirty="0"/>
              <a:t> adını, yapısının oluşturulduğu ABD’nin Dublin, Ohio şehrinden almıştır. </a:t>
            </a:r>
          </a:p>
          <a:p>
            <a:endParaRPr lang="tr-TR" altLang="tr-TR" dirty="0"/>
          </a:p>
          <a:p>
            <a:r>
              <a:rPr lang="tr-TR" altLang="tr-TR" dirty="0"/>
              <a:t>Dublin </a:t>
            </a:r>
            <a:r>
              <a:rPr lang="tr-TR" altLang="tr-TR" dirty="0" err="1"/>
              <a:t>Core</a:t>
            </a:r>
            <a:r>
              <a:rPr lang="tr-TR" altLang="tr-TR" dirty="0"/>
              <a:t>, uluslararası </a:t>
            </a:r>
            <a:r>
              <a:rPr lang="tr-TR" altLang="tr-TR" dirty="0" err="1"/>
              <a:t>metadata</a:t>
            </a:r>
            <a:r>
              <a:rPr lang="tr-TR" altLang="tr-TR" dirty="0"/>
              <a:t> öğelerinin belirlendiği bir şemadır. Alanlar, elektronik dokümanların yaratıcıları (</a:t>
            </a:r>
            <a:r>
              <a:rPr lang="tr-TR" altLang="tr-TR" dirty="0" err="1"/>
              <a:t>creator</a:t>
            </a:r>
            <a:r>
              <a:rPr lang="tr-TR" altLang="tr-TR" dirty="0"/>
              <a:t>) tarafından doldurulmak üzere geliştirilmiştir. </a:t>
            </a:r>
          </a:p>
          <a:p>
            <a:r>
              <a:rPr lang="tr-TR" dirty="0"/>
              <a:t>En önemli standart 1990’larda geliştirilen Dublin </a:t>
            </a:r>
            <a:r>
              <a:rPr lang="tr-TR" dirty="0" err="1"/>
              <a:t>Core</a:t>
            </a:r>
            <a:r>
              <a:rPr lang="tr-TR" dirty="0"/>
              <a:t> Standardı.</a:t>
            </a:r>
          </a:p>
          <a:p>
            <a:endParaRPr lang="tr-TR" dirty="0"/>
          </a:p>
          <a:p>
            <a:r>
              <a:rPr lang="tr-TR" dirty="0"/>
              <a:t>Web kaynaklarını 15  meta etiketi ile tanımlama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244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68660" y="1063416"/>
            <a:ext cx="8183880" cy="1051560"/>
          </a:xfrm>
        </p:spPr>
        <p:txBody>
          <a:bodyPr/>
          <a:lstStyle/>
          <a:p>
            <a:r>
              <a:rPr lang="tr-TR" dirty="0" smtClean="0"/>
              <a:t>Dublin </a:t>
            </a:r>
            <a:r>
              <a:rPr lang="tr-TR" dirty="0" err="1" smtClean="0"/>
              <a:t>Core</a:t>
            </a:r>
            <a:r>
              <a:rPr lang="tr-TR" dirty="0" smtClean="0"/>
              <a:t> Standardı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Elektronik</a:t>
            </a:r>
            <a:r>
              <a:rPr lang="en-AU" dirty="0" smtClean="0"/>
              <a:t> </a:t>
            </a:r>
            <a:r>
              <a:rPr lang="en-AU" dirty="0" err="1" smtClean="0"/>
              <a:t>ortamda</a:t>
            </a:r>
            <a:r>
              <a:rPr lang="en-AU" dirty="0" smtClean="0"/>
              <a:t> </a:t>
            </a:r>
            <a:r>
              <a:rPr lang="en-AU" dirty="0" err="1" smtClean="0"/>
              <a:t>kamu</a:t>
            </a:r>
            <a:r>
              <a:rPr lang="en-AU" dirty="0" smtClean="0"/>
              <a:t> </a:t>
            </a:r>
            <a:r>
              <a:rPr lang="en-AU" dirty="0" err="1" smtClean="0"/>
              <a:t>bilgilerinin</a:t>
            </a:r>
            <a:r>
              <a:rPr lang="en-AU" dirty="0" smtClean="0"/>
              <a:t> </a:t>
            </a:r>
            <a:r>
              <a:rPr lang="en-AU" dirty="0" err="1" smtClean="0"/>
              <a:t>keşfini</a:t>
            </a:r>
            <a:r>
              <a:rPr lang="tr-TR" dirty="0" smtClean="0"/>
              <a:t>, </a:t>
            </a:r>
            <a:r>
              <a:rPr lang="en-AU" dirty="0" smtClean="0"/>
              <a:t> </a:t>
            </a:r>
            <a:r>
              <a:rPr lang="en-AU" dirty="0" err="1" smtClean="0"/>
              <a:t>desteklemek</a:t>
            </a:r>
            <a:r>
              <a:rPr lang="en-AU" dirty="0" smtClean="0"/>
              <a:t> </a:t>
            </a:r>
            <a:r>
              <a:rPr lang="en-AU" dirty="0" err="1" smtClean="0"/>
              <a:t>için</a:t>
            </a:r>
            <a:r>
              <a:rPr lang="en-AU" dirty="0" smtClean="0"/>
              <a:t> </a:t>
            </a:r>
            <a:r>
              <a:rPr lang="tr-TR" dirty="0" smtClean="0"/>
              <a:t>7yi aşkın ülke tarafından </a:t>
            </a:r>
            <a:r>
              <a:rPr lang="en-AU" dirty="0" err="1" smtClean="0"/>
              <a:t>desteklenmekte</a:t>
            </a:r>
            <a:r>
              <a:rPr lang="en-AU" dirty="0" smtClean="0"/>
              <a:t> </a:t>
            </a:r>
            <a:r>
              <a:rPr lang="en-AU" dirty="0" err="1" smtClean="0"/>
              <a:t>ve</a:t>
            </a:r>
            <a:r>
              <a:rPr lang="en-AU" dirty="0" smtClean="0"/>
              <a:t> </a:t>
            </a:r>
            <a:r>
              <a:rPr lang="en-AU" dirty="0" err="1" smtClean="0"/>
              <a:t>Dünya</a:t>
            </a:r>
            <a:r>
              <a:rPr lang="en-AU" dirty="0" smtClean="0"/>
              <a:t> </a:t>
            </a:r>
            <a:r>
              <a:rPr lang="en-AU" dirty="0" err="1" smtClean="0"/>
              <a:t>Sağlık</a:t>
            </a:r>
            <a:r>
              <a:rPr lang="en-AU" dirty="0" smtClean="0"/>
              <a:t> </a:t>
            </a:r>
            <a:r>
              <a:rPr lang="en-AU" dirty="0" err="1" smtClean="0"/>
              <a:t>Teşkilatı</a:t>
            </a:r>
            <a:r>
              <a:rPr lang="en-AU" dirty="0" smtClean="0"/>
              <a:t> (World Health Organization-WHO) </a:t>
            </a:r>
            <a:r>
              <a:rPr lang="en-AU" dirty="0" err="1" smtClean="0"/>
              <a:t>gibi</a:t>
            </a:r>
            <a:r>
              <a:rPr lang="en-AU" dirty="0" smtClean="0"/>
              <a:t> </a:t>
            </a:r>
            <a:r>
              <a:rPr lang="en-AU" dirty="0" err="1" smtClean="0"/>
              <a:t>bir</a:t>
            </a:r>
            <a:r>
              <a:rPr lang="en-AU" dirty="0" smtClean="0"/>
              <a:t> </a:t>
            </a:r>
            <a:r>
              <a:rPr lang="en-AU" dirty="0" err="1" smtClean="0"/>
              <a:t>takım</a:t>
            </a:r>
            <a:r>
              <a:rPr lang="en-AU" dirty="0" smtClean="0"/>
              <a:t> </a:t>
            </a:r>
            <a:r>
              <a:rPr lang="en-AU" dirty="0" err="1" smtClean="0"/>
              <a:t>uluslar</a:t>
            </a:r>
            <a:r>
              <a:rPr lang="en-AU" dirty="0" smtClean="0"/>
              <a:t> </a:t>
            </a:r>
            <a:r>
              <a:rPr lang="tr-TR" dirty="0" smtClean="0"/>
              <a:t>arası</a:t>
            </a:r>
            <a:r>
              <a:rPr lang="en-AU" dirty="0" smtClean="0"/>
              <a:t> </a:t>
            </a:r>
            <a:r>
              <a:rPr lang="en-AU" dirty="0" err="1" smtClean="0"/>
              <a:t>kuruluşlar</a:t>
            </a:r>
            <a:r>
              <a:rPr lang="en-AU" dirty="0" smtClean="0"/>
              <a:t> </a:t>
            </a:r>
            <a:r>
              <a:rPr lang="en-AU" dirty="0" err="1" smtClean="0"/>
              <a:t>tarafından</a:t>
            </a:r>
            <a:r>
              <a:rPr lang="en-AU" dirty="0" smtClean="0"/>
              <a:t> </a:t>
            </a:r>
            <a:r>
              <a:rPr lang="tr-TR" dirty="0" smtClean="0"/>
              <a:t>uyarlanarak gelişim alanı bulmuştur.</a:t>
            </a:r>
            <a:r>
              <a:rPr lang="en-AU" dirty="0" smtClean="0"/>
              <a:t> </a:t>
            </a:r>
            <a:endParaRPr lang="tr-TR" dirty="0" smtClean="0"/>
          </a:p>
          <a:p>
            <a:r>
              <a:rPr lang="en-AU" dirty="0" err="1" smtClean="0"/>
              <a:t>Kütüphanelerde</a:t>
            </a:r>
            <a:r>
              <a:rPr lang="en-AU" dirty="0" smtClean="0"/>
              <a:t>, </a:t>
            </a:r>
            <a:r>
              <a:rPr lang="en-AU" dirty="0" err="1" smtClean="0"/>
              <a:t>arşivlerde</a:t>
            </a:r>
            <a:r>
              <a:rPr lang="en-AU" dirty="0" smtClean="0"/>
              <a:t>, </a:t>
            </a:r>
            <a:r>
              <a:rPr lang="en-AU" dirty="0" err="1" smtClean="0"/>
              <a:t>eğitim</a:t>
            </a:r>
            <a:r>
              <a:rPr lang="en-AU" dirty="0" smtClean="0"/>
              <a:t> </a:t>
            </a:r>
            <a:r>
              <a:rPr lang="en-AU" dirty="0" err="1" smtClean="0"/>
              <a:t>ve</a:t>
            </a:r>
            <a:r>
              <a:rPr lang="en-AU" dirty="0" smtClean="0"/>
              <a:t> </a:t>
            </a:r>
            <a:r>
              <a:rPr lang="en-AU" dirty="0" err="1" smtClean="0"/>
              <a:t>kamusal</a:t>
            </a:r>
            <a:r>
              <a:rPr lang="en-AU" dirty="0" smtClean="0"/>
              <a:t> </a:t>
            </a:r>
            <a:r>
              <a:rPr lang="en-AU" dirty="0" err="1" smtClean="0"/>
              <a:t>uygulamalarda</a:t>
            </a:r>
            <a:r>
              <a:rPr lang="tr-TR" dirty="0" smtClean="0"/>
              <a:t> tercih edilmektedir.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E21C-A5AF-4D97-8910-584B8063A52A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34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DC İçerik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AU" dirty="0" err="1" smtClean="0"/>
              <a:t>Tanımlayıcı</a:t>
            </a:r>
            <a:r>
              <a:rPr lang="en-AU" dirty="0" smtClean="0"/>
              <a:t> </a:t>
            </a:r>
            <a:r>
              <a:rPr lang="en-AU" dirty="0" err="1" smtClean="0"/>
              <a:t>kayıtların</a:t>
            </a:r>
            <a:r>
              <a:rPr lang="en-AU" dirty="0" smtClean="0"/>
              <a:t>, hem </a:t>
            </a:r>
            <a:r>
              <a:rPr lang="en-AU" dirty="0" err="1" smtClean="0"/>
              <a:t>yalın</a:t>
            </a:r>
            <a:r>
              <a:rPr lang="en-AU" dirty="0" smtClean="0"/>
              <a:t> hem de </a:t>
            </a:r>
            <a:r>
              <a:rPr lang="en-AU" dirty="0" err="1" smtClean="0"/>
              <a:t>karmaşık</a:t>
            </a:r>
            <a:r>
              <a:rPr lang="en-AU" dirty="0" smtClean="0"/>
              <a:t> </a:t>
            </a:r>
            <a:r>
              <a:rPr lang="en-AU" dirty="0" err="1" smtClean="0"/>
              <a:t>olan</a:t>
            </a:r>
            <a:r>
              <a:rPr lang="en-AU" dirty="0" smtClean="0"/>
              <a:t> </a:t>
            </a:r>
            <a:r>
              <a:rPr lang="en-AU" dirty="0" err="1" smtClean="0"/>
              <a:t>çeşitli</a:t>
            </a:r>
            <a:r>
              <a:rPr lang="en-AU" dirty="0" smtClean="0"/>
              <a:t> meta </a:t>
            </a:r>
            <a:r>
              <a:rPr lang="en-AU" dirty="0" err="1" smtClean="0"/>
              <a:t>veri</a:t>
            </a:r>
            <a:r>
              <a:rPr lang="en-AU" dirty="0" smtClean="0"/>
              <a:t> </a:t>
            </a:r>
            <a:r>
              <a:rPr lang="en-AU" dirty="0" err="1" smtClean="0"/>
              <a:t>standartlarında</a:t>
            </a:r>
            <a:r>
              <a:rPr lang="tr-TR" dirty="0" smtClean="0"/>
              <a:t> yer alan</a:t>
            </a:r>
            <a:r>
              <a:rPr lang="en-AU" dirty="0" smtClean="0"/>
              <a:t> </a:t>
            </a:r>
            <a:r>
              <a:rPr lang="en-AU" dirty="0" err="1" smtClean="0"/>
              <a:t>öğelerin</a:t>
            </a:r>
            <a:r>
              <a:rPr lang="en-AU" dirty="0" smtClean="0"/>
              <a:t> </a:t>
            </a:r>
            <a:r>
              <a:rPr lang="tr-TR" dirty="0" smtClean="0"/>
              <a:t>kullanılmasını sağlar. </a:t>
            </a:r>
          </a:p>
          <a:p>
            <a:r>
              <a:rPr lang="tr-TR" dirty="0" smtClean="0"/>
              <a:t> Barındırdığı öğe sayısı 15tir. Tümü zorunlu değildir. Bu nedenle esnektir.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E21C-A5AF-4D97-8910-584B8063A52A}" type="slidenum">
              <a:rPr lang="tr-TR" smtClean="0"/>
              <a:pPr/>
              <a:t>14</a:t>
            </a:fld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3449" y="2115406"/>
            <a:ext cx="3194521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989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Dublin </a:t>
            </a:r>
            <a:r>
              <a:rPr lang="tr-TR" dirty="0" err="1"/>
              <a:t>Core</a:t>
            </a:r>
            <a:r>
              <a:rPr lang="tr-TR" dirty="0"/>
              <a:t> Tanımlama Alanları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b="1" dirty="0" err="1"/>
              <a:t>Title</a:t>
            </a:r>
            <a:r>
              <a:rPr lang="tr-TR" b="1" dirty="0"/>
              <a:t> (Başlık):  </a:t>
            </a:r>
            <a:r>
              <a:rPr lang="tr-TR" dirty="0"/>
              <a:t>Kaynağı yaratanın verdiği ad.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b="1" dirty="0" err="1"/>
              <a:t>Creator</a:t>
            </a:r>
            <a:r>
              <a:rPr lang="tr-TR" b="1" dirty="0"/>
              <a:t> (Yaratıcı</a:t>
            </a:r>
            <a:r>
              <a:rPr lang="tr-TR" b="1" dirty="0"/>
              <a:t>): </a:t>
            </a:r>
            <a:r>
              <a:rPr lang="tr-TR" dirty="0"/>
              <a:t>Kaynağın içeriğini </a:t>
            </a:r>
            <a:r>
              <a:rPr lang="tr-TR" dirty="0" smtClean="0"/>
              <a:t>oluşturmaktan öncelikle </a:t>
            </a:r>
            <a:r>
              <a:rPr lang="tr-TR" dirty="0"/>
              <a:t>sorumlu varlık.</a:t>
            </a:r>
            <a:endParaRPr lang="tr-TR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b="1" dirty="0" err="1"/>
              <a:t>Subject</a:t>
            </a:r>
            <a:r>
              <a:rPr lang="tr-TR" b="1" dirty="0"/>
              <a:t> (Konu</a:t>
            </a:r>
            <a:r>
              <a:rPr lang="tr-TR" b="1" dirty="0" smtClean="0"/>
              <a:t>):</a:t>
            </a:r>
            <a:r>
              <a:rPr lang="tr-TR" dirty="0" smtClean="0"/>
              <a:t> </a:t>
            </a:r>
            <a:r>
              <a:rPr lang="tr-TR" dirty="0"/>
              <a:t>Kaynağın içeriğinin konusu.</a:t>
            </a:r>
            <a:endParaRPr lang="tr-TR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b="1" dirty="0" err="1"/>
              <a:t>Description</a:t>
            </a:r>
            <a:r>
              <a:rPr lang="tr-TR" b="1" dirty="0"/>
              <a:t> ( Tanımlama): </a:t>
            </a:r>
            <a:r>
              <a:rPr lang="tr-TR" dirty="0"/>
              <a:t>Kaynağın içeriğinin bir açıklaması.</a:t>
            </a:r>
            <a:endParaRPr lang="tr-TR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b="1" dirty="0"/>
              <a:t>Publisher (Yayımcı): </a:t>
            </a:r>
            <a:r>
              <a:rPr lang="tr-TR" dirty="0" smtClean="0"/>
              <a:t>Kaynağı erişilebilir kılmaktan sorumlu varlık.</a:t>
            </a:r>
            <a:endParaRPr lang="tr-TR" dirty="0" smtClean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b="1" dirty="0" err="1" smtClean="0"/>
              <a:t>Contributer</a:t>
            </a:r>
            <a:r>
              <a:rPr lang="tr-TR" b="1" dirty="0" smtClean="0"/>
              <a:t> (Katkı </a:t>
            </a:r>
            <a:r>
              <a:rPr lang="tr-TR" b="1" dirty="0"/>
              <a:t>yapan) : </a:t>
            </a:r>
            <a:r>
              <a:rPr lang="tr-TR" dirty="0"/>
              <a:t>Kaynağın içeriğine </a:t>
            </a:r>
            <a:r>
              <a:rPr lang="tr-TR" dirty="0" smtClean="0"/>
              <a:t>katkı sağlamaktan </a:t>
            </a:r>
            <a:r>
              <a:rPr lang="tr-TR" dirty="0"/>
              <a:t>sorumlu bir varlık.</a:t>
            </a:r>
            <a:endParaRPr lang="tr-TR" dirty="0" smtClean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b="1" dirty="0" err="1" smtClean="0"/>
              <a:t>Date</a:t>
            </a:r>
            <a:r>
              <a:rPr lang="tr-TR" b="1" dirty="0" smtClean="0"/>
              <a:t> </a:t>
            </a:r>
            <a:r>
              <a:rPr lang="tr-TR" b="1" dirty="0"/>
              <a:t>(Tarih</a:t>
            </a:r>
            <a:r>
              <a:rPr lang="tr-TR" b="1" dirty="0"/>
              <a:t>):</a:t>
            </a:r>
            <a:r>
              <a:rPr lang="tr-TR" dirty="0"/>
              <a:t> Kaynağın yaşam döngüsündeki </a:t>
            </a:r>
            <a:r>
              <a:rPr lang="tr-TR" dirty="0" smtClean="0"/>
              <a:t>bir olayın </a:t>
            </a:r>
            <a:r>
              <a:rPr lang="tr-TR" dirty="0"/>
              <a:t>bir tarihi</a:t>
            </a:r>
            <a:r>
              <a:rPr lang="tr-TR" dirty="0" smtClean="0"/>
              <a:t>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b="1" dirty="0" err="1"/>
              <a:t>Type</a:t>
            </a:r>
            <a:r>
              <a:rPr lang="tr-TR" b="1" dirty="0"/>
              <a:t> (Tür): </a:t>
            </a:r>
            <a:r>
              <a:rPr lang="tr-TR" dirty="0"/>
              <a:t>Kaynağın içeriğinin doğası veya türü</a:t>
            </a:r>
            <a:r>
              <a:rPr lang="tr-TR" b="1" dirty="0"/>
              <a:t>; </a:t>
            </a:r>
            <a:r>
              <a:rPr lang="tr-TR" dirty="0"/>
              <a:t>Metin, görüntü, </a:t>
            </a:r>
            <a:r>
              <a:rPr lang="tr-TR" dirty="0" err="1"/>
              <a:t>v.b</a:t>
            </a:r>
            <a:r>
              <a:rPr lang="tr-TR" dirty="0"/>
              <a:t>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b="1" dirty="0"/>
              <a:t>Format (Biçim) : </a:t>
            </a:r>
            <a:r>
              <a:rPr lang="tr-TR" dirty="0"/>
              <a:t>Kaynağın fiziksel veya sayısal görünümü.</a:t>
            </a:r>
            <a:r>
              <a:rPr lang="tr-TR" b="1" dirty="0"/>
              <a:t> </a:t>
            </a:r>
            <a:r>
              <a:rPr lang="tr-TR" dirty="0"/>
              <a:t>Format=”</a:t>
            </a:r>
            <a:r>
              <a:rPr lang="tr-TR" dirty="0" err="1"/>
              <a:t>text</a:t>
            </a:r>
            <a:r>
              <a:rPr lang="tr-TR" dirty="0"/>
              <a:t>/html” </a:t>
            </a:r>
            <a:r>
              <a:rPr lang="tr-TR" dirty="0" smtClean="0"/>
              <a:t>gibi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0919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sz="1600" b="1" dirty="0" err="1" smtClean="0"/>
              <a:t>Identifier</a:t>
            </a:r>
            <a:r>
              <a:rPr lang="tr-TR" sz="1600" b="1" dirty="0" smtClean="0"/>
              <a:t> </a:t>
            </a:r>
            <a:r>
              <a:rPr lang="tr-TR" sz="1600" b="1" dirty="0"/>
              <a:t>(Belirteç): </a:t>
            </a:r>
            <a:r>
              <a:rPr lang="tr-TR" sz="1600" dirty="0"/>
              <a:t>Verilen bir içerikteki kaynağa </a:t>
            </a:r>
            <a:r>
              <a:rPr lang="tr-TR" sz="1600" dirty="0" smtClean="0"/>
              <a:t>çelişkili olmayan</a:t>
            </a:r>
            <a:r>
              <a:rPr lang="tr-TR" sz="1600" dirty="0"/>
              <a:t>, net bir </a:t>
            </a:r>
            <a:r>
              <a:rPr lang="tr-TR" sz="1600" dirty="0" smtClean="0"/>
              <a:t>başvuru ; URL </a:t>
            </a:r>
            <a:r>
              <a:rPr lang="tr-TR" sz="1600" dirty="0"/>
              <a:t>(</a:t>
            </a:r>
            <a:r>
              <a:rPr lang="tr-TR" sz="1600" dirty="0" err="1"/>
              <a:t>Uniform</a:t>
            </a:r>
            <a:r>
              <a:rPr lang="tr-TR" sz="1600" dirty="0"/>
              <a:t> Resource </a:t>
            </a:r>
            <a:r>
              <a:rPr lang="tr-TR" sz="1600" dirty="0" err="1"/>
              <a:t>Locator</a:t>
            </a:r>
            <a:r>
              <a:rPr lang="tr-TR" sz="1600" dirty="0"/>
              <a:t>), ISBN, </a:t>
            </a:r>
            <a:r>
              <a:rPr lang="tr-TR" sz="1600" dirty="0" smtClean="0"/>
              <a:t>vb.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altLang="tr-TR" sz="1600" b="1" dirty="0" smtClean="0"/>
              <a:t>Source </a:t>
            </a:r>
            <a:r>
              <a:rPr lang="tr-TR" altLang="tr-TR" sz="1600" b="1" dirty="0"/>
              <a:t>(Orijinal kaynak</a:t>
            </a:r>
            <a:r>
              <a:rPr lang="tr-TR" altLang="tr-TR" sz="1600" b="1" dirty="0"/>
              <a:t>) : </a:t>
            </a:r>
            <a:r>
              <a:rPr lang="tr-TR" altLang="tr-TR" sz="1600" dirty="0"/>
              <a:t>Elde edilen mevcut kaynaktan </a:t>
            </a:r>
            <a:r>
              <a:rPr lang="tr-TR" altLang="tr-TR" sz="1600" dirty="0" smtClean="0"/>
              <a:t>bir kaynağa referans.</a:t>
            </a:r>
            <a:endParaRPr lang="tr-TR" altLang="tr-TR" sz="1600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altLang="tr-TR" sz="1600" b="1" dirty="0" smtClean="0"/>
              <a:t>Language </a:t>
            </a:r>
            <a:r>
              <a:rPr lang="tr-TR" altLang="tr-TR" sz="1600" b="1" dirty="0"/>
              <a:t>(Dil</a:t>
            </a:r>
            <a:r>
              <a:rPr lang="tr-TR" altLang="tr-TR" sz="1600" b="1" dirty="0"/>
              <a:t>) : </a:t>
            </a:r>
            <a:r>
              <a:rPr lang="tr-TR" altLang="tr-TR" sz="1600" dirty="0"/>
              <a:t>Kaynağın </a:t>
            </a:r>
            <a:r>
              <a:rPr lang="tr-TR" altLang="tr-TR" sz="1600" dirty="0" err="1"/>
              <a:t>entellektüel</a:t>
            </a:r>
            <a:r>
              <a:rPr lang="tr-TR" altLang="tr-TR" sz="1600" dirty="0"/>
              <a:t> içeriğinin bir </a:t>
            </a:r>
            <a:r>
              <a:rPr lang="tr-TR" altLang="tr-TR" sz="1600" dirty="0" smtClean="0"/>
              <a:t>dili.</a:t>
            </a:r>
            <a:endParaRPr lang="tr-TR" altLang="tr-TR" sz="1600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altLang="tr-TR" sz="1600" b="1" dirty="0" err="1" smtClean="0"/>
              <a:t>Relation</a:t>
            </a:r>
            <a:r>
              <a:rPr lang="tr-TR" altLang="tr-TR" sz="1600" b="1" dirty="0" smtClean="0"/>
              <a:t> </a:t>
            </a:r>
            <a:r>
              <a:rPr lang="tr-TR" altLang="tr-TR" sz="1600" b="1" dirty="0"/>
              <a:t>(İlişki): </a:t>
            </a:r>
            <a:r>
              <a:rPr lang="tr-TR" altLang="tr-TR" sz="1600" dirty="0"/>
              <a:t>İlgili bir kaynağa bir </a:t>
            </a:r>
            <a:r>
              <a:rPr lang="tr-TR" altLang="tr-TR" sz="1600" dirty="0" smtClean="0"/>
              <a:t>başvuru; </a:t>
            </a:r>
            <a:r>
              <a:rPr lang="tr-TR" altLang="tr-TR" sz="1600" dirty="0" smtClean="0"/>
              <a:t>Parça-bütünlük ilişkileri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altLang="tr-TR" sz="1600" b="1" dirty="0" err="1" smtClean="0"/>
              <a:t>Coverage</a:t>
            </a:r>
            <a:r>
              <a:rPr lang="tr-TR" altLang="tr-TR" sz="1600" b="1" dirty="0" smtClean="0"/>
              <a:t> </a:t>
            </a:r>
            <a:r>
              <a:rPr lang="tr-TR" altLang="tr-TR" sz="1600" b="1" dirty="0"/>
              <a:t>(Kapsam) </a:t>
            </a:r>
            <a:r>
              <a:rPr lang="tr-TR" altLang="tr-TR" sz="1600" dirty="0"/>
              <a:t>Kaynağın içeriğinin uzantısı ya da </a:t>
            </a:r>
            <a:r>
              <a:rPr lang="tr-TR" altLang="tr-TR" sz="1600" dirty="0" smtClean="0"/>
              <a:t>kapsamı. </a:t>
            </a:r>
            <a:r>
              <a:rPr lang="tr-TR" altLang="tr-TR" sz="1600" dirty="0"/>
              <a:t>Tipik olarak Kapsama, uzaysal yeri (bir </a:t>
            </a:r>
            <a:r>
              <a:rPr lang="tr-TR" altLang="tr-TR" sz="1600" dirty="0" smtClean="0"/>
              <a:t>yer ismi </a:t>
            </a:r>
            <a:r>
              <a:rPr lang="tr-TR" altLang="tr-TR" sz="1600" dirty="0"/>
              <a:t>veya coğrafik koordinatları), zaman periyodu (</a:t>
            </a:r>
            <a:r>
              <a:rPr lang="tr-TR" altLang="tr-TR" sz="1600" dirty="0" smtClean="0"/>
              <a:t>bir aralık </a:t>
            </a:r>
            <a:r>
              <a:rPr lang="tr-TR" altLang="tr-TR" sz="1600" dirty="0"/>
              <a:t>etiketi, tarih veya tarih aralığı) veya </a:t>
            </a:r>
            <a:r>
              <a:rPr lang="tr-TR" altLang="tr-TR" sz="1600" dirty="0" smtClean="0"/>
              <a:t>yetki (isimlendirilmiş </a:t>
            </a:r>
            <a:r>
              <a:rPr lang="tr-TR" altLang="tr-TR" sz="1600" dirty="0"/>
              <a:t>yönetici varlık gibi) </a:t>
            </a:r>
            <a:r>
              <a:rPr lang="tr-TR" altLang="tr-TR" sz="1600" dirty="0" smtClean="0"/>
              <a:t>içerir.</a:t>
            </a:r>
            <a:endParaRPr lang="tr-TR" altLang="tr-TR" sz="1600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 altLang="tr-TR" sz="1600" b="1" dirty="0" err="1" smtClean="0"/>
              <a:t>Rights</a:t>
            </a:r>
            <a:r>
              <a:rPr lang="tr-TR" altLang="tr-TR" sz="1600" b="1" dirty="0" smtClean="0"/>
              <a:t> </a:t>
            </a:r>
            <a:r>
              <a:rPr lang="tr-TR" altLang="tr-TR" sz="1600" b="1" dirty="0"/>
              <a:t>(Haklar): </a:t>
            </a:r>
            <a:r>
              <a:rPr lang="tr-TR" altLang="tr-TR" sz="1600" dirty="0"/>
              <a:t>Kaynak üzerinden elde edilen </a:t>
            </a:r>
            <a:r>
              <a:rPr lang="tr-TR" altLang="tr-TR" sz="1600" dirty="0" smtClean="0"/>
              <a:t>haklar hakkında bilgi ; </a:t>
            </a:r>
            <a:r>
              <a:rPr lang="tr-TR" altLang="tr-TR" sz="1600" dirty="0" smtClean="0"/>
              <a:t>telif </a:t>
            </a:r>
            <a:r>
              <a:rPr lang="tr-TR" altLang="tr-TR" sz="1600" dirty="0"/>
              <a:t>hakları, her hakkı saklıdır</a:t>
            </a:r>
            <a:r>
              <a:rPr lang="tr-TR" altLang="tr-TR" sz="1600" dirty="0" smtClean="0"/>
              <a:t>.</a:t>
            </a:r>
            <a:endParaRPr lang="tr-TR" altLang="tr-TR" sz="1600" dirty="0"/>
          </a:p>
        </p:txBody>
      </p:sp>
    </p:spTree>
    <p:extLst>
      <p:ext uri="{BB962C8B-B14F-4D97-AF65-F5344CB8AC3E}">
        <p14:creationId xmlns:p14="http://schemas.microsoft.com/office/powerpoint/2010/main" val="1087749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METADATA ÖRNEĞİ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spcBef>
                <a:spcPts val="580"/>
              </a:spcBef>
              <a:buNone/>
              <a:defRPr/>
            </a:pPr>
            <a:endParaRPr lang="tr-TR" dirty="0"/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description</a:t>
            </a:r>
            <a:r>
              <a:rPr lang="tr-TR" dirty="0"/>
              <a:t>" CONTENT="</a:t>
            </a:r>
            <a:r>
              <a:rPr lang="tr-TR" dirty="0" err="1"/>
              <a:t>Jakob</a:t>
            </a:r>
            <a:r>
              <a:rPr lang="tr-TR" dirty="0"/>
              <a:t> </a:t>
            </a:r>
            <a:r>
              <a:rPr lang="tr-TR" dirty="0" err="1"/>
              <a:t>Nielsen</a:t>
            </a:r>
            <a:r>
              <a:rPr lang="tr-TR" dirty="0"/>
              <a:t> –web </a:t>
            </a:r>
            <a:r>
              <a:rPr lang="tr-TR" dirty="0" err="1"/>
              <a:t>usability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keywords</a:t>
            </a:r>
            <a:r>
              <a:rPr lang="tr-TR" dirty="0"/>
              <a:t>" CONTENT="</a:t>
            </a:r>
            <a:r>
              <a:rPr lang="tr-TR" dirty="0" err="1"/>
              <a:t>Jakob</a:t>
            </a:r>
            <a:r>
              <a:rPr lang="tr-TR" dirty="0"/>
              <a:t> </a:t>
            </a:r>
            <a:r>
              <a:rPr lang="tr-TR" dirty="0" err="1"/>
              <a:t>Nielsen</a:t>
            </a:r>
            <a:r>
              <a:rPr lang="tr-TR" dirty="0"/>
              <a:t>,  </a:t>
            </a:r>
            <a:r>
              <a:rPr lang="tr-TR" dirty="0" err="1"/>
              <a:t>usability</a:t>
            </a:r>
            <a:r>
              <a:rPr lang="tr-TR" dirty="0"/>
              <a:t> test, web </a:t>
            </a:r>
            <a:r>
              <a:rPr lang="tr-TR" dirty="0" err="1"/>
              <a:t>design</a:t>
            </a:r>
            <a:r>
              <a:rPr lang="tr-TR" dirty="0"/>
              <a:t>, </a:t>
            </a:r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science</a:t>
            </a:r>
            <a:r>
              <a:rPr lang="tr-TR" dirty="0"/>
              <a:t>, Web </a:t>
            </a:r>
            <a:r>
              <a:rPr lang="tr-TR" dirty="0" err="1"/>
              <a:t>usability</a:t>
            </a:r>
            <a:r>
              <a:rPr lang="tr-TR" dirty="0"/>
              <a:t>, </a:t>
            </a:r>
            <a:r>
              <a:rPr lang="tr-TR" dirty="0" err="1"/>
              <a:t>usability</a:t>
            </a:r>
            <a:r>
              <a:rPr lang="tr-TR" dirty="0"/>
              <a:t> </a:t>
            </a:r>
            <a:r>
              <a:rPr lang="tr-TR" dirty="0" err="1"/>
              <a:t>engineering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Jakob's</a:t>
            </a:r>
            <a:r>
              <a:rPr lang="tr-TR" dirty="0"/>
              <a:t> </a:t>
            </a:r>
            <a:r>
              <a:rPr lang="tr-TR" dirty="0" err="1"/>
              <a:t>minimalist</a:t>
            </a:r>
            <a:r>
              <a:rPr lang="tr-TR" dirty="0"/>
              <a:t> </a:t>
            </a:r>
            <a:r>
              <a:rPr lang="tr-TR" dirty="0" err="1"/>
              <a:t>approach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Web </a:t>
            </a:r>
            <a:r>
              <a:rPr lang="tr-TR" dirty="0" err="1"/>
              <a:t>design</a:t>
            </a:r>
            <a:r>
              <a:rPr lang="tr-TR" dirty="0"/>
              <a:t>; </a:t>
            </a:r>
            <a:r>
              <a:rPr lang="tr-TR" dirty="0" err="1"/>
              <a:t>Jakob's</a:t>
            </a:r>
            <a:r>
              <a:rPr lang="tr-TR" dirty="0"/>
              <a:t> </a:t>
            </a:r>
            <a:r>
              <a:rPr lang="tr-TR" dirty="0" err="1"/>
              <a:t>biography</a:t>
            </a:r>
            <a:r>
              <a:rPr lang="tr-TR" dirty="0"/>
              <a:t>."&gt;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author</a:t>
            </a:r>
            <a:r>
              <a:rPr lang="tr-TR" dirty="0"/>
              <a:t>" CONTENT="</a:t>
            </a:r>
            <a:r>
              <a:rPr lang="tr-TR" dirty="0" err="1"/>
              <a:t>Jakob</a:t>
            </a:r>
            <a:r>
              <a:rPr lang="tr-TR" dirty="0"/>
              <a:t> </a:t>
            </a:r>
            <a:r>
              <a:rPr lang="tr-TR" dirty="0" err="1"/>
              <a:t>Nielsen</a:t>
            </a:r>
            <a:r>
              <a:rPr lang="tr-TR" dirty="0"/>
              <a:t>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date</a:t>
            </a:r>
            <a:r>
              <a:rPr lang="tr-TR" dirty="0"/>
              <a:t>" CONTENT="2008"&gt;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DC.Title</a:t>
            </a:r>
            <a:r>
              <a:rPr lang="tr-TR" dirty="0"/>
              <a:t>" CONTENT="useit.com: </a:t>
            </a:r>
            <a:r>
              <a:rPr lang="tr-TR" dirty="0" err="1"/>
              <a:t>Jakob</a:t>
            </a:r>
            <a:r>
              <a:rPr lang="tr-TR" dirty="0"/>
              <a:t> </a:t>
            </a:r>
            <a:r>
              <a:rPr lang="tr-TR" dirty="0" err="1"/>
              <a:t>Nielsen</a:t>
            </a:r>
            <a:r>
              <a:rPr lang="tr-TR" dirty="0"/>
              <a:t> on </a:t>
            </a:r>
            <a:r>
              <a:rPr lang="tr-TR" dirty="0" err="1"/>
              <a:t>Usability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Web Design"&gt;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DC.Description</a:t>
            </a:r>
            <a:r>
              <a:rPr lang="tr-TR" dirty="0"/>
              <a:t>" CONTENT="</a:t>
            </a:r>
            <a:r>
              <a:rPr lang="tr-TR" dirty="0" err="1"/>
              <a:t>Jakob</a:t>
            </a:r>
            <a:r>
              <a:rPr lang="tr-TR" dirty="0"/>
              <a:t> </a:t>
            </a:r>
            <a:r>
              <a:rPr lang="tr-TR" dirty="0" err="1"/>
              <a:t>Nielsen’s</a:t>
            </a:r>
            <a:r>
              <a:rPr lang="tr-TR" dirty="0"/>
              <a:t> web </a:t>
            </a:r>
            <a:r>
              <a:rPr lang="tr-TR" dirty="0" err="1"/>
              <a:t>page</a:t>
            </a:r>
            <a:r>
              <a:rPr lang="tr-TR" dirty="0"/>
              <a:t> on </a:t>
            </a:r>
            <a:r>
              <a:rPr lang="tr-TR" dirty="0" err="1"/>
              <a:t>usability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web"&gt;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DC.Subject</a:t>
            </a:r>
            <a:r>
              <a:rPr lang="tr-TR" dirty="0"/>
              <a:t>" CONTENT=" </a:t>
            </a:r>
            <a:r>
              <a:rPr lang="tr-TR" dirty="0" err="1"/>
              <a:t>Education,Usability</a:t>
            </a:r>
            <a:r>
              <a:rPr lang="tr-TR" dirty="0"/>
              <a:t> </a:t>
            </a:r>
            <a:r>
              <a:rPr lang="tr-TR" dirty="0" err="1"/>
              <a:t>articles</a:t>
            </a:r>
            <a:r>
              <a:rPr lang="tr-TR" dirty="0"/>
              <a:t>, </a:t>
            </a:r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science</a:t>
            </a:r>
            <a:r>
              <a:rPr lang="tr-TR" dirty="0"/>
              <a:t>, </a:t>
            </a:r>
            <a:r>
              <a:rPr lang="tr-TR" dirty="0" err="1"/>
              <a:t>Jakob</a:t>
            </a:r>
            <a:r>
              <a:rPr lang="tr-TR" dirty="0"/>
              <a:t> </a:t>
            </a:r>
            <a:r>
              <a:rPr lang="tr-TR" dirty="0" err="1"/>
              <a:t>Nielsen</a:t>
            </a:r>
            <a:r>
              <a:rPr lang="tr-TR" dirty="0"/>
              <a:t>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DC.Creator</a:t>
            </a:r>
            <a:r>
              <a:rPr lang="tr-TR" dirty="0"/>
              <a:t>" CONTENT="</a:t>
            </a:r>
            <a:r>
              <a:rPr lang="tr-TR" dirty="0" err="1"/>
              <a:t>Jakob</a:t>
            </a:r>
            <a:r>
              <a:rPr lang="tr-TR" dirty="0"/>
              <a:t> </a:t>
            </a:r>
            <a:r>
              <a:rPr lang="tr-TR" dirty="0" err="1"/>
              <a:t>Nielsen</a:t>
            </a:r>
            <a:r>
              <a:rPr lang="tr-TR" dirty="0"/>
              <a:t>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DC.Source</a:t>
            </a:r>
            <a:r>
              <a:rPr lang="tr-TR" dirty="0"/>
              <a:t>" CONTENT="</a:t>
            </a:r>
            <a:r>
              <a:rPr lang="tr-TR" dirty="0" err="1"/>
              <a:t>Usability</a:t>
            </a:r>
            <a:r>
              <a:rPr lang="tr-TR" dirty="0"/>
              <a:t> </a:t>
            </a:r>
            <a:r>
              <a:rPr lang="tr-TR" dirty="0" err="1"/>
              <a:t>Engineering</a:t>
            </a:r>
            <a:r>
              <a:rPr lang="tr-TR" dirty="0"/>
              <a:t>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DC.Language</a:t>
            </a:r>
            <a:r>
              <a:rPr lang="tr-TR" dirty="0"/>
              <a:t>" CONTENT="English"&gt;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DC.Publisher</a:t>
            </a:r>
            <a:r>
              <a:rPr lang="tr-TR" dirty="0"/>
              <a:t>" CONTENT="</a:t>
            </a:r>
            <a:r>
              <a:rPr lang="tr-TR" dirty="0" err="1"/>
              <a:t>Jakob</a:t>
            </a:r>
            <a:r>
              <a:rPr lang="tr-TR" dirty="0"/>
              <a:t> </a:t>
            </a:r>
            <a:r>
              <a:rPr lang="tr-TR" dirty="0" err="1"/>
              <a:t>Nielsen</a:t>
            </a:r>
            <a:r>
              <a:rPr lang="tr-TR" dirty="0"/>
              <a:t>"&gt;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tr-TR" dirty="0"/>
              <a:t>&lt;META NAME="</a:t>
            </a:r>
            <a:r>
              <a:rPr lang="tr-TR" dirty="0" err="1"/>
              <a:t>DC.Coverage</a:t>
            </a:r>
            <a:r>
              <a:rPr lang="tr-TR" dirty="0"/>
              <a:t>" CONTENT="</a:t>
            </a:r>
            <a:r>
              <a:rPr lang="tr-TR" dirty="0" err="1"/>
              <a:t>usability</a:t>
            </a:r>
            <a:r>
              <a:rPr lang="tr-TR" dirty="0"/>
              <a:t>"&gt;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9251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1"/>
                </a:solidFill>
              </a:rPr>
              <a:t>TITLE</a:t>
            </a:r>
          </a:p>
          <a:p>
            <a:pPr>
              <a:buNone/>
            </a:pPr>
            <a:r>
              <a:rPr lang="tr-TR" dirty="0" smtClean="0"/>
              <a:t>&lt;meta name = "DC.</a:t>
            </a:r>
            <a:r>
              <a:rPr lang="tr-TR" dirty="0" err="1" smtClean="0"/>
              <a:t>Title</a:t>
            </a:r>
            <a:r>
              <a:rPr lang="tr-TR" dirty="0" smtClean="0"/>
              <a:t>" </a:t>
            </a:r>
            <a:r>
              <a:rPr lang="tr-TR" dirty="0" err="1" smtClean="0"/>
              <a:t>content</a:t>
            </a:r>
            <a:r>
              <a:rPr lang="tr-TR" dirty="0" smtClean="0"/>
              <a:t> = "</a:t>
            </a:r>
            <a:r>
              <a:rPr lang="tr-TR" dirty="0" err="1" smtClean="0"/>
              <a:t>Polycyclic</a:t>
            </a:r>
            <a:r>
              <a:rPr lang="tr-TR" dirty="0" smtClean="0"/>
              <a:t> </a:t>
            </a:r>
            <a:r>
              <a:rPr lang="tr-TR" dirty="0" err="1" smtClean="0"/>
              <a:t>aromatic</a:t>
            </a:r>
            <a:r>
              <a:rPr lang="tr-TR" dirty="0" smtClean="0"/>
              <a:t> </a:t>
            </a:r>
            <a:r>
              <a:rPr lang="tr-TR" dirty="0" err="1" smtClean="0"/>
              <a:t>hydrocarbon</a:t>
            </a:r>
            <a:r>
              <a:rPr lang="tr-TR" dirty="0" smtClean="0"/>
              <a:t> </a:t>
            </a:r>
            <a:r>
              <a:rPr lang="tr-TR" dirty="0" err="1" smtClean="0"/>
              <a:t>contamination</a:t>
            </a:r>
            <a:r>
              <a:rPr lang="tr-TR" dirty="0" smtClean="0"/>
              <a:t>"&gt;</a:t>
            </a:r>
          </a:p>
          <a:p>
            <a:pPr>
              <a:buNone/>
            </a:pPr>
            <a:r>
              <a:rPr lang="tr-TR" dirty="0" smtClean="0"/>
              <a:t>&lt;meta name = "DC.</a:t>
            </a:r>
            <a:r>
              <a:rPr lang="tr-TR" dirty="0" err="1" smtClean="0"/>
              <a:t>Title</a:t>
            </a:r>
            <a:r>
              <a:rPr lang="tr-TR" dirty="0" smtClean="0"/>
              <a:t>" </a:t>
            </a:r>
            <a:r>
              <a:rPr lang="tr-TR" dirty="0" err="1" smtClean="0"/>
              <a:t>content</a:t>
            </a:r>
            <a:r>
              <a:rPr lang="tr-TR" dirty="0" smtClean="0"/>
              <a:t> = "</a:t>
            </a:r>
            <a:r>
              <a:rPr lang="tr-TR" dirty="0" err="1" smtClean="0"/>
              <a:t>Crime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Punishment</a:t>
            </a:r>
            <a:r>
              <a:rPr lang="tr-TR" dirty="0" smtClean="0"/>
              <a:t>"&gt; </a:t>
            </a:r>
          </a:p>
          <a:p>
            <a:pPr>
              <a:buNone/>
            </a:pPr>
            <a:r>
              <a:rPr lang="tr-TR" dirty="0" smtClean="0"/>
              <a:t>&lt;meta name = "DC.</a:t>
            </a:r>
            <a:r>
              <a:rPr lang="tr-TR" dirty="0" err="1" smtClean="0"/>
              <a:t>Title</a:t>
            </a:r>
            <a:r>
              <a:rPr lang="tr-TR" dirty="0" smtClean="0"/>
              <a:t>" </a:t>
            </a:r>
            <a:r>
              <a:rPr lang="tr-TR" dirty="0" err="1" smtClean="0"/>
              <a:t>content</a:t>
            </a:r>
            <a:r>
              <a:rPr lang="tr-TR" dirty="0" smtClean="0"/>
              <a:t> = "</a:t>
            </a:r>
            <a:r>
              <a:rPr lang="tr-TR" dirty="0" err="1" smtClean="0"/>
              <a:t>Methods</a:t>
            </a:r>
            <a:r>
              <a:rPr lang="tr-TR" dirty="0" smtClean="0"/>
              <a:t> of </a:t>
            </a:r>
            <a:r>
              <a:rPr lang="tr-TR" dirty="0" err="1" smtClean="0"/>
              <a:t>Information</a:t>
            </a:r>
            <a:r>
              <a:rPr lang="tr-TR" dirty="0" smtClean="0"/>
              <a:t> in </a:t>
            </a:r>
            <a:r>
              <a:rPr lang="tr-TR" dirty="0" err="1" smtClean="0"/>
              <a:t>Medicine</a:t>
            </a:r>
            <a:r>
              <a:rPr lang="tr-TR" dirty="0" smtClean="0"/>
              <a:t>, </a:t>
            </a:r>
            <a:r>
              <a:rPr lang="tr-TR" dirty="0" err="1" smtClean="0"/>
              <a:t>Vol</a:t>
            </a:r>
            <a:r>
              <a:rPr lang="tr-TR" dirty="0" smtClean="0"/>
              <a:t> 32, No 4"&gt; </a:t>
            </a:r>
          </a:p>
          <a:p>
            <a:pPr>
              <a:buNone/>
            </a:pPr>
            <a:r>
              <a:rPr lang="tr-TR" dirty="0" smtClean="0"/>
              <a:t>&lt;meta name = "DC.</a:t>
            </a:r>
            <a:r>
              <a:rPr lang="tr-TR" dirty="0" err="1" smtClean="0"/>
              <a:t>Title</a:t>
            </a:r>
            <a:r>
              <a:rPr lang="tr-TR" dirty="0" smtClean="0"/>
              <a:t>" </a:t>
            </a:r>
            <a:r>
              <a:rPr lang="tr-TR" dirty="0" err="1" smtClean="0"/>
              <a:t>content</a:t>
            </a:r>
            <a:r>
              <a:rPr lang="tr-TR" dirty="0" smtClean="0"/>
              <a:t> = "</a:t>
            </a:r>
            <a:r>
              <a:rPr lang="tr-TR" dirty="0" err="1" smtClean="0"/>
              <a:t>Still</a:t>
            </a:r>
            <a:r>
              <a:rPr lang="tr-TR" dirty="0" smtClean="0"/>
              <a:t> life #4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flowers</a:t>
            </a:r>
            <a:r>
              <a:rPr lang="tr-TR" dirty="0" smtClean="0"/>
              <a:t>"&gt; </a:t>
            </a:r>
          </a:p>
          <a:p>
            <a:pPr>
              <a:buNone/>
            </a:pPr>
            <a:r>
              <a:rPr lang="tr-TR" dirty="0" smtClean="0"/>
              <a:t>&lt;meta name = "DC.</a:t>
            </a:r>
            <a:r>
              <a:rPr lang="tr-TR" dirty="0" err="1" smtClean="0"/>
              <a:t>Title</a:t>
            </a:r>
            <a:r>
              <a:rPr lang="tr-TR" dirty="0" smtClean="0"/>
              <a:t>" </a:t>
            </a:r>
            <a:r>
              <a:rPr lang="tr-TR" dirty="0" err="1" smtClean="0"/>
              <a:t>lang</a:t>
            </a:r>
            <a:r>
              <a:rPr lang="tr-TR" dirty="0" smtClean="0"/>
              <a:t> = "de" </a:t>
            </a:r>
            <a:r>
              <a:rPr lang="tr-TR" dirty="0" err="1" smtClean="0"/>
              <a:t>content</a:t>
            </a:r>
            <a:r>
              <a:rPr lang="tr-TR" dirty="0" smtClean="0"/>
              <a:t> = "</a:t>
            </a:r>
            <a:r>
              <a:rPr lang="tr-TR" dirty="0" err="1" smtClean="0"/>
              <a:t>Das</a:t>
            </a:r>
            <a:r>
              <a:rPr lang="tr-TR" dirty="0" smtClean="0"/>
              <a:t> </a:t>
            </a:r>
            <a:r>
              <a:rPr lang="tr-TR" dirty="0" err="1" smtClean="0"/>
              <a:t>Wohltemperierte</a:t>
            </a:r>
            <a:r>
              <a:rPr lang="tr-TR" dirty="0" smtClean="0"/>
              <a:t> </a:t>
            </a:r>
            <a:r>
              <a:rPr lang="tr-TR" dirty="0" err="1" smtClean="0"/>
              <a:t>Klavier</a:t>
            </a:r>
            <a:r>
              <a:rPr lang="tr-TR" dirty="0" smtClean="0"/>
              <a:t>, </a:t>
            </a:r>
            <a:r>
              <a:rPr lang="tr-TR" dirty="0" err="1" smtClean="0"/>
              <a:t>Teil</a:t>
            </a:r>
            <a:r>
              <a:rPr lang="tr-TR" dirty="0" smtClean="0"/>
              <a:t> I"&gt;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E21C-A5AF-4D97-8910-584B8063A52A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15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METADATA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89081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/>
              <a:t>Dijital kütüphaneler, </a:t>
            </a:r>
            <a:r>
              <a:rPr lang="tr-TR" dirty="0" smtClean="0"/>
              <a:t>birbiriyle </a:t>
            </a:r>
            <a:r>
              <a:rPr lang="tr-TR" dirty="0"/>
              <a:t>ilişkili bilgilerin bir arada sınıflandırıldığı dosya topluluklarından oluşmaktadır. </a:t>
            </a:r>
            <a:endParaRPr lang="tr-TR" dirty="0" smtClean="0"/>
          </a:p>
          <a:p>
            <a:pPr algn="just"/>
            <a:r>
              <a:rPr lang="tr-TR" dirty="0" smtClean="0"/>
              <a:t>Geleneksel </a:t>
            </a:r>
            <a:r>
              <a:rPr lang="tr-TR" dirty="0"/>
              <a:t>formdan </a:t>
            </a:r>
            <a:r>
              <a:rPr lang="tr-TR" dirty="0" smtClean="0"/>
              <a:t>dijital forma </a:t>
            </a:r>
            <a:r>
              <a:rPr lang="tr-TR" dirty="0"/>
              <a:t>dönüştürülen veya doğrudan dijital formda oluşturulan dijital bilgiler farklı dil, tür ve dosya yapılarında </a:t>
            </a:r>
            <a:r>
              <a:rPr lang="tr-TR" dirty="0" smtClean="0"/>
              <a:t>depolanmaktadırlar.</a:t>
            </a:r>
          </a:p>
          <a:p>
            <a:pPr algn="just"/>
            <a:r>
              <a:rPr lang="tr-TR" dirty="0" smtClean="0"/>
              <a:t>Aranan </a:t>
            </a:r>
            <a:r>
              <a:rPr lang="tr-TR" dirty="0"/>
              <a:t>bilgi ses, görüntü, video, fotoğraf, çoklu ortam veya metin yapılarından birinde veya birkaçında bir arada bulunabilir. </a:t>
            </a:r>
            <a:endParaRPr lang="tr-TR" dirty="0" smtClean="0"/>
          </a:p>
          <a:p>
            <a:pPr algn="just"/>
            <a:r>
              <a:rPr lang="tr-TR" dirty="0" smtClean="0"/>
              <a:t>Dijital </a:t>
            </a:r>
            <a:r>
              <a:rPr lang="tr-TR" dirty="0"/>
              <a:t>kütüphanelerde yer alan bilgi kaynakları bir veri tabanında veya klasörde okunabilir halde depolanır ve bir arabirimle kullanıma sunulur. </a:t>
            </a:r>
            <a:endParaRPr lang="tr-TR" dirty="0" smtClean="0"/>
          </a:p>
          <a:p>
            <a:pPr algn="just"/>
            <a:r>
              <a:rPr lang="tr-TR" dirty="0" smtClean="0"/>
              <a:t>Böylelikle oluşan veri </a:t>
            </a:r>
            <a:r>
              <a:rPr lang="tr-TR" dirty="0"/>
              <a:t>yapılarının tanımlanması (</a:t>
            </a:r>
            <a:r>
              <a:rPr lang="tr-TR" dirty="0" err="1"/>
              <a:t>identify</a:t>
            </a:r>
            <a:r>
              <a:rPr lang="tr-TR" dirty="0"/>
              <a:t>), yönetilmesi ve erişimlerinin sağlanması için dijital ortamda oluşturulmuş veya geleneksel katalogdan aktarılmış bir başka veri topluluğuna daha ihtiyaç vardır. </a:t>
            </a:r>
            <a:endParaRPr lang="tr-TR" dirty="0" smtClean="0"/>
          </a:p>
          <a:p>
            <a:pPr algn="just"/>
            <a:r>
              <a:rPr lang="tr-TR" dirty="0" smtClean="0"/>
              <a:t>İşte </a:t>
            </a:r>
            <a:r>
              <a:rPr lang="tr-TR" dirty="0"/>
              <a:t>bu “veri hakkındaki yapılandırılmış veri topluluğu” </a:t>
            </a:r>
            <a:r>
              <a:rPr lang="tr-TR" dirty="0" err="1"/>
              <a:t>metadata</a:t>
            </a:r>
            <a:r>
              <a:rPr lang="tr-TR" dirty="0"/>
              <a:t>, diğer bir deyişle </a:t>
            </a:r>
            <a:r>
              <a:rPr lang="tr-TR" dirty="0" err="1"/>
              <a:t>üstveri</a:t>
            </a:r>
            <a:r>
              <a:rPr lang="tr-TR" dirty="0"/>
              <a:t> olarak tanımlanmaktadır. </a:t>
            </a:r>
            <a:endParaRPr lang="tr-TR" dirty="0" smtClean="0"/>
          </a:p>
          <a:p>
            <a:pPr algn="just"/>
            <a:r>
              <a:rPr lang="tr-TR" dirty="0" smtClean="0"/>
              <a:t>Üst </a:t>
            </a:r>
            <a:r>
              <a:rPr lang="tr-TR" dirty="0"/>
              <a:t>verinin nasıl oluşturulacağı, standartları ve erişim protokollerinin bilinmesi depolanan bilginin organizasyonu için gereklidir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0874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METADATA NEDİR?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1400" dirty="0" smtClean="0"/>
              <a:t>Başka bir tanım ise;</a:t>
            </a:r>
          </a:p>
          <a:p>
            <a:pPr lvl="1" algn="just"/>
            <a:r>
              <a:rPr lang="tr-TR" sz="1400" dirty="0" smtClean="0"/>
              <a:t>Bir </a:t>
            </a:r>
            <a:r>
              <a:rPr lang="tr-TR" sz="1400" dirty="0"/>
              <a:t>kaynağın ya da verinin öğelerini tanımlayan bilgilerdir. </a:t>
            </a:r>
            <a:endParaRPr lang="tr-TR" sz="1400" dirty="0" smtClean="0"/>
          </a:p>
          <a:p>
            <a:pPr lvl="1" algn="just"/>
            <a:r>
              <a:rPr lang="tr-TR" sz="1400" dirty="0" smtClean="0"/>
              <a:t>Bilgiye </a:t>
            </a:r>
            <a:r>
              <a:rPr lang="tr-TR" sz="1400" dirty="0"/>
              <a:t>yönlendiren, bilginin yerini gösteren, bilgiyi açıklayan ve erişim sağlayan bilgilerdir.</a:t>
            </a:r>
          </a:p>
          <a:p>
            <a:pPr algn="just"/>
            <a:r>
              <a:rPr lang="tr-TR" sz="1400" dirty="0" smtClean="0"/>
              <a:t>Farklı </a:t>
            </a:r>
            <a:r>
              <a:rPr lang="tr-TR" sz="1400" dirty="0"/>
              <a:t>alanlarca farklı tanımlamaların yapıldığı bir </a:t>
            </a:r>
            <a:r>
              <a:rPr lang="tr-TR" sz="1400" dirty="0" smtClean="0"/>
              <a:t>kavramdır.</a:t>
            </a:r>
            <a:endParaRPr lang="tr-TR" sz="1400" dirty="0"/>
          </a:p>
          <a:p>
            <a:pPr lvl="1" algn="just"/>
            <a:r>
              <a:rPr lang="tr-TR" sz="1400" dirty="0"/>
              <a:t>Makinece anlaşılabilir bilgi</a:t>
            </a:r>
          </a:p>
          <a:p>
            <a:pPr lvl="1" algn="just"/>
            <a:r>
              <a:rPr lang="tr-TR" sz="1400" dirty="0"/>
              <a:t>Elektronik bilginin kayıtları</a:t>
            </a:r>
          </a:p>
          <a:p>
            <a:pPr lvl="1" algn="just"/>
            <a:r>
              <a:rPr lang="tr-TR" sz="1400" dirty="0"/>
              <a:t>Kütüphanecilik ve bilgi yönetimi alanında ise </a:t>
            </a:r>
            <a:r>
              <a:rPr lang="tr-TR" sz="1400" dirty="0" err="1"/>
              <a:t>metadata</a:t>
            </a:r>
            <a:r>
              <a:rPr lang="tr-TR" sz="1400" dirty="0"/>
              <a:t> her tür bilgi kaynağının tanımlanmasında kullanılan tanımlama unsurları olarak yer almaktadır</a:t>
            </a:r>
            <a:r>
              <a:rPr lang="tr-TR" sz="1400" dirty="0" smtClean="0"/>
              <a:t>.</a:t>
            </a:r>
            <a:endParaRPr lang="tr-TR" sz="1400" dirty="0"/>
          </a:p>
          <a:p>
            <a:pPr lvl="1" algn="just"/>
            <a:r>
              <a:rPr lang="tr-TR" sz="1400" dirty="0"/>
              <a:t>Geleneksel kütüphane katalogları, AACR2 ve MARC 21 gibi unsurlar </a:t>
            </a:r>
            <a:r>
              <a:rPr lang="tr-TR" sz="1400" dirty="0" err="1"/>
              <a:t>metadata</a:t>
            </a:r>
            <a:r>
              <a:rPr lang="tr-TR" sz="1400" dirty="0"/>
              <a:t> olarak yer </a:t>
            </a:r>
            <a:r>
              <a:rPr lang="tr-TR" sz="1400" dirty="0" smtClean="0"/>
              <a:t>almaktadır.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609021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METADATA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3786909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Metadata</a:t>
            </a:r>
            <a:r>
              <a:rPr lang="tr-TR" dirty="0" smtClean="0"/>
              <a:t> kayıtları </a:t>
            </a:r>
            <a:r>
              <a:rPr lang="tr-TR" dirty="0"/>
              <a:t>aranan bilginin var olan tüm dijital formlarına erişimi sağlamalıdır. </a:t>
            </a:r>
            <a:r>
              <a:rPr lang="tr-TR" dirty="0" err="1" smtClean="0"/>
              <a:t>Metadata</a:t>
            </a:r>
            <a:r>
              <a:rPr lang="tr-TR" dirty="0" smtClean="0"/>
              <a:t> standartlarına </a:t>
            </a:r>
            <a:r>
              <a:rPr lang="tr-TR" dirty="0"/>
              <a:t>bağlı olarak bir dijital kütüphanede bulunabilecek bilgi kaynağı türleri </a:t>
            </a:r>
            <a:r>
              <a:rPr lang="tr-TR" dirty="0" smtClean="0"/>
              <a:t>şunlar olabilir:</a:t>
            </a:r>
            <a:endParaRPr lang="tr-TR" dirty="0"/>
          </a:p>
          <a:p>
            <a:pPr lvl="1"/>
            <a:r>
              <a:rPr lang="tr-TR" dirty="0"/>
              <a:t>HTML dosyaları </a:t>
            </a:r>
          </a:p>
          <a:p>
            <a:pPr lvl="1"/>
            <a:r>
              <a:rPr lang="tr-TR" dirty="0"/>
              <a:t>Web siteleri </a:t>
            </a:r>
          </a:p>
          <a:p>
            <a:pPr lvl="1"/>
            <a:r>
              <a:rPr lang="tr-TR" dirty="0"/>
              <a:t>Dijital görüntüler</a:t>
            </a:r>
          </a:p>
          <a:p>
            <a:pPr lvl="1"/>
            <a:r>
              <a:rPr lang="tr-TR" dirty="0" err="1"/>
              <a:t>Veritabanları</a:t>
            </a:r>
            <a:endParaRPr lang="tr-TR" dirty="0"/>
          </a:p>
          <a:p>
            <a:pPr lvl="1"/>
            <a:r>
              <a:rPr lang="tr-TR" dirty="0"/>
              <a:t>Kitaplar ve diğer basılı kaynaklar</a:t>
            </a:r>
          </a:p>
          <a:p>
            <a:pPr lvl="1"/>
            <a:r>
              <a:rPr lang="tr-TR" dirty="0"/>
              <a:t>Müze koleksiyonları</a:t>
            </a:r>
          </a:p>
          <a:p>
            <a:pPr lvl="1"/>
            <a:r>
              <a:rPr lang="tr-TR" dirty="0"/>
              <a:t>Arşiv belgeleri</a:t>
            </a:r>
          </a:p>
          <a:p>
            <a:pPr lvl="1"/>
            <a:r>
              <a:rPr lang="tr-TR" dirty="0"/>
              <a:t>Üst veri formları, kütüphane katalogları</a:t>
            </a:r>
          </a:p>
          <a:p>
            <a:pPr lvl="1"/>
            <a:r>
              <a:rPr lang="tr-TR" dirty="0"/>
              <a:t>Öz ve Atıf indeksleri, diğer </a:t>
            </a:r>
            <a:r>
              <a:rPr lang="tr-TR" dirty="0" smtClean="0"/>
              <a:t>indeksler</a:t>
            </a:r>
          </a:p>
          <a:p>
            <a:pPr lvl="1"/>
            <a:r>
              <a:rPr lang="tr-TR" dirty="0" smtClean="0"/>
              <a:t>….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222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NEREDE KULLANILIR?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Bibliyografik kayıtlar</a:t>
            </a:r>
          </a:p>
          <a:p>
            <a:r>
              <a:rPr lang="tr-TR" dirty="0" err="1"/>
              <a:t>Veritabanı</a:t>
            </a:r>
            <a:r>
              <a:rPr lang="tr-TR" dirty="0"/>
              <a:t> şeması</a:t>
            </a:r>
          </a:p>
          <a:p>
            <a:r>
              <a:rPr lang="tr-TR" dirty="0"/>
              <a:t>Veri ögelerinin tanımlamaları</a:t>
            </a:r>
          </a:p>
          <a:p>
            <a:r>
              <a:rPr lang="tr-TR" dirty="0"/>
              <a:t>Erişim noktaları/kavramları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0657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cs typeface="Times New Roman" panose="02020603050405020304" pitchFamily="18" charset="0"/>
              </a:rPr>
              <a:t>Bilgiye erişim,</a:t>
            </a:r>
          </a:p>
          <a:p>
            <a:r>
              <a:rPr lang="tr-TR" altLang="tr-TR" dirty="0">
                <a:cs typeface="Times New Roman" panose="02020603050405020304" pitchFamily="18" charset="0"/>
              </a:rPr>
              <a:t>Bilgiyi yönetme,</a:t>
            </a:r>
          </a:p>
          <a:p>
            <a:r>
              <a:rPr lang="tr-TR" altLang="tr-TR" dirty="0">
                <a:cs typeface="Times New Roman" panose="02020603050405020304" pitchFamily="18" charset="0"/>
              </a:rPr>
              <a:t>Bilgiyi kontrol etme</a:t>
            </a:r>
          </a:p>
          <a:p>
            <a:r>
              <a:rPr lang="tr-TR" altLang="tr-TR" dirty="0">
                <a:cs typeface="Times New Roman" panose="02020603050405020304" pitchFamily="18" charset="0"/>
              </a:rPr>
              <a:t>Bilgiyi anlama,</a:t>
            </a:r>
          </a:p>
          <a:p>
            <a:r>
              <a:rPr lang="tr-TR" altLang="tr-TR" dirty="0">
                <a:cs typeface="Times New Roman" panose="02020603050405020304" pitchFamily="18" charset="0"/>
              </a:rPr>
              <a:t>Bilgiyi korumak için</a:t>
            </a:r>
          </a:p>
          <a:p>
            <a:endParaRPr lang="tr-TR" altLang="tr-TR" dirty="0">
              <a:cs typeface="Times New Roman" panose="02020603050405020304" pitchFamily="18" charset="0"/>
            </a:endParaRPr>
          </a:p>
          <a:p>
            <a:r>
              <a:rPr lang="tr-TR" altLang="tr-TR" sz="2400" b="1" dirty="0">
                <a:cs typeface="Times New Roman" panose="02020603050405020304" pitchFamily="18" charset="0"/>
              </a:rPr>
              <a:t>Yapılandırılmış bilgi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917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Metadata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Kullanımına Yönelik Gereksinimler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«Çevrimiçi» ortamda üretilen bilginin artışı</a:t>
            </a:r>
          </a:p>
          <a:p>
            <a:pPr lvl="1"/>
            <a:r>
              <a:rPr lang="tr-TR" dirty="0"/>
              <a:t>Veri tabanları, kurumsal arşivler, web…</a:t>
            </a:r>
          </a:p>
          <a:p>
            <a:r>
              <a:rPr lang="tr-TR" dirty="0"/>
              <a:t>«Çevrimiçi» ortamda yer alan bilginin çeşitlenmesi</a:t>
            </a:r>
          </a:p>
          <a:p>
            <a:pPr lvl="1"/>
            <a:r>
              <a:rPr lang="tr-TR" dirty="0"/>
              <a:t>Metin, Ses, Görüntü, 3D, kültürel miras ürünleri</a:t>
            </a:r>
          </a:p>
          <a:p>
            <a:r>
              <a:rPr lang="tr-TR" dirty="0"/>
              <a:t>Bilimsel Yayıncılık ve ortamların artışı (açık erişim ve diğer ortamlar)</a:t>
            </a:r>
          </a:p>
          <a:p>
            <a:r>
              <a:rPr lang="tr-TR" dirty="0"/>
              <a:t>Dijital kütüphane yaklaşımları</a:t>
            </a:r>
          </a:p>
          <a:p>
            <a:r>
              <a:rPr lang="tr-TR" dirty="0"/>
              <a:t>Kurumsal arşivlerin ortaya çıkışı</a:t>
            </a:r>
          </a:p>
          <a:p>
            <a:r>
              <a:rPr lang="tr-TR" dirty="0"/>
              <a:t>Bulut tabanlı platformların ortaya çıkışı</a:t>
            </a:r>
          </a:p>
          <a:p>
            <a:pPr lvl="1"/>
            <a:r>
              <a:rPr lang="tr-TR" dirty="0"/>
              <a:t>Google </a:t>
            </a:r>
            <a:r>
              <a:rPr lang="tr-TR" dirty="0" err="1"/>
              <a:t>scholar</a:t>
            </a:r>
            <a:r>
              <a:rPr lang="tr-TR" dirty="0"/>
              <a:t> </a:t>
            </a:r>
            <a:r>
              <a:rPr lang="tr-TR" dirty="0" err="1"/>
              <a:t>citations</a:t>
            </a:r>
            <a:r>
              <a:rPr lang="tr-TR" dirty="0"/>
              <a:t>, Academia.edu, </a:t>
            </a:r>
            <a:r>
              <a:rPr lang="tr-TR" dirty="0" err="1"/>
              <a:t>Researchgate</a:t>
            </a:r>
            <a:r>
              <a:rPr lang="tr-TR" dirty="0"/>
              <a:t>, </a:t>
            </a:r>
            <a:r>
              <a:rPr lang="tr-TR" dirty="0" err="1" smtClean="0"/>
              <a:t>slideshare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67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Neden </a:t>
            </a:r>
            <a:r>
              <a:rPr lang="tr-TR" dirty="0" err="1" smtClean="0"/>
              <a:t>Metadataya</a:t>
            </a:r>
            <a:r>
              <a:rPr lang="tr-TR" dirty="0" smtClean="0"/>
              <a:t> ihtiyaç var?</a:t>
            </a:r>
            <a:endParaRPr lang="tr-TR" dirty="0"/>
          </a:p>
        </p:txBody>
      </p:sp>
      <p:sp>
        <p:nvSpPr>
          <p:cNvPr id="14338" name="1 İçerik Yer Tutucusu"/>
          <p:cNvSpPr>
            <a:spLocks noGrp="1"/>
          </p:cNvSpPr>
          <p:nvPr>
            <p:ph idx="1"/>
          </p:nvPr>
        </p:nvSpPr>
        <p:spPr>
          <a:xfrm>
            <a:off x="1981200" y="2462644"/>
            <a:ext cx="7859216" cy="3938155"/>
          </a:xfrm>
        </p:spPr>
        <p:txBody>
          <a:bodyPr>
            <a:normAutofit fontScale="85000" lnSpcReduction="20000"/>
          </a:bodyPr>
          <a:lstStyle/>
          <a:p>
            <a:pPr>
              <a:buFont typeface="Wingdings 3" pitchFamily="18" charset="2"/>
              <a:buNone/>
            </a:pPr>
            <a:r>
              <a:rPr lang="tr-TR" dirty="0" smtClean="0"/>
              <a:t>İçerik;</a:t>
            </a:r>
          </a:p>
          <a:p>
            <a:r>
              <a:rPr lang="tr-TR" dirty="0" smtClean="0"/>
              <a:t>Kaynağın arşivlenmesi, dağıtımı ve gelecekte var olmasını sağlamak için dokümantasyonu oluşturmak</a:t>
            </a:r>
          </a:p>
          <a:p>
            <a:r>
              <a:rPr lang="tr-TR" dirty="0" smtClean="0"/>
              <a:t>Kaynağın kültürel, teknik, yönetsel ve yapısal altyapısını sağlamak</a:t>
            </a:r>
          </a:p>
          <a:p>
            <a:r>
              <a:rPr lang="tr-TR" dirty="0" smtClean="0"/>
              <a:t>Uzun süreli koruma ve kaynağın bütünlüğünü değişen araçlarda sağlamak</a:t>
            </a:r>
          </a:p>
          <a:p>
            <a:r>
              <a:rPr lang="tr-TR" dirty="0" smtClean="0"/>
              <a:t>Kaynaklara ilişkin tarih ve saklama süreçlerini yönetmek</a:t>
            </a:r>
          </a:p>
          <a:p>
            <a:r>
              <a:rPr lang="tr-TR" dirty="0" smtClean="0"/>
              <a:t>Veri madenciliği ve profil oluşturmaya olanak sağlamak</a:t>
            </a:r>
          </a:p>
          <a:p>
            <a:pPr>
              <a:buFont typeface="Wingdings 3" pitchFamily="18" charset="2"/>
              <a:buNone/>
            </a:pPr>
            <a:r>
              <a:rPr lang="tr-TR" dirty="0"/>
              <a:t>Kaynak;</a:t>
            </a:r>
          </a:p>
          <a:p>
            <a:pPr lvl="1"/>
            <a:r>
              <a:rPr lang="tr-TR" sz="2000" dirty="0"/>
              <a:t>Bulma,</a:t>
            </a:r>
          </a:p>
          <a:p>
            <a:pPr lvl="1"/>
            <a:r>
              <a:rPr lang="tr-TR" sz="2000" dirty="0"/>
              <a:t>Tanımlama,</a:t>
            </a:r>
          </a:p>
          <a:p>
            <a:pPr lvl="1"/>
            <a:r>
              <a:rPr lang="tr-TR" sz="2000" dirty="0"/>
              <a:t>Elde etme/sağlama,</a:t>
            </a:r>
          </a:p>
          <a:p>
            <a:pPr lvl="1"/>
            <a:r>
              <a:rPr lang="tr-TR" sz="2000" dirty="0"/>
              <a:t>Seçme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7510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86806" y="468537"/>
            <a:ext cx="8183880" cy="1051560"/>
          </a:xfrm>
        </p:spPr>
        <p:txBody>
          <a:bodyPr/>
          <a:lstStyle/>
          <a:p>
            <a:r>
              <a:rPr lang="tr-TR" dirty="0"/>
              <a:t>META DATA KAVRAMI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279360" y="530352"/>
            <a:ext cx="3931920" cy="4410816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972" y="2321496"/>
            <a:ext cx="4248472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E21C-A5AF-4D97-8910-584B8063A52A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6479006" y="2321496"/>
            <a:ext cx="445223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err="1"/>
              <a:t>Üstveri</a:t>
            </a:r>
            <a:r>
              <a:rPr lang="tr-TR" dirty="0"/>
              <a:t> bilgilerinin ağ ortamında etkili paylaşımı ve değişimi için veri toplulukları arasındaki anlam ve kullanım birliğinin (</a:t>
            </a:r>
            <a:r>
              <a:rPr lang="tr-TR" dirty="0" smtClean="0"/>
              <a:t>Semantik </a:t>
            </a:r>
            <a:r>
              <a:rPr lang="tr-TR" dirty="0"/>
              <a:t>sözdizimi</a:t>
            </a:r>
            <a:r>
              <a:rPr lang="tr-TR" dirty="0" smtClean="0"/>
              <a:t>) </a:t>
            </a:r>
            <a:r>
              <a:rPr lang="tr-TR" dirty="0"/>
              <a:t>sağlanması yanında verilerin bilgisayarca anlaşılır biçimde anlamlandırılması, düzenlenmesi (</a:t>
            </a:r>
            <a:r>
              <a:rPr lang="tr-TR" dirty="0" err="1"/>
              <a:t>Syntax</a:t>
            </a:r>
            <a:r>
              <a:rPr lang="tr-TR" dirty="0"/>
              <a:t>)  ve bu amaçla geliştirilen XML(</a:t>
            </a:r>
            <a:r>
              <a:rPr lang="tr-TR" dirty="0" err="1"/>
              <a:t>Extensible</a:t>
            </a:r>
            <a:r>
              <a:rPr lang="tr-TR" dirty="0"/>
              <a:t> </a:t>
            </a:r>
            <a:r>
              <a:rPr lang="tr-TR" dirty="0" err="1"/>
              <a:t>Markup</a:t>
            </a:r>
            <a:r>
              <a:rPr lang="tr-TR" dirty="0"/>
              <a:t> Language), DTD (</a:t>
            </a:r>
            <a:r>
              <a:rPr lang="tr-TR" dirty="0" err="1"/>
              <a:t>Document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Definition) RDF (Resource </a:t>
            </a:r>
            <a:r>
              <a:rPr lang="tr-TR" dirty="0" err="1"/>
              <a:t>Description</a:t>
            </a:r>
            <a:r>
              <a:rPr lang="tr-TR" dirty="0"/>
              <a:t> Framework) gibi kodlama dil ve  standartlarının kullanımına gereksinim duyulmaktadır. </a:t>
            </a:r>
          </a:p>
        </p:txBody>
      </p:sp>
    </p:spTree>
    <p:extLst>
      <p:ext uri="{BB962C8B-B14F-4D97-AF65-F5344CB8AC3E}">
        <p14:creationId xmlns:p14="http://schemas.microsoft.com/office/powerpoint/2010/main" val="236190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</TotalTime>
  <Words>1303</Words>
  <Application>Microsoft Office PowerPoint</Application>
  <PresentationFormat>Geniş ekran</PresentationFormat>
  <Paragraphs>141</Paragraphs>
  <Slides>18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 2</vt:lpstr>
      <vt:lpstr>Wingdings 3</vt:lpstr>
      <vt:lpstr>İyon Toplantı Odası</vt:lpstr>
      <vt:lpstr>BİLGİNİN ORGANİZASYONU I</vt:lpstr>
      <vt:lpstr>METADATA NEDİR?</vt:lpstr>
      <vt:lpstr>METADATA NEDİR?</vt:lpstr>
      <vt:lpstr>METADATA</vt:lpstr>
      <vt:lpstr>NEREDE KULLANILIR?</vt:lpstr>
      <vt:lpstr>AMAÇ</vt:lpstr>
      <vt:lpstr>Metadata Kullanımına Yönelik Gereksinimler</vt:lpstr>
      <vt:lpstr>Neden Metadataya ihtiyaç var?</vt:lpstr>
      <vt:lpstr>META DATA KAVRAMI</vt:lpstr>
      <vt:lpstr>Metadata Yapıları</vt:lpstr>
      <vt:lpstr>Metadata Yapıları</vt:lpstr>
      <vt:lpstr>DUBLIN CORE</vt:lpstr>
      <vt:lpstr>Dublin Core Standardı</vt:lpstr>
      <vt:lpstr>DC İçerik</vt:lpstr>
      <vt:lpstr>Dublin Core Tanımlama Alanları</vt:lpstr>
      <vt:lpstr>PowerPoint Sunusu</vt:lpstr>
      <vt:lpstr>METADATA ÖRNEĞİ</vt:lpstr>
      <vt:lpstr>Başlık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 I</dc:title>
  <dc:creator>dogan_atilgan</dc:creator>
  <cp:lastModifiedBy>dogan_atilgan</cp:lastModifiedBy>
  <cp:revision>14</cp:revision>
  <dcterms:created xsi:type="dcterms:W3CDTF">2017-04-12T12:32:22Z</dcterms:created>
  <dcterms:modified xsi:type="dcterms:W3CDTF">2017-04-14T12:06:29Z</dcterms:modified>
</cp:coreProperties>
</file>