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A1436-6D54-4489-92B0-7AF07E6332A5}" type="datetimeFigureOut">
              <a:rPr lang="tr-TR" smtClean="0"/>
              <a:t>24.02.2019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B4F9F-93C9-4E64-8AF6-834A4EAF8B9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A1436-6D54-4489-92B0-7AF07E6332A5}" type="datetimeFigureOut">
              <a:rPr lang="tr-TR" smtClean="0"/>
              <a:t>24.02.2019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B4F9F-93C9-4E64-8AF6-834A4EAF8B9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A1436-6D54-4489-92B0-7AF07E6332A5}" type="datetimeFigureOut">
              <a:rPr lang="tr-TR" smtClean="0"/>
              <a:t>24.02.2019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B4F9F-93C9-4E64-8AF6-834A4EAF8B9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A1436-6D54-4489-92B0-7AF07E6332A5}" type="datetimeFigureOut">
              <a:rPr lang="tr-TR" smtClean="0"/>
              <a:t>24.02.2019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B4F9F-93C9-4E64-8AF6-834A4EAF8B9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A1436-6D54-4489-92B0-7AF07E6332A5}" type="datetimeFigureOut">
              <a:rPr lang="tr-TR" smtClean="0"/>
              <a:t>24.02.2019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B4F9F-93C9-4E64-8AF6-834A4EAF8B9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A1436-6D54-4489-92B0-7AF07E6332A5}" type="datetimeFigureOut">
              <a:rPr lang="tr-TR" smtClean="0"/>
              <a:t>24.02.2019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B4F9F-93C9-4E64-8AF6-834A4EAF8B9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A1436-6D54-4489-92B0-7AF07E6332A5}" type="datetimeFigureOut">
              <a:rPr lang="tr-TR" smtClean="0"/>
              <a:t>24.02.2019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B4F9F-93C9-4E64-8AF6-834A4EAF8B9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A1436-6D54-4489-92B0-7AF07E6332A5}" type="datetimeFigureOut">
              <a:rPr lang="tr-TR" smtClean="0"/>
              <a:t>24.02.2019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B4F9F-93C9-4E64-8AF6-834A4EAF8B9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A1436-6D54-4489-92B0-7AF07E6332A5}" type="datetimeFigureOut">
              <a:rPr lang="tr-TR" smtClean="0"/>
              <a:t>24.02.2019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B4F9F-93C9-4E64-8AF6-834A4EAF8B9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A1436-6D54-4489-92B0-7AF07E6332A5}" type="datetimeFigureOut">
              <a:rPr lang="tr-TR" smtClean="0"/>
              <a:t>24.02.2019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B4F9F-93C9-4E64-8AF6-834A4EAF8B9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A1436-6D54-4489-92B0-7AF07E6332A5}" type="datetimeFigureOut">
              <a:rPr lang="tr-TR" smtClean="0"/>
              <a:t>24.02.2019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B4F9F-93C9-4E64-8AF6-834A4EAF8B9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2A1436-6D54-4489-92B0-7AF07E6332A5}" type="datetimeFigureOut">
              <a:rPr lang="tr-TR" smtClean="0"/>
              <a:t>24.02.2019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8B4F9F-93C9-4E64-8AF6-834A4EAF8B9D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İslam Hukukunda </a:t>
            </a:r>
            <a:br>
              <a:rPr lang="tr-TR" dirty="0" smtClean="0"/>
            </a:br>
            <a:r>
              <a:rPr lang="tr-TR" dirty="0" smtClean="0"/>
              <a:t>Mal ve Mülkiyet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Mülkiyet’in Sınırlandırılması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Hukuka Uygunluk</a:t>
            </a:r>
          </a:p>
          <a:p>
            <a:pPr lvl="1"/>
            <a:r>
              <a:rPr lang="tr-TR" dirty="0" smtClean="0"/>
              <a:t>Kaynak/</a:t>
            </a:r>
            <a:r>
              <a:rPr lang="tr-TR" dirty="0" err="1" smtClean="0"/>
              <a:t>İktisâb</a:t>
            </a:r>
            <a:r>
              <a:rPr lang="tr-TR" dirty="0" smtClean="0"/>
              <a:t>: Helal kazanç</a:t>
            </a:r>
          </a:p>
          <a:p>
            <a:pPr lvl="1"/>
            <a:r>
              <a:rPr lang="tr-TR" dirty="0" smtClean="0"/>
              <a:t>Kullanım: Zararın engellenmesi</a:t>
            </a:r>
          </a:p>
          <a:p>
            <a:r>
              <a:rPr lang="tr-TR" dirty="0" err="1" smtClean="0"/>
              <a:t>Hacr</a:t>
            </a:r>
            <a:endParaRPr lang="tr-TR" dirty="0" smtClean="0"/>
          </a:p>
          <a:p>
            <a:pPr lvl="1"/>
            <a:r>
              <a:rPr lang="tr-TR" dirty="0" err="1" smtClean="0"/>
              <a:t>Sefeh</a:t>
            </a:r>
            <a:endParaRPr lang="tr-TR" dirty="0" smtClean="0"/>
          </a:p>
          <a:p>
            <a:pPr lvl="1"/>
            <a:r>
              <a:rPr lang="tr-TR" dirty="0" smtClean="0"/>
              <a:t>İflâs </a:t>
            </a:r>
          </a:p>
          <a:p>
            <a:r>
              <a:rPr lang="tr-TR" dirty="0" err="1" smtClean="0"/>
              <a:t>Şuf</a:t>
            </a:r>
            <a:r>
              <a:rPr lang="tr-TR" dirty="0" smtClean="0"/>
              <a:t>‘a</a:t>
            </a:r>
          </a:p>
          <a:p>
            <a:pPr lvl="1"/>
            <a:r>
              <a:rPr lang="tr-TR" dirty="0" smtClean="0"/>
              <a:t>Ortaklık</a:t>
            </a:r>
          </a:p>
          <a:p>
            <a:pPr lvl="1"/>
            <a:r>
              <a:rPr lang="tr-TR" dirty="0" smtClean="0"/>
              <a:t>Komşuluk</a:t>
            </a:r>
          </a:p>
          <a:p>
            <a:r>
              <a:rPr lang="tr-TR" dirty="0" smtClean="0"/>
              <a:t>İstimlâk</a:t>
            </a:r>
          </a:p>
          <a:p>
            <a:pPr>
              <a:buNone/>
            </a:pPr>
            <a:endParaRPr lang="tr-TR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Mal Kavramının Tanımı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Mecelle’nin mal tanımı:</a:t>
            </a:r>
          </a:p>
          <a:p>
            <a:pPr lvl="1"/>
            <a:r>
              <a:rPr lang="tr-TR" dirty="0" smtClean="0"/>
              <a:t>“</a:t>
            </a:r>
            <a:r>
              <a:rPr lang="tr-TR" dirty="0" err="1" smtClean="0"/>
              <a:t>Tab</a:t>
            </a:r>
            <a:r>
              <a:rPr lang="tr-TR" dirty="0" smtClean="0"/>
              <a:t>-ı insanî </a:t>
            </a:r>
            <a:r>
              <a:rPr lang="tr-TR" dirty="0" err="1" smtClean="0"/>
              <a:t>mâil</a:t>
            </a:r>
            <a:r>
              <a:rPr lang="tr-TR" dirty="0" smtClean="0"/>
              <a:t> olup da </a:t>
            </a:r>
            <a:r>
              <a:rPr lang="tr-TR" dirty="0" err="1" smtClean="0"/>
              <a:t>vakt</a:t>
            </a:r>
            <a:r>
              <a:rPr lang="tr-TR" dirty="0" smtClean="0"/>
              <a:t>-i hacet için </a:t>
            </a:r>
            <a:r>
              <a:rPr lang="tr-TR" dirty="0" err="1" smtClean="0"/>
              <a:t>iddihar</a:t>
            </a:r>
            <a:r>
              <a:rPr lang="tr-TR" dirty="0" smtClean="0"/>
              <a:t> olunabilen şeydir.”</a:t>
            </a:r>
          </a:p>
          <a:p>
            <a:r>
              <a:rPr lang="tr-TR" dirty="0" smtClean="0"/>
              <a:t>Menfaat ve hakların mal kapsamına girmesi hakkında ihtilaf</a:t>
            </a:r>
          </a:p>
          <a:p>
            <a:pPr lvl="1"/>
            <a:r>
              <a:rPr lang="tr-TR" dirty="0" smtClean="0"/>
              <a:t>Hanefîler: Girmez.</a:t>
            </a:r>
          </a:p>
          <a:p>
            <a:pPr lvl="1"/>
            <a:r>
              <a:rPr lang="tr-TR" dirty="0" smtClean="0"/>
              <a:t>Cumhur: Girer.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Mal Çeşitleri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Meşruiyeti bakımından</a:t>
            </a:r>
          </a:p>
          <a:p>
            <a:pPr lvl="1"/>
            <a:r>
              <a:rPr lang="tr-TR" dirty="0" err="1" smtClean="0"/>
              <a:t>Mütekavvim</a:t>
            </a:r>
            <a:endParaRPr lang="tr-TR" dirty="0" smtClean="0"/>
          </a:p>
          <a:p>
            <a:pPr lvl="1"/>
            <a:r>
              <a:rPr lang="tr-TR" dirty="0" smtClean="0"/>
              <a:t>Gayr-i </a:t>
            </a:r>
            <a:r>
              <a:rPr lang="tr-TR" dirty="0" err="1" smtClean="0"/>
              <a:t>mütekavvim</a:t>
            </a:r>
            <a:endParaRPr lang="tr-TR" dirty="0" smtClean="0"/>
          </a:p>
          <a:p>
            <a:r>
              <a:rPr lang="tr-TR" dirty="0" smtClean="0"/>
              <a:t>Şekli bakımından</a:t>
            </a:r>
          </a:p>
          <a:p>
            <a:pPr lvl="1"/>
            <a:r>
              <a:rPr lang="tr-TR" dirty="0" err="1" smtClean="0"/>
              <a:t>Menkûl</a:t>
            </a:r>
            <a:endParaRPr lang="tr-TR" dirty="0" smtClean="0"/>
          </a:p>
          <a:p>
            <a:pPr lvl="1"/>
            <a:r>
              <a:rPr lang="tr-TR" dirty="0" smtClean="0"/>
              <a:t>Gayr-i </a:t>
            </a:r>
            <a:r>
              <a:rPr lang="tr-TR" dirty="0" err="1" smtClean="0"/>
              <a:t>menkûl</a:t>
            </a:r>
            <a:r>
              <a:rPr lang="tr-TR" dirty="0" smtClean="0"/>
              <a:t>/</a:t>
            </a:r>
            <a:r>
              <a:rPr lang="tr-TR" dirty="0" err="1" smtClean="0"/>
              <a:t>Akâr</a:t>
            </a:r>
            <a:endParaRPr lang="tr-TR" dirty="0" smtClean="0"/>
          </a:p>
          <a:p>
            <a:r>
              <a:rPr lang="tr-TR" dirty="0" smtClean="0"/>
              <a:t>Cinsi bakımından</a:t>
            </a:r>
          </a:p>
          <a:p>
            <a:pPr lvl="1"/>
            <a:r>
              <a:rPr lang="tr-TR" dirty="0" err="1" smtClean="0"/>
              <a:t>Mislî</a:t>
            </a:r>
            <a:endParaRPr lang="tr-TR" dirty="0" smtClean="0"/>
          </a:p>
          <a:p>
            <a:pPr lvl="1"/>
            <a:r>
              <a:rPr lang="tr-TR" dirty="0" err="1" smtClean="0"/>
              <a:t>Kıyemî</a:t>
            </a:r>
            <a:r>
              <a:rPr lang="tr-TR" dirty="0" smtClean="0"/>
              <a:t> 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Meşruiyeti Bakımından Mal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Gayr-i </a:t>
            </a:r>
            <a:r>
              <a:rPr lang="tr-TR" dirty="0" err="1" smtClean="0"/>
              <a:t>mütekavvim</a:t>
            </a:r>
            <a:r>
              <a:rPr lang="tr-TR" dirty="0" smtClean="0"/>
              <a:t> mal: </a:t>
            </a:r>
            <a:r>
              <a:rPr lang="tr-TR" dirty="0" err="1" smtClean="0"/>
              <a:t>Şâriin</a:t>
            </a:r>
            <a:r>
              <a:rPr lang="tr-TR" dirty="0" smtClean="0"/>
              <a:t> kendisinden yararlanılmasını yasakladığı mallardır.</a:t>
            </a:r>
          </a:p>
          <a:p>
            <a:pPr lvl="1"/>
            <a:r>
              <a:rPr lang="tr-TR" dirty="0" smtClean="0"/>
              <a:t>Örneğin domuz, şarap, her türlü haksız kazançla elde edilen mallar</a:t>
            </a:r>
          </a:p>
          <a:p>
            <a:r>
              <a:rPr lang="tr-TR" dirty="0" smtClean="0"/>
              <a:t>Hukuki sonucu: Telef edildiğinde tazmin sorumluluğu doğmaz.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Şekli Bakımından Mal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Gayr-i </a:t>
            </a:r>
            <a:r>
              <a:rPr lang="tr-TR" dirty="0" err="1" smtClean="0"/>
              <a:t>menkûl</a:t>
            </a:r>
            <a:r>
              <a:rPr lang="tr-TR" dirty="0" smtClean="0"/>
              <a:t> mal: Ev ve arazi gibi taşınmaz nitelikteki mallardır.</a:t>
            </a:r>
          </a:p>
          <a:p>
            <a:r>
              <a:rPr lang="tr-TR" dirty="0" smtClean="0"/>
              <a:t>Hukuki sonucu: </a:t>
            </a:r>
          </a:p>
          <a:p>
            <a:pPr lvl="1"/>
            <a:r>
              <a:rPr lang="tr-TR" dirty="0" smtClean="0"/>
              <a:t>Gayr-i </a:t>
            </a:r>
            <a:r>
              <a:rPr lang="tr-TR" dirty="0" err="1" smtClean="0"/>
              <a:t>menkûl</a:t>
            </a:r>
            <a:r>
              <a:rPr lang="tr-TR" dirty="0" smtClean="0"/>
              <a:t> malların satışında </a:t>
            </a:r>
            <a:r>
              <a:rPr lang="tr-TR" dirty="0" err="1" smtClean="0"/>
              <a:t>şuf</a:t>
            </a:r>
            <a:r>
              <a:rPr lang="tr-TR" dirty="0" smtClean="0"/>
              <a:t>‘a hakkı ortaya çıkar.</a:t>
            </a:r>
          </a:p>
          <a:p>
            <a:pPr lvl="1"/>
            <a:r>
              <a:rPr lang="tr-TR" dirty="0" smtClean="0"/>
              <a:t>Zaruri haller dışında </a:t>
            </a:r>
            <a:r>
              <a:rPr lang="tr-TR" dirty="0" err="1" smtClean="0"/>
              <a:t>vasî’nin</a:t>
            </a:r>
            <a:r>
              <a:rPr lang="tr-TR" dirty="0" smtClean="0"/>
              <a:t> gayr-i </a:t>
            </a:r>
            <a:r>
              <a:rPr lang="tr-TR" dirty="0" err="1" smtClean="0"/>
              <a:t>menkûl</a:t>
            </a:r>
            <a:r>
              <a:rPr lang="tr-TR" dirty="0" smtClean="0"/>
              <a:t> malları satması yasaktır.</a:t>
            </a:r>
          </a:p>
          <a:p>
            <a:pPr lvl="1"/>
            <a:r>
              <a:rPr lang="tr-TR" dirty="0" smtClean="0"/>
              <a:t>Cumhura göre gayr-i </a:t>
            </a:r>
            <a:r>
              <a:rPr lang="tr-TR" dirty="0" err="1" smtClean="0"/>
              <a:t>menkûl</a:t>
            </a:r>
            <a:r>
              <a:rPr lang="tr-TR" dirty="0" smtClean="0"/>
              <a:t> mallar, </a:t>
            </a:r>
            <a:r>
              <a:rPr lang="tr-TR" dirty="0" err="1" smtClean="0"/>
              <a:t>kabz’dan</a:t>
            </a:r>
            <a:r>
              <a:rPr lang="tr-TR" dirty="0" smtClean="0"/>
              <a:t> önce satış yasağından muaftır.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Cinsi Bakımından Mal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 smtClean="0"/>
              <a:t>Mislî</a:t>
            </a:r>
            <a:r>
              <a:rPr lang="tr-TR" dirty="0" smtClean="0"/>
              <a:t> Mal: Piyasada benzeri bulunan maldır.</a:t>
            </a:r>
          </a:p>
          <a:p>
            <a:pPr lvl="1"/>
            <a:r>
              <a:rPr lang="tr-TR" dirty="0" err="1" smtClean="0"/>
              <a:t>Keylî</a:t>
            </a:r>
            <a:endParaRPr lang="tr-TR" dirty="0" smtClean="0"/>
          </a:p>
          <a:p>
            <a:pPr lvl="1"/>
            <a:r>
              <a:rPr lang="tr-TR" dirty="0" err="1" smtClean="0"/>
              <a:t>Veznî</a:t>
            </a:r>
            <a:endParaRPr lang="tr-TR" dirty="0" smtClean="0"/>
          </a:p>
          <a:p>
            <a:pPr lvl="1"/>
            <a:r>
              <a:rPr lang="tr-TR" dirty="0" err="1" smtClean="0"/>
              <a:t>Adedî</a:t>
            </a:r>
            <a:endParaRPr lang="tr-TR" dirty="0" smtClean="0"/>
          </a:p>
          <a:p>
            <a:r>
              <a:rPr lang="tr-TR" dirty="0" err="1" smtClean="0"/>
              <a:t>Kıyemî</a:t>
            </a:r>
            <a:r>
              <a:rPr lang="tr-TR" dirty="0" smtClean="0"/>
              <a:t> Mal: Piyasada benzeri bulunmayan maldır.</a:t>
            </a:r>
          </a:p>
          <a:p>
            <a:r>
              <a:rPr lang="tr-TR" dirty="0" smtClean="0"/>
              <a:t>Ayrımın hukuki sonuçları:</a:t>
            </a:r>
          </a:p>
          <a:p>
            <a:pPr lvl="1"/>
            <a:r>
              <a:rPr lang="tr-TR" dirty="0" smtClean="0"/>
              <a:t>Tayin ile taayyün</a:t>
            </a:r>
          </a:p>
          <a:p>
            <a:pPr lvl="1"/>
            <a:r>
              <a:rPr lang="tr-TR" dirty="0" smtClean="0"/>
              <a:t>Tazmin sorumluluğu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Mülkiyet Kavramının Tanımı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اختصاص حاجز</a:t>
            </a:r>
            <a:endParaRPr lang="tr-TR" dirty="0" smtClean="0"/>
          </a:p>
          <a:p>
            <a:r>
              <a:rPr lang="tr-TR" dirty="0" smtClean="0"/>
              <a:t>“Bir mani olmadığı hallerde, sahibine asaleten tasarruf hakkı veren şer‘î bir yetkidir.”</a:t>
            </a:r>
          </a:p>
          <a:p>
            <a:pPr lvl="1"/>
            <a:r>
              <a:rPr lang="tr-TR" dirty="0" smtClean="0"/>
              <a:t>Mani</a:t>
            </a:r>
          </a:p>
          <a:p>
            <a:pPr lvl="1"/>
            <a:r>
              <a:rPr lang="tr-TR" dirty="0" smtClean="0"/>
              <a:t>Asalet</a:t>
            </a:r>
          </a:p>
          <a:p>
            <a:pPr lvl="1"/>
            <a:r>
              <a:rPr lang="tr-TR" dirty="0" smtClean="0"/>
              <a:t>Tasarruf 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Mülkiyet’in Sebepleri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err="1" smtClean="0"/>
              <a:t>İhrâz</a:t>
            </a:r>
            <a:endParaRPr lang="tr-TR" dirty="0" smtClean="0"/>
          </a:p>
          <a:p>
            <a:pPr lvl="1"/>
            <a:r>
              <a:rPr lang="tr-TR" dirty="0" err="1" smtClean="0"/>
              <a:t>Mübah</a:t>
            </a:r>
            <a:r>
              <a:rPr lang="tr-TR" dirty="0" smtClean="0"/>
              <a:t> mallar: Su, ot, ateş</a:t>
            </a:r>
          </a:p>
          <a:p>
            <a:pPr lvl="1"/>
            <a:r>
              <a:rPr lang="tr-TR" dirty="0" err="1" smtClean="0"/>
              <a:t>İhyâu’l</a:t>
            </a:r>
            <a:r>
              <a:rPr lang="tr-TR" dirty="0" smtClean="0"/>
              <a:t>-</a:t>
            </a:r>
            <a:r>
              <a:rPr lang="tr-TR" dirty="0" err="1" smtClean="0"/>
              <a:t>mevât</a:t>
            </a:r>
            <a:endParaRPr lang="tr-TR" dirty="0" smtClean="0"/>
          </a:p>
          <a:p>
            <a:pPr lvl="1"/>
            <a:r>
              <a:rPr lang="tr-TR" dirty="0" err="1" smtClean="0"/>
              <a:t>Rikâz</a:t>
            </a:r>
            <a:endParaRPr lang="tr-TR" dirty="0" smtClean="0"/>
          </a:p>
          <a:p>
            <a:pPr lvl="1"/>
            <a:r>
              <a:rPr lang="tr-TR" dirty="0" err="1" smtClean="0"/>
              <a:t>İstiyâd</a:t>
            </a:r>
            <a:r>
              <a:rPr lang="tr-TR" dirty="0" smtClean="0"/>
              <a:t> </a:t>
            </a:r>
          </a:p>
          <a:p>
            <a:r>
              <a:rPr lang="tr-TR" dirty="0" smtClean="0"/>
              <a:t>Akit</a:t>
            </a:r>
          </a:p>
          <a:p>
            <a:r>
              <a:rPr lang="tr-TR" dirty="0" err="1" smtClean="0"/>
              <a:t>Halefiyyet</a:t>
            </a:r>
            <a:endParaRPr lang="tr-TR" dirty="0" smtClean="0"/>
          </a:p>
          <a:p>
            <a:pPr lvl="1"/>
            <a:r>
              <a:rPr lang="tr-TR" dirty="0"/>
              <a:t>M</a:t>
            </a:r>
            <a:r>
              <a:rPr lang="tr-TR" dirty="0" smtClean="0"/>
              <a:t>iras</a:t>
            </a:r>
          </a:p>
          <a:p>
            <a:pPr lvl="1"/>
            <a:r>
              <a:rPr lang="tr-TR" dirty="0" err="1" smtClean="0"/>
              <a:t>Vasiyyet</a:t>
            </a:r>
            <a:endParaRPr lang="tr-TR" dirty="0" smtClean="0"/>
          </a:p>
          <a:p>
            <a:pPr lvl="1"/>
            <a:r>
              <a:rPr lang="tr-TR" dirty="0" smtClean="0"/>
              <a:t>Tazmin </a:t>
            </a:r>
          </a:p>
          <a:p>
            <a:r>
              <a:rPr lang="tr-TR" dirty="0" err="1" smtClean="0"/>
              <a:t>Tevellüd</a:t>
            </a:r>
            <a:r>
              <a:rPr lang="tr-TR" dirty="0" smtClean="0"/>
              <a:t> 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Mülkiyet Çeşitleri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Konusu bakımından</a:t>
            </a:r>
          </a:p>
          <a:p>
            <a:pPr lvl="1"/>
            <a:r>
              <a:rPr lang="tr-TR" dirty="0" err="1" smtClean="0"/>
              <a:t>Ayn</a:t>
            </a:r>
            <a:r>
              <a:rPr lang="tr-TR" dirty="0" smtClean="0"/>
              <a:t> Mülkiyeti</a:t>
            </a:r>
          </a:p>
          <a:p>
            <a:pPr lvl="1"/>
            <a:r>
              <a:rPr lang="tr-TR" dirty="0" smtClean="0"/>
              <a:t>Menfaat Mülkiyeti</a:t>
            </a:r>
          </a:p>
          <a:p>
            <a:pPr lvl="1"/>
            <a:r>
              <a:rPr lang="tr-TR" dirty="0" err="1" smtClean="0"/>
              <a:t>Deyn</a:t>
            </a:r>
            <a:r>
              <a:rPr lang="tr-TR" dirty="0" smtClean="0"/>
              <a:t> Mülkiyeti</a:t>
            </a:r>
          </a:p>
          <a:p>
            <a:r>
              <a:rPr lang="tr-TR" dirty="0" smtClean="0"/>
              <a:t>Şekli bakımından</a:t>
            </a:r>
          </a:p>
          <a:p>
            <a:pPr lvl="1"/>
            <a:r>
              <a:rPr lang="tr-TR" dirty="0" smtClean="0"/>
              <a:t>Müstakil Mülkiyet</a:t>
            </a:r>
          </a:p>
          <a:p>
            <a:pPr lvl="1"/>
            <a:r>
              <a:rPr lang="tr-TR" dirty="0" err="1" smtClean="0"/>
              <a:t>Şâyi</a:t>
            </a:r>
            <a:r>
              <a:rPr lang="tr-TR" dirty="0" smtClean="0"/>
              <a:t>‘ Mülkiyet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247</Words>
  <Application>Microsoft Office PowerPoint</Application>
  <PresentationFormat>Ekran Gösterisi (4:3)</PresentationFormat>
  <Paragraphs>73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Ofis Teması</vt:lpstr>
      <vt:lpstr>İslam Hukukunda  Mal ve Mülkiyet</vt:lpstr>
      <vt:lpstr>Mal Kavramının Tanımı</vt:lpstr>
      <vt:lpstr>Mal Çeşitleri</vt:lpstr>
      <vt:lpstr>Meşruiyeti Bakımından Mal</vt:lpstr>
      <vt:lpstr>Şekli Bakımından Mal</vt:lpstr>
      <vt:lpstr>Cinsi Bakımından Mal</vt:lpstr>
      <vt:lpstr>Mülkiyet Kavramının Tanımı</vt:lpstr>
      <vt:lpstr>Mülkiyet’in Sebepleri</vt:lpstr>
      <vt:lpstr>Mülkiyet Çeşitleri</vt:lpstr>
      <vt:lpstr>Mülkiyet’in Sınırlandırılması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İslam Hukukunda  Mal ve Mülkiyet</dc:title>
  <dc:creator>user</dc:creator>
  <cp:lastModifiedBy>user</cp:lastModifiedBy>
  <cp:revision>5</cp:revision>
  <dcterms:created xsi:type="dcterms:W3CDTF">2019-02-24T20:05:54Z</dcterms:created>
  <dcterms:modified xsi:type="dcterms:W3CDTF">2019-02-24T20:55:12Z</dcterms:modified>
</cp:coreProperties>
</file>