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3" d="100"/>
          <a:sy n="73" d="100"/>
        </p:scale>
        <p:origin x="6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BA97D446-8B88-40BD-B421-05F8AB251CC4}" type="datetimeFigureOut">
              <a:rPr lang="tr-TR" smtClean="0"/>
              <a:t>10.02.2018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3800093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BA97D446-8B88-40BD-B421-05F8AB251CC4}" type="datetimeFigureOut">
              <a:rPr lang="tr-TR" smtClean="0"/>
              <a:t>10.02.2018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3551465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BA97D446-8B88-40BD-B421-05F8AB251CC4}" type="datetimeFigureOut">
              <a:rPr lang="tr-TR" smtClean="0"/>
              <a:t>10.02.2018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72513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BA97D446-8B88-40BD-B421-05F8AB251CC4}" type="datetimeFigureOut">
              <a:rPr lang="tr-TR" smtClean="0"/>
              <a:t>10.02.2018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20038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97D446-8B88-40BD-B421-05F8AB251CC4}" type="datetimeFigureOut">
              <a:rPr lang="tr-TR" smtClean="0"/>
              <a:t>10.02.2018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102511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BA97D446-8B88-40BD-B421-05F8AB251CC4}" type="datetimeFigureOut">
              <a:rPr lang="tr-TR" smtClean="0"/>
              <a:t>10.02.2018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45581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BA97D446-8B88-40BD-B421-05F8AB251CC4}" type="datetimeFigureOut">
              <a:rPr lang="tr-TR" smtClean="0"/>
              <a:t>10.02.2018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19730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BA97D446-8B88-40BD-B421-05F8AB251CC4}" type="datetimeFigureOut">
              <a:rPr lang="tr-TR" smtClean="0"/>
              <a:t>10.02.2018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8884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7D446-8B88-40BD-B421-05F8AB251CC4}" type="datetimeFigureOut">
              <a:rPr lang="tr-TR" smtClean="0"/>
              <a:t>10.02.2018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163428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97D446-8B88-40BD-B421-05F8AB251CC4}" type="datetimeFigureOut">
              <a:rPr lang="tr-TR" smtClean="0"/>
              <a:t>10.02.2018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2214674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97D446-8B88-40BD-B421-05F8AB251CC4}" type="datetimeFigureOut">
              <a:rPr lang="tr-TR" smtClean="0"/>
              <a:t>10.02.2018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C7644DE-B055-4C9B-8EA7-47FBB5212318}" type="slidenum">
              <a:rPr lang="tr-TR" smtClean="0"/>
              <a:t>‹#›</a:t>
            </a:fld>
            <a:endParaRPr lang="tr-TR"/>
          </a:p>
        </p:txBody>
      </p:sp>
    </p:spTree>
    <p:extLst>
      <p:ext uri="{BB962C8B-B14F-4D97-AF65-F5344CB8AC3E}">
        <p14:creationId xmlns:p14="http://schemas.microsoft.com/office/powerpoint/2010/main" val="1897608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7D446-8B88-40BD-B421-05F8AB251CC4}" type="datetimeFigureOut">
              <a:rPr lang="tr-TR" smtClean="0"/>
              <a:t>10.02.2018</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644DE-B055-4C9B-8EA7-47FBB5212318}" type="slidenum">
              <a:rPr lang="tr-TR" smtClean="0"/>
              <a:t>‹#›</a:t>
            </a:fld>
            <a:endParaRPr lang="tr-TR"/>
          </a:p>
        </p:txBody>
      </p:sp>
    </p:spTree>
    <p:extLst>
      <p:ext uri="{BB962C8B-B14F-4D97-AF65-F5344CB8AC3E}">
        <p14:creationId xmlns:p14="http://schemas.microsoft.com/office/powerpoint/2010/main" val="2475995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JEM </a:t>
            </a:r>
            <a:r>
              <a:rPr lang="en-US" b="1" dirty="0" smtClean="0"/>
              <a:t>301 PETROGRAFİ</a:t>
            </a:r>
            <a:endParaRPr lang="tr-TR" b="1" dirty="0"/>
          </a:p>
        </p:txBody>
      </p:sp>
      <p:sp>
        <p:nvSpPr>
          <p:cNvPr id="3" name="Subtitle 2"/>
          <p:cNvSpPr>
            <a:spLocks noGrp="1"/>
          </p:cNvSpPr>
          <p:nvPr>
            <p:ph type="subTitle" idx="1"/>
          </p:nvPr>
        </p:nvSpPr>
        <p:spPr>
          <a:xfrm>
            <a:off x="1524000" y="573724"/>
            <a:ext cx="9144000" cy="1655762"/>
          </a:xfrm>
        </p:spPr>
        <p:txBody>
          <a:bodyPr/>
          <a:lstStyle/>
          <a:p>
            <a:endParaRPr lang="tr-T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3440" y="789486"/>
            <a:ext cx="1440000" cy="1440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8000" y="681605"/>
            <a:ext cx="1440000" cy="1440000"/>
          </a:xfrm>
          <a:prstGeom prst="rect">
            <a:avLst/>
          </a:prstGeom>
        </p:spPr>
      </p:pic>
    </p:spTree>
    <p:extLst>
      <p:ext uri="{BB962C8B-B14F-4D97-AF65-F5344CB8AC3E}">
        <p14:creationId xmlns:p14="http://schemas.microsoft.com/office/powerpoint/2010/main" val="1652653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509" y="179705"/>
            <a:ext cx="10515600" cy="4351338"/>
          </a:xfrm>
        </p:spPr>
        <p:txBody>
          <a:bodyPr>
            <a:normAutofit fontScale="92500" lnSpcReduction="20000"/>
          </a:bodyPr>
          <a:lstStyle/>
          <a:p>
            <a:r>
              <a:rPr lang="tr-TR" b="1" dirty="0" err="1"/>
              <a:t>Pirometamorfizma</a:t>
            </a:r>
            <a:r>
              <a:rPr lang="tr-TR" b="1" dirty="0"/>
              <a:t> </a:t>
            </a:r>
            <a:endParaRPr lang="tr-TR" dirty="0"/>
          </a:p>
          <a:p>
            <a:r>
              <a:rPr lang="tr-TR" b="1" dirty="0"/>
              <a:t>     </a:t>
            </a:r>
            <a:r>
              <a:rPr lang="tr-TR" dirty="0"/>
              <a:t>  Kayalarda özellikle çok yüksek sıcaklıklarda gelişen mineralojik, yapısal değişiklikleri kapsayan </a:t>
            </a:r>
            <a:r>
              <a:rPr lang="tr-TR" dirty="0" err="1"/>
              <a:t>metamorfizma</a:t>
            </a:r>
            <a:r>
              <a:rPr lang="tr-TR" dirty="0"/>
              <a:t> türüdür. Volkanik kayalar özellikle bazaltlar içindeki </a:t>
            </a:r>
            <a:r>
              <a:rPr lang="tr-TR" dirty="0" err="1"/>
              <a:t>ksenolitler</a:t>
            </a:r>
            <a:r>
              <a:rPr lang="tr-TR" dirty="0"/>
              <a:t> veya bazı </a:t>
            </a:r>
            <a:r>
              <a:rPr lang="tr-TR" dirty="0" err="1"/>
              <a:t>sokulumların</a:t>
            </a:r>
            <a:r>
              <a:rPr lang="tr-TR" dirty="0"/>
              <a:t> çevre kayalara yakın kısımlarında mevcut </a:t>
            </a:r>
            <a:r>
              <a:rPr lang="tr-TR" dirty="0" err="1"/>
              <a:t>ksenolitler</a:t>
            </a:r>
            <a:r>
              <a:rPr lang="tr-TR" dirty="0"/>
              <a:t> üzerinde meydana gelen değişiklikleri ifade eder. Böylece </a:t>
            </a:r>
            <a:r>
              <a:rPr lang="tr-TR" dirty="0" err="1"/>
              <a:t>pirometamorfizma</a:t>
            </a:r>
            <a:r>
              <a:rPr lang="tr-TR" dirty="0"/>
              <a:t>, </a:t>
            </a:r>
            <a:r>
              <a:rPr lang="tr-TR" dirty="0" err="1"/>
              <a:t>kontakt</a:t>
            </a:r>
            <a:r>
              <a:rPr lang="tr-TR" dirty="0"/>
              <a:t> </a:t>
            </a:r>
            <a:r>
              <a:rPr lang="tr-TR" dirty="0" err="1"/>
              <a:t>metamorfizma</a:t>
            </a:r>
            <a:r>
              <a:rPr lang="tr-TR" dirty="0"/>
              <a:t> ile magmatik süreçler arasında yer alır.</a:t>
            </a:r>
          </a:p>
          <a:p>
            <a:r>
              <a:rPr lang="tr-TR" dirty="0"/>
              <a:t> </a:t>
            </a:r>
          </a:p>
          <a:p>
            <a:r>
              <a:rPr lang="tr-TR" b="1" dirty="0" err="1"/>
              <a:t>Hidrotermal</a:t>
            </a:r>
            <a:r>
              <a:rPr lang="tr-TR" b="1" dirty="0"/>
              <a:t> </a:t>
            </a:r>
            <a:r>
              <a:rPr lang="tr-TR" b="1" dirty="0" err="1"/>
              <a:t>Metamorfizma</a:t>
            </a:r>
            <a:endParaRPr lang="tr-TR" dirty="0"/>
          </a:p>
          <a:p>
            <a:r>
              <a:rPr lang="tr-TR" b="1" dirty="0"/>
              <a:t>        </a:t>
            </a:r>
            <a:r>
              <a:rPr lang="tr-TR" dirty="0"/>
              <a:t>Kayalarda </a:t>
            </a:r>
            <a:r>
              <a:rPr lang="tr-TR" dirty="0" err="1"/>
              <a:t>hidrotermal</a:t>
            </a:r>
            <a:r>
              <a:rPr lang="tr-TR" dirty="0"/>
              <a:t> çözeltilerin etkisi altında meydana gelen değişikliklere </a:t>
            </a:r>
            <a:r>
              <a:rPr lang="tr-TR" b="1" i="1" dirty="0" err="1"/>
              <a:t>hidrotermal</a:t>
            </a:r>
            <a:r>
              <a:rPr lang="tr-TR" b="1" i="1" dirty="0"/>
              <a:t> </a:t>
            </a:r>
            <a:r>
              <a:rPr lang="tr-TR" b="1" i="1" dirty="0" err="1"/>
              <a:t>metamorfizma</a:t>
            </a:r>
            <a:r>
              <a:rPr lang="tr-TR" b="1" i="1" dirty="0"/>
              <a:t> </a:t>
            </a:r>
            <a:r>
              <a:rPr lang="tr-TR" dirty="0"/>
              <a:t>denir. Sıcak ve iyona doygun akışkanlar kırık-çatlak boyunca kaya içinde </a:t>
            </a:r>
            <a:r>
              <a:rPr lang="tr-TR" dirty="0" err="1"/>
              <a:t>dolaşında</a:t>
            </a:r>
            <a:r>
              <a:rPr lang="tr-TR" dirty="0"/>
              <a:t> </a:t>
            </a:r>
            <a:r>
              <a:rPr lang="tr-TR" dirty="0" err="1"/>
              <a:t>hidrotermal</a:t>
            </a:r>
            <a:r>
              <a:rPr lang="tr-TR" dirty="0"/>
              <a:t> </a:t>
            </a:r>
            <a:r>
              <a:rPr lang="tr-TR" dirty="0" err="1"/>
              <a:t>metamorfizma</a:t>
            </a:r>
            <a:r>
              <a:rPr lang="tr-TR" dirty="0"/>
              <a:t> </a:t>
            </a:r>
            <a:r>
              <a:rPr lang="tr-TR" dirty="0" smtClean="0"/>
              <a:t>oluşur(</a:t>
            </a:r>
            <a:r>
              <a:rPr lang="en-US" dirty="0" smtClean="0"/>
              <a:t>Ş</a:t>
            </a:r>
            <a:r>
              <a:rPr lang="tr-TR" dirty="0" smtClean="0"/>
              <a:t>ekil-</a:t>
            </a:r>
            <a:r>
              <a:rPr lang="en-US" dirty="0" smtClean="0"/>
              <a:t>3</a:t>
            </a:r>
            <a:r>
              <a:rPr lang="tr-TR" dirty="0" smtClean="0"/>
              <a:t>).</a:t>
            </a:r>
            <a:endParaRPr lang="en-US" dirty="0" smtClean="0"/>
          </a:p>
          <a:p>
            <a:endParaRPr lang="tr-TR" dirty="0"/>
          </a:p>
          <a:p>
            <a:endParaRPr lang="tr-TR" dirty="0"/>
          </a:p>
        </p:txBody>
      </p:sp>
      <p:pic>
        <p:nvPicPr>
          <p:cNvPr id="4" name="Resim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7920" y="4329973"/>
            <a:ext cx="3676469" cy="2423523"/>
          </a:xfrm>
          <a:prstGeom prst="ellipse">
            <a:avLst/>
          </a:prstGeom>
          <a:noFill/>
          <a:ln>
            <a:noFill/>
          </a:ln>
        </p:spPr>
      </p:pic>
      <p:sp>
        <p:nvSpPr>
          <p:cNvPr id="5" name="Rectangle 4"/>
          <p:cNvSpPr/>
          <p:nvPr/>
        </p:nvSpPr>
        <p:spPr>
          <a:xfrm>
            <a:off x="0" y="5125697"/>
            <a:ext cx="6096000" cy="1047979"/>
          </a:xfrm>
          <a:prstGeom prst="rect">
            <a:avLst/>
          </a:prstGeom>
        </p:spPr>
        <p:txBody>
          <a:bodyPr>
            <a:spAutoFit/>
          </a:bodyPr>
          <a:lstStyle/>
          <a:p>
            <a:pPr marL="457200" algn="just">
              <a:lnSpc>
                <a:spcPct val="115000"/>
              </a:lnSpc>
              <a:spcAft>
                <a:spcPts val="0"/>
              </a:spcAft>
              <a:tabLst>
                <a:tab pos="1076325" algn="l"/>
              </a:tabLst>
            </a:pPr>
            <a:r>
              <a:rPr lang="tr-TR" b="1" dirty="0" smtClean="0">
                <a:latin typeface="Times New Roman" panose="02020603050405020304" pitchFamily="18" charset="0"/>
                <a:ea typeface="Calibri" panose="020F0502020204030204" pitchFamily="34" charset="0"/>
                <a:cs typeface="Times New Roman" panose="02020603050405020304" pitchFamily="18" charset="0"/>
              </a:rPr>
              <a:t>Şekil-</a:t>
            </a:r>
            <a:r>
              <a:rPr lang="en-US" b="1" dirty="0" smtClean="0">
                <a:latin typeface="Times New Roman" panose="02020603050405020304" pitchFamily="18" charset="0"/>
                <a:ea typeface="Calibri" panose="020F0502020204030204" pitchFamily="34" charset="0"/>
                <a:cs typeface="Times New Roman" panose="02020603050405020304" pitchFamily="18" charset="0"/>
              </a:rPr>
              <a:t>3</a:t>
            </a:r>
            <a:r>
              <a:rPr lang="tr-TR" b="1" dirty="0" smtClean="0">
                <a:latin typeface="Times New Roman" panose="02020603050405020304" pitchFamily="18" charset="0"/>
                <a:ea typeface="Calibri" panose="020F0502020204030204" pitchFamily="34" charset="0"/>
                <a:cs typeface="Times New Roman" panose="02020603050405020304" pitchFamily="18" charset="0"/>
              </a:rPr>
              <a:t>:</a:t>
            </a:r>
            <a:r>
              <a:rPr lang="tr-TR" dirty="0" smtClean="0">
                <a:latin typeface="Times New Roman" panose="02020603050405020304" pitchFamily="18" charset="0"/>
                <a:ea typeface="Calibri" panose="020F0502020204030204" pitchFamily="34" charset="0"/>
                <a:cs typeface="Times New Roman" panose="02020603050405020304" pitchFamily="18" charset="0"/>
              </a:rPr>
              <a:t> </a:t>
            </a:r>
            <a:r>
              <a:rPr lang="tr-TR" dirty="0">
                <a:latin typeface="Times New Roman" panose="02020603050405020304" pitchFamily="18" charset="0"/>
                <a:ea typeface="Calibri" panose="020F0502020204030204" pitchFamily="34" charset="0"/>
                <a:cs typeface="Times New Roman" panose="02020603050405020304" pitchFamily="18" charset="0"/>
              </a:rPr>
              <a:t>sıcak su faaliyetleri ve gayzerlerin faal olduğu sığ kıtasal derinliklerde </a:t>
            </a:r>
            <a:r>
              <a:rPr lang="tr-TR" dirty="0" err="1">
                <a:latin typeface="Times New Roman" panose="02020603050405020304" pitchFamily="18" charset="0"/>
                <a:ea typeface="Calibri" panose="020F0502020204030204" pitchFamily="34" charset="0"/>
                <a:cs typeface="Times New Roman" panose="02020603050405020304" pitchFamily="18" charset="0"/>
              </a:rPr>
              <a:t>hidrotermal</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metamorfizma</a:t>
            </a:r>
            <a:r>
              <a:rPr lang="tr-TR" dirty="0">
                <a:latin typeface="Times New Roman" panose="02020603050405020304" pitchFamily="18" charset="0"/>
                <a:ea typeface="Calibri" panose="020F0502020204030204" pitchFamily="34" charset="0"/>
                <a:cs typeface="Times New Roman" panose="02020603050405020304" pitchFamily="18" charset="0"/>
              </a:rPr>
              <a:t> oluşmaktadır.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5231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753" y="245019"/>
            <a:ext cx="11545389" cy="4351338"/>
          </a:xfrm>
        </p:spPr>
        <p:txBody>
          <a:bodyPr>
            <a:normAutofit fontScale="85000" lnSpcReduction="10000"/>
          </a:bodyPr>
          <a:lstStyle/>
          <a:p>
            <a:pPr algn="just"/>
            <a:r>
              <a:rPr lang="tr-TR" dirty="0"/>
              <a:t>Bu tür </a:t>
            </a:r>
            <a:r>
              <a:rPr lang="tr-TR" dirty="0" err="1"/>
              <a:t>metamorfizma</a:t>
            </a:r>
            <a:r>
              <a:rPr lang="tr-TR" dirty="0"/>
              <a:t> magma faaliyeti </a:t>
            </a:r>
            <a:r>
              <a:rPr lang="tr-TR" dirty="0" err="1"/>
              <a:t>iel</a:t>
            </a:r>
            <a:r>
              <a:rPr lang="tr-TR" dirty="0"/>
              <a:t> iç içe gelişir, çünkü iyon gücünü hızlandıracak ısı enerjisi bu ortamda bulunur. Böylece büyük </a:t>
            </a:r>
            <a:r>
              <a:rPr lang="tr-TR" dirty="0" err="1"/>
              <a:t>plutonların</a:t>
            </a:r>
            <a:r>
              <a:rPr lang="tr-TR" dirty="0"/>
              <a:t> etrafında </a:t>
            </a:r>
            <a:r>
              <a:rPr lang="tr-TR" dirty="0" err="1"/>
              <a:t>kontakt</a:t>
            </a:r>
            <a:r>
              <a:rPr lang="tr-TR" dirty="0"/>
              <a:t> </a:t>
            </a:r>
            <a:r>
              <a:rPr lang="tr-TR" dirty="0" err="1"/>
              <a:t>metamorfizma</a:t>
            </a:r>
            <a:r>
              <a:rPr lang="tr-TR" dirty="0"/>
              <a:t> </a:t>
            </a:r>
            <a:r>
              <a:rPr lang="tr-TR" dirty="0" err="1"/>
              <a:t>zonlarında</a:t>
            </a:r>
            <a:r>
              <a:rPr lang="tr-TR" dirty="0"/>
              <a:t> </a:t>
            </a:r>
            <a:r>
              <a:rPr lang="tr-TR" dirty="0" err="1"/>
              <a:t>hidrotermal</a:t>
            </a:r>
            <a:r>
              <a:rPr lang="tr-TR" dirty="0"/>
              <a:t> </a:t>
            </a:r>
            <a:r>
              <a:rPr lang="tr-TR" dirty="0" err="1"/>
              <a:t>metamorfizma</a:t>
            </a:r>
            <a:r>
              <a:rPr lang="tr-TR" dirty="0"/>
              <a:t> faaliyetlerine de rastlarız. Büyük </a:t>
            </a:r>
            <a:r>
              <a:rPr lang="tr-TR" dirty="0" err="1"/>
              <a:t>magam</a:t>
            </a:r>
            <a:r>
              <a:rPr lang="tr-TR" dirty="0"/>
              <a:t> katılaşması sürecinde kristal yapılarına girmeyen iyonlar ve artık uçucu maddeler (su gibi) serbestleşir. Böyle oluşan iyona dayalı akışkanlara </a:t>
            </a:r>
            <a:r>
              <a:rPr lang="tr-TR" dirty="0" err="1"/>
              <a:t>hidrotermal</a:t>
            </a:r>
            <a:r>
              <a:rPr lang="tr-TR" dirty="0"/>
              <a:t> çözeltiler denir. Yan kayaların önemli derecede ornatılmasının yanında </a:t>
            </a:r>
            <a:r>
              <a:rPr lang="tr-TR" dirty="0" err="1"/>
              <a:t>hidrotermal</a:t>
            </a:r>
            <a:r>
              <a:rPr lang="tr-TR" dirty="0"/>
              <a:t> çözeltiler bir çok ekonomik mineral yatağının kaynağı olur. Levha tektoniği bulgularının zenginleştikçe </a:t>
            </a:r>
            <a:r>
              <a:rPr lang="tr-TR" dirty="0" err="1"/>
              <a:t>hidrotermal</a:t>
            </a:r>
            <a:r>
              <a:rPr lang="tr-TR" dirty="0"/>
              <a:t> </a:t>
            </a:r>
            <a:r>
              <a:rPr lang="tr-TR" dirty="0" err="1"/>
              <a:t>metamorfizmanın</a:t>
            </a:r>
            <a:r>
              <a:rPr lang="tr-TR" dirty="0"/>
              <a:t> başlıca oluşum ortamının okyanus ortası sırt bölgeleri olduğunu </a:t>
            </a:r>
            <a:r>
              <a:rPr lang="tr-TR" dirty="0" smtClean="0"/>
              <a:t>anlamaktayız</a:t>
            </a:r>
            <a:r>
              <a:rPr lang="en-US" dirty="0" smtClean="0"/>
              <a:t> </a:t>
            </a:r>
            <a:r>
              <a:rPr lang="tr-TR" dirty="0" smtClean="0"/>
              <a:t>(</a:t>
            </a:r>
            <a:r>
              <a:rPr lang="en-US" dirty="0" smtClean="0"/>
              <a:t>Ş</a:t>
            </a:r>
            <a:r>
              <a:rPr lang="tr-TR" dirty="0" smtClean="0"/>
              <a:t>ekil-</a:t>
            </a:r>
            <a:r>
              <a:rPr lang="en-US" dirty="0" smtClean="0"/>
              <a:t>4</a:t>
            </a:r>
            <a:r>
              <a:rPr lang="tr-TR" dirty="0" smtClean="0"/>
              <a:t>)</a:t>
            </a:r>
            <a:r>
              <a:rPr lang="en-US" dirty="0" smtClean="0"/>
              <a:t>. </a:t>
            </a:r>
            <a:r>
              <a:rPr lang="tr-TR" dirty="0"/>
              <a:t>Burada levhalar birbirinden uzaklaşmakta ve altta ki sıcak magma katılaşarak yeni okyanus kabuğu parçaları oluşturmaktadır. Deniz suyu genç henüz sıcak kabuk içinde dolaşır, ısınarak taze okyanus tabanı bazaltlarını kimyasal etkiler. Bu yolla Fe-Mg’ </a:t>
            </a:r>
            <a:r>
              <a:rPr lang="tr-TR" dirty="0" err="1"/>
              <a:t>lu</a:t>
            </a:r>
            <a:r>
              <a:rPr lang="tr-TR" dirty="0"/>
              <a:t> mineraller (olivin, piroksen) sulu silikat minerallerine (serpantin, talk, </a:t>
            </a:r>
            <a:r>
              <a:rPr lang="tr-TR" dirty="0" err="1"/>
              <a:t>klorit</a:t>
            </a:r>
            <a:r>
              <a:rPr lang="tr-TR" dirty="0"/>
              <a:t>) dönüşür. </a:t>
            </a:r>
            <a:endParaRPr lang="en-US" dirty="0" smtClean="0"/>
          </a:p>
          <a:p>
            <a:pPr algn="just"/>
            <a:r>
              <a:rPr lang="tr-TR" dirty="0" smtClean="0"/>
              <a:t> </a:t>
            </a:r>
            <a:endParaRPr lang="tr-TR" dirty="0"/>
          </a:p>
        </p:txBody>
      </p:sp>
      <p:pic>
        <p:nvPicPr>
          <p:cNvPr id="4" name="Resim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2508" y="3832588"/>
            <a:ext cx="4678045" cy="2693670"/>
          </a:xfrm>
          <a:prstGeom prst="rect">
            <a:avLst/>
          </a:prstGeom>
          <a:noFill/>
          <a:ln>
            <a:noFill/>
          </a:ln>
        </p:spPr>
      </p:pic>
      <p:sp>
        <p:nvSpPr>
          <p:cNvPr id="5" name="Rectangle 4"/>
          <p:cNvSpPr/>
          <p:nvPr/>
        </p:nvSpPr>
        <p:spPr>
          <a:xfrm>
            <a:off x="1111813" y="5705502"/>
            <a:ext cx="5506636" cy="390684"/>
          </a:xfrm>
          <a:prstGeom prst="rect">
            <a:avLst/>
          </a:prstGeom>
        </p:spPr>
        <p:txBody>
          <a:bodyPr wrap="none">
            <a:spAutoFit/>
          </a:bodyPr>
          <a:lstStyle/>
          <a:p>
            <a:pPr algn="just">
              <a:lnSpc>
                <a:spcPct val="115000"/>
              </a:lnSpc>
              <a:spcAft>
                <a:spcPts val="0"/>
              </a:spcAft>
              <a:tabLst>
                <a:tab pos="1076325" algn="l"/>
              </a:tabLst>
            </a:pPr>
            <a:r>
              <a:rPr lang="tr-TR" b="1" dirty="0" smtClean="0">
                <a:latin typeface="Times New Roman" panose="02020603050405020304" pitchFamily="18" charset="0"/>
                <a:ea typeface="Calibri" panose="020F0502020204030204" pitchFamily="34" charset="0"/>
                <a:cs typeface="Times New Roman" panose="02020603050405020304" pitchFamily="18" charset="0"/>
              </a:rPr>
              <a:t>Şekil-</a:t>
            </a:r>
            <a:r>
              <a:rPr lang="en-US" b="1" dirty="0" smtClean="0">
                <a:latin typeface="Times New Roman" panose="02020603050405020304" pitchFamily="18" charset="0"/>
                <a:ea typeface="Calibri" panose="020F0502020204030204" pitchFamily="34" charset="0"/>
                <a:cs typeface="Times New Roman" panose="02020603050405020304" pitchFamily="18" charset="0"/>
              </a:rPr>
              <a:t>4</a:t>
            </a:r>
            <a:r>
              <a:rPr lang="tr-TR" b="1" dirty="0" smtClean="0">
                <a:latin typeface="Times New Roman" panose="02020603050405020304" pitchFamily="18" charset="0"/>
                <a:ea typeface="Calibri" panose="020F0502020204030204" pitchFamily="34" charset="0"/>
                <a:cs typeface="Times New Roman" panose="02020603050405020304" pitchFamily="18" charset="0"/>
              </a:rPr>
              <a:t>:</a:t>
            </a:r>
            <a:r>
              <a:rPr lang="tr-TR" dirty="0" smtClean="0">
                <a:latin typeface="Times New Roman" panose="02020603050405020304" pitchFamily="18" charset="0"/>
                <a:ea typeface="Calibri" panose="020F0502020204030204" pitchFamily="34" charset="0"/>
                <a:cs typeface="Times New Roman" panose="02020603050405020304" pitchFamily="18" charset="0"/>
              </a:rPr>
              <a:t> </a:t>
            </a:r>
            <a:r>
              <a:rPr lang="tr-TR" dirty="0">
                <a:latin typeface="Times New Roman" panose="02020603050405020304" pitchFamily="18" charset="0"/>
                <a:ea typeface="Calibri" panose="020F0502020204030204" pitchFamily="34" charset="0"/>
                <a:cs typeface="Times New Roman" panose="02020603050405020304" pitchFamily="18" charset="0"/>
              </a:rPr>
              <a:t>Okyanus ortası sırtta </a:t>
            </a:r>
            <a:r>
              <a:rPr lang="tr-TR" dirty="0" err="1">
                <a:latin typeface="Times New Roman" panose="02020603050405020304" pitchFamily="18" charset="0"/>
                <a:ea typeface="Calibri" panose="020F0502020204030204" pitchFamily="34" charset="0"/>
                <a:cs typeface="Times New Roman" panose="02020603050405020304" pitchFamily="18" charset="0"/>
              </a:rPr>
              <a:t>hidrotermal</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metamorfizma</a:t>
            </a:r>
            <a:r>
              <a:rPr lang="tr-TR" dirty="0">
                <a:latin typeface="Times New Roman" panose="02020603050405020304" pitchFamily="18" charset="0"/>
                <a:ea typeface="Calibri" panose="020F0502020204030204" pitchFamily="34" charset="0"/>
                <a:cs typeface="Times New Roman" panose="02020603050405020304" pitchFamily="18" charset="0"/>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570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fontScale="77500" lnSpcReduction="20000"/>
          </a:bodyPr>
          <a:lstStyle/>
          <a:p>
            <a:r>
              <a:rPr lang="tr-TR" b="1" dirty="0"/>
              <a:t>Dinamik </a:t>
            </a:r>
            <a:r>
              <a:rPr lang="tr-TR" b="1" dirty="0" err="1"/>
              <a:t>Metamorfizma</a:t>
            </a:r>
            <a:endParaRPr lang="tr-TR" dirty="0"/>
          </a:p>
          <a:p>
            <a:r>
              <a:rPr lang="tr-TR" b="1" dirty="0"/>
              <a:t>        </a:t>
            </a:r>
            <a:r>
              <a:rPr lang="tr-TR" dirty="0"/>
              <a:t>Bu </a:t>
            </a:r>
            <a:r>
              <a:rPr lang="tr-TR" dirty="0" err="1"/>
              <a:t>metamorfizma</a:t>
            </a:r>
            <a:r>
              <a:rPr lang="tr-TR" dirty="0"/>
              <a:t> türü faylar boyunca gözlenen genellikle kayalarda ezilme, kırılma, ufalanma sonucu meydana gelen değişiklikleri kapsar. Bu değişim esnasında mineraller arasında yeni minerallerin oluşumuna yol açan kimyasal reaksiyonlar oluşmaz veya oluşsa da çok önemsiz yer tutar. Böylece bu </a:t>
            </a:r>
            <a:r>
              <a:rPr lang="tr-TR" dirty="0" err="1"/>
              <a:t>metamorfizmada</a:t>
            </a:r>
            <a:r>
              <a:rPr lang="tr-TR" dirty="0"/>
              <a:t> kayacın mineralojik bileşimi değişmez. Kaya parçalanma sonucunda oluşan kayalar </a:t>
            </a:r>
            <a:r>
              <a:rPr lang="tr-TR" b="1" i="1" dirty="0" err="1"/>
              <a:t>milonit</a:t>
            </a:r>
            <a:r>
              <a:rPr lang="tr-TR" b="1" i="1" dirty="0"/>
              <a:t> </a:t>
            </a:r>
            <a:r>
              <a:rPr lang="tr-TR" dirty="0"/>
              <a:t>genel adını alırlar. </a:t>
            </a:r>
          </a:p>
          <a:p>
            <a:r>
              <a:rPr lang="tr-TR" dirty="0"/>
              <a:t>      Meteor çarpması veya yeraltında gerçekleştirilen nükleer patlamalar sonucu yerkabuğunda meydana gelen değişikleri kapsayan ve çarpma </a:t>
            </a:r>
            <a:r>
              <a:rPr lang="tr-TR" dirty="0" err="1"/>
              <a:t>metaorfizması</a:t>
            </a:r>
            <a:r>
              <a:rPr lang="tr-TR" dirty="0"/>
              <a:t> adı verilen </a:t>
            </a:r>
            <a:r>
              <a:rPr lang="tr-TR" dirty="0" err="1"/>
              <a:t>metamorfizmada</a:t>
            </a:r>
            <a:r>
              <a:rPr lang="tr-TR" dirty="0"/>
              <a:t> dinamik </a:t>
            </a:r>
            <a:r>
              <a:rPr lang="tr-TR" dirty="0" err="1"/>
              <a:t>metamorfizmanın</a:t>
            </a:r>
            <a:r>
              <a:rPr lang="tr-TR" dirty="0"/>
              <a:t> bir türü olarak kabul edilir. (</a:t>
            </a:r>
            <a:r>
              <a:rPr lang="tr-TR" dirty="0" err="1"/>
              <a:t>Stişovit</a:t>
            </a:r>
            <a:r>
              <a:rPr lang="tr-TR" dirty="0"/>
              <a:t> veya </a:t>
            </a:r>
            <a:r>
              <a:rPr lang="tr-TR" dirty="0" err="1"/>
              <a:t>koezit</a:t>
            </a:r>
            <a:r>
              <a:rPr lang="tr-TR" dirty="0"/>
              <a:t>)</a:t>
            </a:r>
          </a:p>
          <a:p>
            <a:r>
              <a:rPr lang="tr-TR" dirty="0"/>
              <a:t>Yüzeye yakın kaya davranışı katı malzemenin kırılması şeklindedir. Buna bağlı olarak fay düzlemi boyunca kaya kırılmış ve ezilmiş olur. Gevşek tutturulmuş bu kayaya fay breşi denir, kaya parçaları ve kaya unundan oluşur(şekil-6). Kuzey Anadolu fay </a:t>
            </a:r>
            <a:r>
              <a:rPr lang="tr-TR" dirty="0" err="1"/>
              <a:t>zonu</a:t>
            </a:r>
            <a:r>
              <a:rPr lang="tr-TR" dirty="0"/>
              <a:t> boyunca 1000 km uzunluğunda ve yaklaşık 3 km genişliğinde bir bölgede bu tür </a:t>
            </a:r>
            <a:r>
              <a:rPr lang="tr-TR" dirty="0" err="1"/>
              <a:t>metamorfizma</a:t>
            </a:r>
            <a:r>
              <a:rPr lang="tr-TR" dirty="0"/>
              <a:t> gözlenebilir.</a:t>
            </a:r>
          </a:p>
          <a:p>
            <a:pPr marL="0" indent="0">
              <a:buNone/>
            </a:pPr>
            <a:endParaRPr lang="tr-TR" dirty="0"/>
          </a:p>
        </p:txBody>
      </p:sp>
    </p:spTree>
    <p:extLst>
      <p:ext uri="{BB962C8B-B14F-4D97-AF65-F5344CB8AC3E}">
        <p14:creationId xmlns:p14="http://schemas.microsoft.com/office/powerpoint/2010/main" val="3754593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786" y="589507"/>
            <a:ext cx="10515600" cy="4351338"/>
          </a:xfrm>
        </p:spPr>
        <p:txBody>
          <a:bodyPr/>
          <a:lstStyle/>
          <a:p>
            <a:r>
              <a:rPr lang="tr-TR" b="1" dirty="0"/>
              <a:t>2.)Bölgesel </a:t>
            </a:r>
            <a:r>
              <a:rPr lang="tr-TR" b="1" dirty="0" err="1"/>
              <a:t>Metamorfizma</a:t>
            </a:r>
            <a:endParaRPr lang="tr-TR" dirty="0"/>
          </a:p>
          <a:p>
            <a:r>
              <a:rPr lang="tr-TR" b="1" dirty="0" err="1"/>
              <a:t>Dinamotermal</a:t>
            </a:r>
            <a:r>
              <a:rPr lang="tr-TR" b="1" dirty="0"/>
              <a:t> </a:t>
            </a:r>
            <a:r>
              <a:rPr lang="tr-TR" b="1" dirty="0" err="1"/>
              <a:t>Matamorfizma</a:t>
            </a:r>
            <a:endParaRPr lang="tr-TR" dirty="0"/>
          </a:p>
          <a:p>
            <a:r>
              <a:rPr lang="tr-TR" b="1" dirty="0"/>
              <a:t>        </a:t>
            </a:r>
            <a:r>
              <a:rPr lang="tr-TR" dirty="0"/>
              <a:t>Dağ oluşumu ve </a:t>
            </a:r>
            <a:r>
              <a:rPr lang="tr-TR" dirty="0" err="1"/>
              <a:t>orojenezle</a:t>
            </a:r>
            <a:r>
              <a:rPr lang="tr-TR" dirty="0"/>
              <a:t> ilgili olarak birçok metamorfik kayalar bölgesel </a:t>
            </a:r>
            <a:r>
              <a:rPr lang="tr-TR" dirty="0" err="1"/>
              <a:t>metamorfizma</a:t>
            </a:r>
            <a:r>
              <a:rPr lang="tr-TR" dirty="0"/>
              <a:t> etkisiyle oluşmaktadır. Bu dinamik olaylar sürecinde yer kabuğunun büyük dilimleri </a:t>
            </a:r>
            <a:r>
              <a:rPr lang="tr-TR" dirty="0" err="1"/>
              <a:t>çarrpışan</a:t>
            </a:r>
            <a:r>
              <a:rPr lang="tr-TR" dirty="0"/>
              <a:t> levha kenarlarında sıkışarak deformasyona </a:t>
            </a:r>
            <a:r>
              <a:rPr lang="tr-TR" dirty="0" smtClean="0"/>
              <a:t>uğrar(</a:t>
            </a:r>
            <a:r>
              <a:rPr lang="en-US" dirty="0" smtClean="0"/>
              <a:t>Ş</a:t>
            </a:r>
            <a:r>
              <a:rPr lang="tr-TR" dirty="0" smtClean="0"/>
              <a:t>ekil-</a:t>
            </a:r>
            <a:r>
              <a:rPr lang="en-US" dirty="0" smtClean="0"/>
              <a:t>5</a:t>
            </a:r>
            <a:r>
              <a:rPr lang="tr-TR" dirty="0" smtClean="0"/>
              <a:t>).</a:t>
            </a:r>
            <a:endParaRPr lang="en-US" dirty="0" smtClean="0"/>
          </a:p>
          <a:p>
            <a:pPr marL="0" indent="0">
              <a:buNone/>
            </a:pPr>
            <a:endParaRPr lang="tr-TR" dirty="0"/>
          </a:p>
          <a:p>
            <a:endParaRPr lang="tr-TR" dirty="0"/>
          </a:p>
        </p:txBody>
      </p:sp>
      <p:pic>
        <p:nvPicPr>
          <p:cNvPr id="7" name="Resim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5586" y="4483826"/>
            <a:ext cx="5179650" cy="1828074"/>
          </a:xfrm>
          <a:prstGeom prst="rect">
            <a:avLst/>
          </a:prstGeom>
          <a:noFill/>
          <a:ln>
            <a:noFill/>
          </a:ln>
        </p:spPr>
      </p:pic>
      <p:sp>
        <p:nvSpPr>
          <p:cNvPr id="6" name="Rectangle 5"/>
          <p:cNvSpPr/>
          <p:nvPr/>
        </p:nvSpPr>
        <p:spPr>
          <a:xfrm>
            <a:off x="0" y="5397863"/>
            <a:ext cx="6096000" cy="729430"/>
          </a:xfrm>
          <a:prstGeom prst="rect">
            <a:avLst/>
          </a:prstGeom>
        </p:spPr>
        <p:txBody>
          <a:bodyPr>
            <a:spAutoFit/>
          </a:bodyPr>
          <a:lstStyle/>
          <a:p>
            <a:pPr algn="just">
              <a:lnSpc>
                <a:spcPct val="115000"/>
              </a:lnSpc>
              <a:spcAft>
                <a:spcPts val="1000"/>
              </a:spcAft>
              <a:tabLst>
                <a:tab pos="1076325" algn="l"/>
              </a:tabLst>
            </a:pPr>
            <a:r>
              <a:rPr lang="tr-TR" b="1" dirty="0" smtClean="0">
                <a:latin typeface="Times New Roman" panose="02020603050405020304" pitchFamily="18" charset="0"/>
                <a:ea typeface="Calibri" panose="020F0502020204030204" pitchFamily="34" charset="0"/>
                <a:cs typeface="Times New Roman" panose="02020603050405020304" pitchFamily="18" charset="0"/>
              </a:rPr>
              <a:t>Şekil-</a:t>
            </a:r>
            <a:r>
              <a:rPr lang="en-US" b="1" dirty="0" smtClean="0">
                <a:latin typeface="Times New Roman" panose="02020603050405020304" pitchFamily="18" charset="0"/>
                <a:ea typeface="Calibri" panose="020F0502020204030204" pitchFamily="34" charset="0"/>
                <a:cs typeface="Times New Roman" panose="02020603050405020304" pitchFamily="18" charset="0"/>
              </a:rPr>
              <a:t>5</a:t>
            </a:r>
            <a:r>
              <a:rPr lang="tr-TR" b="1" dirty="0" smtClean="0">
                <a:latin typeface="Times New Roman" panose="02020603050405020304" pitchFamily="18" charset="0"/>
                <a:ea typeface="Calibri" panose="020F0502020204030204" pitchFamily="34" charset="0"/>
                <a:cs typeface="Times New Roman" panose="02020603050405020304" pitchFamily="18" charset="0"/>
              </a:rPr>
              <a:t>: </a:t>
            </a:r>
            <a:r>
              <a:rPr lang="tr-TR" dirty="0">
                <a:latin typeface="Times New Roman" panose="02020603050405020304" pitchFamily="18" charset="0"/>
                <a:ea typeface="Calibri" panose="020F0502020204030204" pitchFamily="34" charset="0"/>
                <a:cs typeface="Times New Roman" panose="02020603050405020304" pitchFamily="18" charset="0"/>
              </a:rPr>
              <a:t>dağ oluşumu sürecinde çarpışan </a:t>
            </a:r>
            <a:r>
              <a:rPr lang="tr-TR" dirty="0" err="1">
                <a:latin typeface="Times New Roman" panose="02020603050405020304" pitchFamily="18" charset="0"/>
                <a:ea typeface="Calibri" panose="020F0502020204030204" pitchFamily="34" charset="0"/>
                <a:cs typeface="Times New Roman" panose="02020603050405020304" pitchFamily="18" charset="0"/>
              </a:rPr>
              <a:t>litosferik</a:t>
            </a:r>
            <a:r>
              <a:rPr lang="tr-TR" dirty="0">
                <a:latin typeface="Times New Roman" panose="02020603050405020304" pitchFamily="18" charset="0"/>
                <a:ea typeface="Calibri" panose="020F0502020204030204" pitchFamily="34" charset="0"/>
                <a:cs typeface="Times New Roman" panose="02020603050405020304" pitchFamily="18" charset="0"/>
              </a:rPr>
              <a:t> levhaların arasında sıkışma ile bölgesel </a:t>
            </a:r>
            <a:r>
              <a:rPr lang="tr-TR" dirty="0" err="1">
                <a:latin typeface="Times New Roman" panose="02020603050405020304" pitchFamily="18" charset="0"/>
                <a:ea typeface="Calibri" panose="020F0502020204030204" pitchFamily="34" charset="0"/>
                <a:cs typeface="Times New Roman" panose="02020603050405020304" pitchFamily="18" charset="0"/>
              </a:rPr>
              <a:t>metamorfizma</a:t>
            </a:r>
            <a:r>
              <a:rPr lang="tr-TR" dirty="0">
                <a:latin typeface="Times New Roman" panose="02020603050405020304" pitchFamily="18" charset="0"/>
                <a:ea typeface="Calibri" panose="020F0502020204030204" pitchFamily="34" charset="0"/>
                <a:cs typeface="Times New Roman" panose="02020603050405020304" pitchFamily="18" charset="0"/>
              </a:rPr>
              <a:t> gerçekleşir.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1577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Resim 3" descr="C:\Users\YBM\Desktop\gş\metamorfik\mdbz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2126" y="209006"/>
            <a:ext cx="6884126" cy="6270171"/>
          </a:xfrm>
          <a:prstGeom prst="rect">
            <a:avLst/>
          </a:prstGeom>
          <a:noFill/>
          <a:ln>
            <a:noFill/>
          </a:ln>
        </p:spPr>
      </p:pic>
    </p:spTree>
    <p:extLst>
      <p:ext uri="{BB962C8B-B14F-4D97-AF65-F5344CB8AC3E}">
        <p14:creationId xmlns:p14="http://schemas.microsoft.com/office/powerpoint/2010/main" val="2179722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Resim 19" descr="C:\Users\YBM\Desktop\gş\metamorfik\mdbz2.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1397726"/>
            <a:ext cx="11625943" cy="5212080"/>
          </a:xfrm>
          <a:prstGeom prst="rect">
            <a:avLst/>
          </a:prstGeom>
          <a:noFill/>
          <a:ln>
            <a:noFill/>
          </a:ln>
        </p:spPr>
      </p:pic>
    </p:spTree>
    <p:extLst>
      <p:ext uri="{BB962C8B-B14F-4D97-AF65-F5344CB8AC3E}">
        <p14:creationId xmlns:p14="http://schemas.microsoft.com/office/powerpoint/2010/main" val="2853537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METAMORFİK KAYALARIN KÖKENSEL SINIFLAMASI</a:t>
            </a:r>
            <a:r>
              <a:rPr lang="tr-TR" dirty="0"/>
              <a:t/>
            </a:r>
            <a:br>
              <a:rPr lang="tr-TR" dirty="0"/>
            </a:br>
            <a:endParaRPr lang="tr-TR" dirty="0"/>
          </a:p>
        </p:txBody>
      </p:sp>
      <p:pic>
        <p:nvPicPr>
          <p:cNvPr id="4" name="Resim 35" descr="C:\Users\YBM\Desktop\gş\sedimanter\aaa.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38697" y="1214846"/>
            <a:ext cx="6479177" cy="5551714"/>
          </a:xfrm>
          <a:prstGeom prst="rect">
            <a:avLst/>
          </a:prstGeom>
          <a:noFill/>
          <a:ln>
            <a:noFill/>
          </a:ln>
        </p:spPr>
      </p:pic>
    </p:spTree>
    <p:extLst>
      <p:ext uri="{BB962C8B-B14F-4D97-AF65-F5344CB8AC3E}">
        <p14:creationId xmlns:p14="http://schemas.microsoft.com/office/powerpoint/2010/main" val="2731147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Resim 33" descr="C:\Users\YBM\Desktop\gş\metamorfik\met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4116" y="522515"/>
            <a:ext cx="7824650" cy="5852160"/>
          </a:xfrm>
          <a:prstGeom prst="rect">
            <a:avLst/>
          </a:prstGeom>
          <a:noFill/>
          <a:ln>
            <a:noFill/>
          </a:ln>
        </p:spPr>
      </p:pic>
    </p:spTree>
    <p:extLst>
      <p:ext uri="{BB962C8B-B14F-4D97-AF65-F5344CB8AC3E}">
        <p14:creationId xmlns:p14="http://schemas.microsoft.com/office/powerpoint/2010/main" val="2299071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20" descr="C:\Users\YBM\Desktop\gş\metamorfik\MKRÖA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3954" y="339635"/>
            <a:ext cx="10332719" cy="6387736"/>
          </a:xfrm>
          <a:prstGeom prst="rect">
            <a:avLst/>
          </a:prstGeom>
          <a:noFill/>
          <a:ln>
            <a:noFill/>
          </a:ln>
        </p:spPr>
      </p:pic>
    </p:spTree>
    <p:extLst>
      <p:ext uri="{BB962C8B-B14F-4D97-AF65-F5344CB8AC3E}">
        <p14:creationId xmlns:p14="http://schemas.microsoft.com/office/powerpoint/2010/main" val="436994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Resim 21" descr="C:\Users\YBM\Desktop\gş\metamorfik\mkröa2.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01783" y="1463040"/>
            <a:ext cx="10032274" cy="5212080"/>
          </a:xfrm>
          <a:prstGeom prst="rect">
            <a:avLst/>
          </a:prstGeom>
          <a:noFill/>
          <a:ln>
            <a:noFill/>
          </a:ln>
        </p:spPr>
      </p:pic>
    </p:spTree>
    <p:extLst>
      <p:ext uri="{BB962C8B-B14F-4D97-AF65-F5344CB8AC3E}">
        <p14:creationId xmlns:p14="http://schemas.microsoft.com/office/powerpoint/2010/main" val="283411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005" y="284208"/>
            <a:ext cx="10515600" cy="4351338"/>
          </a:xfrm>
        </p:spPr>
        <p:txBody>
          <a:bodyPr/>
          <a:lstStyle/>
          <a:p>
            <a:r>
              <a:rPr lang="tr-TR" b="1" dirty="0"/>
              <a:t>METAMORFİZMA VE METAMORFİK KAYALAR </a:t>
            </a:r>
            <a:endParaRPr lang="tr-TR" dirty="0"/>
          </a:p>
          <a:p>
            <a:r>
              <a:rPr lang="tr-TR" b="1" dirty="0" err="1"/>
              <a:t>Metamorfizma</a:t>
            </a:r>
            <a:r>
              <a:rPr lang="tr-TR" b="1" dirty="0"/>
              <a:t>; </a:t>
            </a:r>
            <a:r>
              <a:rPr lang="tr-TR" dirty="0"/>
              <a:t>kayaların, </a:t>
            </a:r>
            <a:r>
              <a:rPr lang="tr-TR" dirty="0" err="1"/>
              <a:t>diyajenez</a:t>
            </a:r>
            <a:r>
              <a:rPr lang="tr-TR" dirty="0"/>
              <a:t> ve </a:t>
            </a:r>
            <a:r>
              <a:rPr lang="tr-TR" dirty="0" err="1"/>
              <a:t>alterasyon</a:t>
            </a:r>
            <a:r>
              <a:rPr lang="tr-TR" dirty="0"/>
              <a:t> dışında, oluşum koşullarından farklı koşullarda (sıcaklık, basınç, </a:t>
            </a:r>
            <a:r>
              <a:rPr lang="tr-TR" dirty="0" err="1"/>
              <a:t>tektonizma</a:t>
            </a:r>
            <a:r>
              <a:rPr lang="tr-TR" dirty="0"/>
              <a:t>…) maruz kaldıklarında uğradıkları yapısal ve </a:t>
            </a:r>
            <a:r>
              <a:rPr lang="tr-TR" dirty="0" err="1"/>
              <a:t>dokusal</a:t>
            </a:r>
            <a:r>
              <a:rPr lang="tr-TR" dirty="0"/>
              <a:t> değişimlere </a:t>
            </a:r>
            <a:r>
              <a:rPr lang="tr-TR" dirty="0" err="1"/>
              <a:t>metamorfizma</a:t>
            </a:r>
            <a:r>
              <a:rPr lang="tr-TR" dirty="0"/>
              <a:t> denir. </a:t>
            </a:r>
            <a:r>
              <a:rPr lang="tr-TR" dirty="0" err="1"/>
              <a:t>Metamorfizmada</a:t>
            </a:r>
            <a:r>
              <a:rPr lang="tr-TR" dirty="0"/>
              <a:t>, kayacın toplam kimyasal bileşimi değişmez, fakat </a:t>
            </a:r>
            <a:r>
              <a:rPr lang="tr-TR" b="1" i="1" dirty="0" err="1"/>
              <a:t>rekristalizasyon</a:t>
            </a:r>
            <a:r>
              <a:rPr lang="tr-TR" b="1" i="1" dirty="0"/>
              <a:t>, </a:t>
            </a:r>
            <a:r>
              <a:rPr lang="tr-TR" b="1" i="1" dirty="0" err="1"/>
              <a:t>nemineralizasyon</a:t>
            </a:r>
            <a:r>
              <a:rPr lang="tr-TR" dirty="0"/>
              <a:t> gibi süreçlerle, mineral türleri ve </a:t>
            </a:r>
            <a:r>
              <a:rPr lang="tr-TR" dirty="0" err="1"/>
              <a:t>kristallografik</a:t>
            </a:r>
            <a:r>
              <a:rPr lang="tr-TR" dirty="0"/>
              <a:t> sistemleri değişebilir; toplam kimyasal bileşimde bulunmak kaydı ile yeni mineraller meydana gelebilir. Dolaysıyla </a:t>
            </a:r>
            <a:r>
              <a:rPr lang="tr-TR" dirty="0" err="1"/>
              <a:t>metamorfizma</a:t>
            </a:r>
            <a:r>
              <a:rPr lang="tr-TR" dirty="0"/>
              <a:t> da kayaca dışarıdan malzeme gelmeksizin </a:t>
            </a:r>
            <a:r>
              <a:rPr lang="tr-TR" dirty="0" err="1"/>
              <a:t>kayata</a:t>
            </a:r>
            <a:r>
              <a:rPr lang="tr-TR" dirty="0"/>
              <a:t> var olan malzeme değişime uğrar.</a:t>
            </a:r>
          </a:p>
          <a:p>
            <a:pPr marL="0" indent="0" algn="ctr">
              <a:buNone/>
            </a:pPr>
            <a:endParaRPr lang="tr-TR" b="1" dirty="0"/>
          </a:p>
        </p:txBody>
      </p:sp>
      <p:sp>
        <p:nvSpPr>
          <p:cNvPr id="4" name="Yuvarlatılmış Dikdörtgen 14"/>
          <p:cNvSpPr>
            <a:spLocks/>
          </p:cNvSpPr>
          <p:nvPr/>
        </p:nvSpPr>
        <p:spPr>
          <a:xfrm>
            <a:off x="7533731" y="5008646"/>
            <a:ext cx="1492703" cy="100243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1100" b="1">
                <a:solidFill>
                  <a:srgbClr val="000000"/>
                </a:solidFill>
                <a:effectLst/>
                <a:ea typeface="Calibri" panose="020F0502020204030204" pitchFamily="34" charset="0"/>
                <a:cs typeface="Times New Roman" panose="02020603050405020304" pitchFamily="18" charset="0"/>
              </a:rPr>
              <a:t>Anateksi</a:t>
            </a:r>
            <a:endParaRPr lang="tr-TR" sz="1100">
              <a:effectLst/>
              <a:ea typeface="Calibri" panose="020F0502020204030204" pitchFamily="34" charset="0"/>
              <a:cs typeface="Times New Roman" panose="02020603050405020304" pitchFamily="18" charset="0"/>
            </a:endParaRPr>
          </a:p>
          <a:p>
            <a:pPr algn="ctr">
              <a:lnSpc>
                <a:spcPct val="115000"/>
              </a:lnSpc>
              <a:spcAft>
                <a:spcPts val="1000"/>
              </a:spcAft>
            </a:pPr>
            <a:r>
              <a:rPr lang="tr-TR" sz="1100" b="1">
                <a:solidFill>
                  <a:srgbClr val="000000"/>
                </a:solidFill>
                <a:effectLst/>
                <a:ea typeface="Calibri" panose="020F0502020204030204" pitchFamily="34" charset="0"/>
                <a:cs typeface="Times New Roman" panose="02020603050405020304" pitchFamily="18" charset="0"/>
              </a:rPr>
              <a:t>(700-800</a:t>
            </a:r>
            <a:r>
              <a:rPr lang="tr-TR" sz="1100" b="1" baseline="30000">
                <a:solidFill>
                  <a:srgbClr val="000000"/>
                </a:solidFill>
                <a:effectLst/>
                <a:ea typeface="Calibri" panose="020F0502020204030204" pitchFamily="34" charset="0"/>
                <a:cs typeface="Times New Roman" panose="02020603050405020304" pitchFamily="18" charset="0"/>
              </a:rPr>
              <a:t>0</a:t>
            </a:r>
            <a:r>
              <a:rPr lang="tr-TR" sz="1100" b="1">
                <a:solidFill>
                  <a:srgbClr val="000000"/>
                </a:solidFill>
                <a:effectLst/>
                <a:ea typeface="Calibri" panose="020F0502020204030204" pitchFamily="34" charset="0"/>
                <a:cs typeface="Times New Roman" panose="02020603050405020304" pitchFamily="18" charset="0"/>
              </a:rPr>
              <a:t>C)</a:t>
            </a:r>
            <a:endParaRPr lang="tr-TR" sz="1100">
              <a:effectLst/>
              <a:ea typeface="Calibri" panose="020F0502020204030204" pitchFamily="34" charset="0"/>
              <a:cs typeface="Times New Roman" panose="02020603050405020304" pitchFamily="18" charset="0"/>
            </a:endParaRPr>
          </a:p>
        </p:txBody>
      </p:sp>
      <p:sp>
        <p:nvSpPr>
          <p:cNvPr id="5" name="Sol Sağ Ok 15"/>
          <p:cNvSpPr>
            <a:spLocks/>
          </p:cNvSpPr>
          <p:nvPr/>
        </p:nvSpPr>
        <p:spPr>
          <a:xfrm>
            <a:off x="4299517" y="4858281"/>
            <a:ext cx="3080998" cy="1303169"/>
          </a:xfrm>
          <a:prstGeom prst="leftRightArrow">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tr-TR" sz="1600" b="1">
                <a:effectLst/>
                <a:ea typeface="Calibri" panose="020F0502020204030204" pitchFamily="34" charset="0"/>
                <a:cs typeface="Times New Roman" panose="02020603050405020304" pitchFamily="18" charset="0"/>
              </a:rPr>
              <a:t>Metamorfizma</a:t>
            </a:r>
            <a:endParaRPr lang="tr-TR" sz="1100">
              <a:effectLst/>
              <a:ea typeface="Calibri" panose="020F0502020204030204" pitchFamily="34" charset="0"/>
              <a:cs typeface="Times New Roman" panose="02020603050405020304" pitchFamily="18" charset="0"/>
            </a:endParaRPr>
          </a:p>
        </p:txBody>
      </p:sp>
      <p:sp>
        <p:nvSpPr>
          <p:cNvPr id="6" name="Yuvarlatılmış Dikdörtgen 13"/>
          <p:cNvSpPr>
            <a:spLocks/>
          </p:cNvSpPr>
          <p:nvPr/>
        </p:nvSpPr>
        <p:spPr>
          <a:xfrm>
            <a:off x="2883082" y="5016137"/>
            <a:ext cx="1416434" cy="100243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tr-TR" sz="1100" b="1" dirty="0" err="1">
                <a:solidFill>
                  <a:srgbClr val="000000"/>
                </a:solidFill>
                <a:effectLst/>
                <a:ea typeface="Calibri" panose="020F0502020204030204" pitchFamily="34" charset="0"/>
                <a:cs typeface="Times New Roman" panose="02020603050405020304" pitchFamily="18" charset="0"/>
              </a:rPr>
              <a:t>Diyajenez</a:t>
            </a:r>
            <a:endParaRPr lang="tr-TR" sz="11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tr-TR" sz="1100" b="1" dirty="0">
                <a:solidFill>
                  <a:srgbClr val="000000"/>
                </a:solidFill>
                <a:effectLst/>
                <a:ea typeface="Calibri" panose="020F0502020204030204" pitchFamily="34" charset="0"/>
                <a:cs typeface="Times New Roman" panose="02020603050405020304" pitchFamily="18" charset="0"/>
              </a:rPr>
              <a:t>(250-300</a:t>
            </a:r>
            <a:r>
              <a:rPr lang="tr-TR" sz="1100" b="1" baseline="30000" dirty="0">
                <a:solidFill>
                  <a:srgbClr val="000000"/>
                </a:solidFill>
                <a:effectLst/>
                <a:ea typeface="Calibri" panose="020F0502020204030204" pitchFamily="34" charset="0"/>
                <a:cs typeface="Times New Roman" panose="02020603050405020304" pitchFamily="18" charset="0"/>
              </a:rPr>
              <a:t>0</a:t>
            </a:r>
            <a:r>
              <a:rPr lang="tr-TR" sz="1100" b="1" dirty="0">
                <a:solidFill>
                  <a:srgbClr val="000000"/>
                </a:solidFill>
                <a:effectLst/>
                <a:ea typeface="Calibri" panose="020F0502020204030204" pitchFamily="34" charset="0"/>
                <a:cs typeface="Times New Roman" panose="02020603050405020304" pitchFamily="18" charset="0"/>
              </a:rPr>
              <a:t>C)</a:t>
            </a:r>
            <a:endParaRPr lang="tr-TR"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8227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Resim 22" descr="C:\Users\YBM\Desktop\gş\metamorfik\mkkm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99" y="365125"/>
            <a:ext cx="10239103" cy="6492875"/>
          </a:xfrm>
          <a:prstGeom prst="rect">
            <a:avLst/>
          </a:prstGeom>
          <a:noFill/>
          <a:ln>
            <a:noFill/>
          </a:ln>
        </p:spPr>
      </p:pic>
    </p:spTree>
    <p:extLst>
      <p:ext uri="{BB962C8B-B14F-4D97-AF65-F5344CB8AC3E}">
        <p14:creationId xmlns:p14="http://schemas.microsoft.com/office/powerpoint/2010/main" val="2003154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b="1" dirty="0"/>
              <a:t>METAMORFİK FASİYESLERİN SICAKLIK-BASINÇ DİYAGRAMINDAKİ KONUMLARI</a:t>
            </a:r>
            <a:r>
              <a:rPr lang="tr-TR" sz="2800" dirty="0"/>
              <a:t/>
            </a:r>
            <a:br>
              <a:rPr lang="tr-TR" sz="2800" dirty="0"/>
            </a:br>
            <a:endParaRPr lang="tr-TR" sz="2800" dirty="0"/>
          </a:p>
        </p:txBody>
      </p:sp>
      <p:pic>
        <p:nvPicPr>
          <p:cNvPr id="4" name="Resim 28" descr="C:\Users\YBM\Desktop\gş\metamorfik\metaa.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97280" y="1319349"/>
            <a:ext cx="9091749" cy="5316582"/>
          </a:xfrm>
          <a:prstGeom prst="rect">
            <a:avLst/>
          </a:prstGeom>
          <a:noFill/>
          <a:ln>
            <a:noFill/>
          </a:ln>
        </p:spPr>
      </p:pic>
    </p:spTree>
    <p:extLst>
      <p:ext uri="{BB962C8B-B14F-4D97-AF65-F5344CB8AC3E}">
        <p14:creationId xmlns:p14="http://schemas.microsoft.com/office/powerpoint/2010/main" val="3051602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11637569"/>
              </p:ext>
            </p:extLst>
          </p:nvPr>
        </p:nvGraphicFramePr>
        <p:xfrm>
          <a:off x="182879" y="130627"/>
          <a:ext cx="11808823" cy="6358717"/>
        </p:xfrm>
        <a:graphic>
          <a:graphicData uri="http://schemas.openxmlformats.org/drawingml/2006/table">
            <a:tbl>
              <a:tblPr firstRow="1" firstCol="1" bandRow="1">
                <a:tableStyleId>{5C22544A-7EE6-4342-B048-85BDC9FD1C3A}</a:tableStyleId>
              </a:tblPr>
              <a:tblGrid>
                <a:gridCol w="1563725">
                  <a:extLst>
                    <a:ext uri="{9D8B030D-6E8A-4147-A177-3AD203B41FA5}">
                      <a16:colId xmlns:a16="http://schemas.microsoft.com/office/drawing/2014/main" val="1857357651"/>
                    </a:ext>
                  </a:extLst>
                </a:gridCol>
                <a:gridCol w="5346527">
                  <a:extLst>
                    <a:ext uri="{9D8B030D-6E8A-4147-A177-3AD203B41FA5}">
                      <a16:colId xmlns:a16="http://schemas.microsoft.com/office/drawing/2014/main" val="1940595744"/>
                    </a:ext>
                  </a:extLst>
                </a:gridCol>
                <a:gridCol w="3427069">
                  <a:extLst>
                    <a:ext uri="{9D8B030D-6E8A-4147-A177-3AD203B41FA5}">
                      <a16:colId xmlns:a16="http://schemas.microsoft.com/office/drawing/2014/main" val="1767060170"/>
                    </a:ext>
                  </a:extLst>
                </a:gridCol>
                <a:gridCol w="506756">
                  <a:extLst>
                    <a:ext uri="{9D8B030D-6E8A-4147-A177-3AD203B41FA5}">
                      <a16:colId xmlns:a16="http://schemas.microsoft.com/office/drawing/2014/main" val="38757756"/>
                    </a:ext>
                  </a:extLst>
                </a:gridCol>
                <a:gridCol w="482373">
                  <a:extLst>
                    <a:ext uri="{9D8B030D-6E8A-4147-A177-3AD203B41FA5}">
                      <a16:colId xmlns:a16="http://schemas.microsoft.com/office/drawing/2014/main" val="3388567810"/>
                    </a:ext>
                  </a:extLst>
                </a:gridCol>
                <a:gridCol w="482373">
                  <a:extLst>
                    <a:ext uri="{9D8B030D-6E8A-4147-A177-3AD203B41FA5}">
                      <a16:colId xmlns:a16="http://schemas.microsoft.com/office/drawing/2014/main" val="735058536"/>
                    </a:ext>
                  </a:extLst>
                </a:gridCol>
              </a:tblGrid>
              <a:tr h="57752">
                <a:tc gridSpan="6">
                  <a:txBody>
                    <a:bodyPr/>
                    <a:lstStyle/>
                    <a:p>
                      <a:pPr algn="just">
                        <a:lnSpc>
                          <a:spcPct val="115000"/>
                        </a:lnSpc>
                        <a:spcAft>
                          <a:spcPts val="0"/>
                        </a:spcAft>
                        <a:tabLst>
                          <a:tab pos="1076325" algn="l"/>
                        </a:tabLst>
                      </a:pPr>
                      <a:r>
                        <a:rPr lang="tr-TR" sz="1400">
                          <a:effectLst/>
                        </a:rPr>
                        <a:t>Metamorfik Fasiyeslerin Kökensel Kaya Türlerine Göre Mineral Toplulukları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3149580"/>
                  </a:ext>
                </a:extLst>
              </a:tr>
              <a:tr h="40706">
                <a:tc gridSpan="6">
                  <a:txBody>
                    <a:bodyPr/>
                    <a:lstStyle/>
                    <a:p>
                      <a:pPr algn="l"/>
                      <a:endParaRPr lang="tr-TR" sz="1400">
                        <a:effectLst/>
                        <a:latin typeface="Calibri" panose="020F0502020204030204" pitchFamily="34" charset="0"/>
                        <a:cs typeface="Times New Roman" panose="02020603050405020304" pitchFamily="18" charset="0"/>
                      </a:endParaRPr>
                    </a:p>
                  </a:txBody>
                  <a:tcPr marL="12454" marR="12454"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82761057"/>
                  </a:ext>
                </a:extLst>
              </a:tr>
              <a:tr h="102014">
                <a:tc>
                  <a:txBody>
                    <a:bodyPr/>
                    <a:lstStyle/>
                    <a:p>
                      <a:pPr algn="just">
                        <a:lnSpc>
                          <a:spcPct val="115000"/>
                        </a:lnSpc>
                        <a:spcAft>
                          <a:spcPts val="0"/>
                        </a:spcAft>
                        <a:tabLst>
                          <a:tab pos="1076325" algn="l"/>
                        </a:tabLst>
                      </a:pPr>
                      <a:r>
                        <a:rPr lang="tr-TR" sz="1400">
                          <a:effectLst/>
                        </a:rPr>
                        <a:t>Fasiyes/Köken Kayası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a:txBody>
                    <a:bodyPr/>
                    <a:lstStyle/>
                    <a:p>
                      <a:pPr algn="just">
                        <a:lnSpc>
                          <a:spcPct val="115000"/>
                        </a:lnSpc>
                        <a:spcAft>
                          <a:spcPts val="0"/>
                        </a:spcAft>
                        <a:tabLst>
                          <a:tab pos="1076325" algn="l"/>
                        </a:tabLst>
                      </a:pPr>
                      <a:r>
                        <a:rPr lang="tr-TR" sz="1400">
                          <a:effectLst/>
                        </a:rPr>
                        <a:t>Metabazik</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gridSpan="4">
                  <a:txBody>
                    <a:bodyPr/>
                    <a:lstStyle/>
                    <a:p>
                      <a:pPr algn="just">
                        <a:lnSpc>
                          <a:spcPct val="115000"/>
                        </a:lnSpc>
                        <a:spcAft>
                          <a:spcPts val="0"/>
                        </a:spcAft>
                        <a:tabLst>
                          <a:tab pos="1076325" algn="l"/>
                        </a:tabLst>
                      </a:pPr>
                      <a:r>
                        <a:rPr lang="tr-TR" sz="1400">
                          <a:effectLst/>
                        </a:rPr>
                        <a:t>Metapelitik</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03480163"/>
                  </a:ext>
                </a:extLst>
              </a:tr>
              <a:tr h="153021">
                <a:tc>
                  <a:txBody>
                    <a:bodyPr/>
                    <a:lstStyle/>
                    <a:p>
                      <a:pPr algn="just">
                        <a:lnSpc>
                          <a:spcPct val="115000"/>
                        </a:lnSpc>
                        <a:spcAft>
                          <a:spcPts val="0"/>
                        </a:spcAft>
                        <a:tabLst>
                          <a:tab pos="1076325" algn="l"/>
                        </a:tabLst>
                      </a:pPr>
                      <a:r>
                        <a:rPr lang="tr-TR" sz="1400">
                          <a:effectLst/>
                        </a:rPr>
                        <a:t>Zeolit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a:txBody>
                    <a:bodyPr/>
                    <a:lstStyle/>
                    <a:p>
                      <a:pPr algn="just">
                        <a:lnSpc>
                          <a:spcPct val="115000"/>
                        </a:lnSpc>
                        <a:spcAft>
                          <a:spcPts val="0"/>
                        </a:spcAft>
                        <a:tabLst>
                          <a:tab pos="1076325" algn="l"/>
                        </a:tabLst>
                      </a:pPr>
                      <a:r>
                        <a:rPr lang="tr-TR" sz="1400" dirty="0" err="1">
                          <a:effectLst/>
                        </a:rPr>
                        <a:t>Lomuntit</a:t>
                      </a:r>
                      <a:r>
                        <a:rPr lang="tr-TR" sz="1400" dirty="0">
                          <a:effectLst/>
                        </a:rPr>
                        <a:t>, </a:t>
                      </a:r>
                      <a:r>
                        <a:rPr lang="tr-TR" sz="1400" dirty="0" err="1">
                          <a:effectLst/>
                        </a:rPr>
                        <a:t>Analsim</a:t>
                      </a:r>
                      <a:r>
                        <a:rPr lang="tr-TR" sz="1400" dirty="0">
                          <a:effectLst/>
                        </a:rPr>
                        <a:t>, </a:t>
                      </a:r>
                      <a:r>
                        <a:rPr lang="tr-TR" sz="1400" dirty="0" err="1">
                          <a:effectLst/>
                        </a:rPr>
                        <a:t>Haulandit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gridSpan="4">
                  <a:txBody>
                    <a:bodyPr/>
                    <a:lstStyle/>
                    <a:p>
                      <a:pPr algn="just">
                        <a:lnSpc>
                          <a:spcPct val="115000"/>
                        </a:lnSpc>
                        <a:spcAft>
                          <a:spcPts val="0"/>
                        </a:spcAft>
                        <a:tabLst>
                          <a:tab pos="1076325" algn="l"/>
                        </a:tabLst>
                      </a:pPr>
                      <a:r>
                        <a:rPr lang="tr-TR" sz="1400">
                          <a:effectLst/>
                        </a:rPr>
                        <a:t>Karışık tabakalı killer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91658839"/>
                  </a:ext>
                </a:extLst>
              </a:tr>
              <a:tr h="153021">
                <a:tc>
                  <a:txBody>
                    <a:bodyPr/>
                    <a:lstStyle/>
                    <a:p>
                      <a:pPr algn="just">
                        <a:lnSpc>
                          <a:spcPct val="115000"/>
                        </a:lnSpc>
                        <a:spcAft>
                          <a:spcPts val="0"/>
                        </a:spcAft>
                        <a:tabLst>
                          <a:tab pos="1076325" algn="l"/>
                        </a:tabLst>
                      </a:pPr>
                      <a:r>
                        <a:rPr lang="tr-TR" sz="1400">
                          <a:effectLst/>
                        </a:rPr>
                        <a:t>Albit-Epidot Hornfels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a:txBody>
                    <a:bodyPr/>
                    <a:lstStyle/>
                    <a:p>
                      <a:pPr algn="just">
                        <a:lnSpc>
                          <a:spcPct val="115000"/>
                        </a:lnSpc>
                        <a:spcAft>
                          <a:spcPts val="0"/>
                        </a:spcAft>
                        <a:tabLst>
                          <a:tab pos="1076325" algn="l"/>
                        </a:tabLst>
                      </a:pPr>
                      <a:r>
                        <a:rPr lang="tr-TR" sz="1400">
                          <a:effectLst/>
                        </a:rPr>
                        <a:t>Albit+Epidot+Aktinolit+Klorit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gridSpan="4">
                  <a:txBody>
                    <a:bodyPr/>
                    <a:lstStyle/>
                    <a:p>
                      <a:pPr algn="just">
                        <a:lnSpc>
                          <a:spcPct val="115000"/>
                        </a:lnSpc>
                        <a:spcAft>
                          <a:spcPts val="0"/>
                        </a:spcAft>
                        <a:tabLst>
                          <a:tab pos="1076325" algn="l"/>
                        </a:tabLst>
                      </a:pPr>
                      <a:r>
                        <a:rPr lang="tr-TR" sz="1400">
                          <a:effectLst/>
                        </a:rPr>
                        <a:t>Muskovit+Biyotit+Klorit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34137197"/>
                  </a:ext>
                </a:extLst>
              </a:tr>
              <a:tr h="204027">
                <a:tc>
                  <a:txBody>
                    <a:bodyPr/>
                    <a:lstStyle/>
                    <a:p>
                      <a:pPr algn="just">
                        <a:lnSpc>
                          <a:spcPct val="115000"/>
                        </a:lnSpc>
                        <a:spcAft>
                          <a:spcPts val="0"/>
                        </a:spcAft>
                        <a:tabLst>
                          <a:tab pos="1076325" algn="l"/>
                        </a:tabLst>
                      </a:pPr>
                      <a:r>
                        <a:rPr lang="tr-TR" sz="1400">
                          <a:effectLst/>
                        </a:rPr>
                        <a:t>Hornblend Hornfels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a:txBody>
                    <a:bodyPr/>
                    <a:lstStyle/>
                    <a:p>
                      <a:pPr algn="just">
                        <a:lnSpc>
                          <a:spcPct val="115000"/>
                        </a:lnSpc>
                        <a:spcAft>
                          <a:spcPts val="0"/>
                        </a:spcAft>
                        <a:tabLst>
                          <a:tab pos="1076325" algn="l"/>
                        </a:tabLst>
                      </a:pPr>
                      <a:r>
                        <a:rPr lang="tr-TR" sz="1400">
                          <a:effectLst/>
                        </a:rPr>
                        <a:t>Hornblend ±Plajiyoklaz ±Kummingtonit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gridSpan="4">
                  <a:txBody>
                    <a:bodyPr/>
                    <a:lstStyle/>
                    <a:p>
                      <a:pPr algn="just">
                        <a:lnSpc>
                          <a:spcPct val="115000"/>
                        </a:lnSpc>
                        <a:spcAft>
                          <a:spcPts val="0"/>
                        </a:spcAft>
                        <a:tabLst>
                          <a:tab pos="1076325" algn="l"/>
                        </a:tabLst>
                      </a:pPr>
                      <a:r>
                        <a:rPr lang="tr-TR" sz="1400">
                          <a:effectLst/>
                        </a:rPr>
                        <a:t>Kordiyerit+Klorit+Muskovit+Andaluzit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070101174"/>
                  </a:ext>
                </a:extLst>
              </a:tr>
              <a:tr h="204027">
                <a:tc>
                  <a:txBody>
                    <a:bodyPr/>
                    <a:lstStyle/>
                    <a:p>
                      <a:pPr algn="just">
                        <a:lnSpc>
                          <a:spcPct val="115000"/>
                        </a:lnSpc>
                        <a:spcAft>
                          <a:spcPts val="0"/>
                        </a:spcAft>
                        <a:tabLst>
                          <a:tab pos="1076325" algn="l"/>
                        </a:tabLst>
                      </a:pPr>
                      <a:r>
                        <a:rPr lang="tr-TR" sz="1400">
                          <a:effectLst/>
                        </a:rPr>
                        <a:t>Piroksen Hornfels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a:txBody>
                    <a:bodyPr/>
                    <a:lstStyle/>
                    <a:p>
                      <a:pPr algn="just">
                        <a:lnSpc>
                          <a:spcPct val="115000"/>
                        </a:lnSpc>
                        <a:spcAft>
                          <a:spcPts val="0"/>
                        </a:spcAft>
                        <a:tabLst>
                          <a:tab pos="1076325" algn="l"/>
                        </a:tabLst>
                      </a:pPr>
                      <a:r>
                        <a:rPr lang="tr-TR" sz="1400">
                          <a:effectLst/>
                        </a:rPr>
                        <a:t>Klinopiroksen+Ortopiroksen+Plajiyoklaz ±Olivin ±Hornblend</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gridSpan="4">
                  <a:txBody>
                    <a:bodyPr/>
                    <a:lstStyle/>
                    <a:p>
                      <a:pPr algn="just">
                        <a:lnSpc>
                          <a:spcPct val="115000"/>
                        </a:lnSpc>
                        <a:spcAft>
                          <a:spcPts val="0"/>
                        </a:spcAft>
                        <a:tabLst>
                          <a:tab pos="1076325" algn="l"/>
                        </a:tabLst>
                      </a:pPr>
                      <a:r>
                        <a:rPr lang="tr-TR" sz="1400" dirty="0" err="1">
                          <a:effectLst/>
                        </a:rPr>
                        <a:t>Kordiyerit+Andaluzit+K-Feldispat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73548607"/>
                  </a:ext>
                </a:extLst>
              </a:tr>
              <a:tr h="255035">
                <a:tc>
                  <a:txBody>
                    <a:bodyPr/>
                    <a:lstStyle/>
                    <a:p>
                      <a:pPr algn="just">
                        <a:lnSpc>
                          <a:spcPct val="115000"/>
                        </a:lnSpc>
                        <a:spcAft>
                          <a:spcPts val="0"/>
                        </a:spcAft>
                        <a:tabLst>
                          <a:tab pos="1076325" algn="l"/>
                        </a:tabLst>
                      </a:pPr>
                      <a:r>
                        <a:rPr lang="tr-TR" sz="1400">
                          <a:effectLst/>
                        </a:rPr>
                        <a:t>Sanidit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a:txBody>
                    <a:bodyPr/>
                    <a:lstStyle/>
                    <a:p>
                      <a:pPr algn="just">
                        <a:lnSpc>
                          <a:spcPct val="115000"/>
                        </a:lnSpc>
                        <a:spcAft>
                          <a:spcPts val="0"/>
                        </a:spcAft>
                        <a:tabLst>
                          <a:tab pos="1076325" algn="l"/>
                        </a:tabLst>
                      </a:pPr>
                      <a:r>
                        <a:rPr lang="tr-TR" sz="1400">
                          <a:effectLst/>
                        </a:rPr>
                        <a:t>Plajiyoklaz+Hornblend ±Piroksen ±K-Feldispat ±Volkan Camı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gridSpan="4">
                  <a:txBody>
                    <a:bodyPr/>
                    <a:lstStyle/>
                    <a:p>
                      <a:pPr algn="just">
                        <a:lnSpc>
                          <a:spcPct val="115000"/>
                        </a:lnSpc>
                        <a:spcAft>
                          <a:spcPts val="0"/>
                        </a:spcAft>
                        <a:tabLst>
                          <a:tab pos="1076325" algn="l"/>
                        </a:tabLst>
                      </a:pPr>
                      <a:r>
                        <a:rPr lang="tr-TR" sz="1400">
                          <a:effectLst/>
                        </a:rPr>
                        <a:t>Korundum+Manyetit+Anortit+Volkan camı</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06311338"/>
                  </a:ext>
                </a:extLst>
              </a:tr>
              <a:tr h="306041">
                <a:tc>
                  <a:txBody>
                    <a:bodyPr/>
                    <a:lstStyle/>
                    <a:p>
                      <a:pPr algn="just">
                        <a:lnSpc>
                          <a:spcPct val="115000"/>
                        </a:lnSpc>
                        <a:spcAft>
                          <a:spcPts val="0"/>
                        </a:spcAft>
                        <a:tabLst>
                          <a:tab pos="1076325" algn="l"/>
                        </a:tabLst>
                      </a:pPr>
                      <a:r>
                        <a:rPr lang="tr-TR" sz="1400">
                          <a:effectLst/>
                        </a:rPr>
                        <a:t>Prehnit-Pumpelliyit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a:txBody>
                    <a:bodyPr/>
                    <a:lstStyle/>
                    <a:p>
                      <a:pPr algn="just">
                        <a:lnSpc>
                          <a:spcPct val="115000"/>
                        </a:lnSpc>
                        <a:spcAft>
                          <a:spcPts val="0"/>
                        </a:spcAft>
                        <a:tabLst>
                          <a:tab pos="1076325" algn="l"/>
                        </a:tabLst>
                      </a:pPr>
                      <a:r>
                        <a:rPr lang="tr-TR" sz="1400">
                          <a:effectLst/>
                        </a:rPr>
                        <a:t>Prehnit+Pumpelliyit ±Klorit ±Albit ±Epidot, Lavsonit(Yüksek basınç)</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gridSpan="4">
                  <a:txBody>
                    <a:bodyPr/>
                    <a:lstStyle/>
                    <a:p>
                      <a:pPr algn="just">
                        <a:lnSpc>
                          <a:spcPct val="115000"/>
                        </a:lnSpc>
                        <a:spcAft>
                          <a:spcPts val="0"/>
                        </a:spcAft>
                        <a:tabLst>
                          <a:tab pos="1076325" algn="l"/>
                        </a:tabLst>
                      </a:pPr>
                      <a:r>
                        <a:rPr lang="tr-TR" sz="1400">
                          <a:effectLst/>
                        </a:rPr>
                        <a:t>İllit,Muskovit+Klorit+Albit+Kuvars, Stiplomelan,Pirofillit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68725201"/>
                  </a:ext>
                </a:extLst>
              </a:tr>
              <a:tr h="306041">
                <a:tc rowSpan="2">
                  <a:txBody>
                    <a:bodyPr/>
                    <a:lstStyle/>
                    <a:p>
                      <a:pPr algn="just">
                        <a:lnSpc>
                          <a:spcPct val="115000"/>
                        </a:lnSpc>
                        <a:spcAft>
                          <a:spcPts val="0"/>
                        </a:spcAft>
                        <a:tabLst>
                          <a:tab pos="1076325" algn="l"/>
                        </a:tabLst>
                      </a:pPr>
                      <a:r>
                        <a:rPr lang="tr-TR" sz="1400">
                          <a:effectLst/>
                        </a:rPr>
                        <a:t>Yeşilşist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a:txBody>
                    <a:bodyPr/>
                    <a:lstStyle/>
                    <a:p>
                      <a:pPr algn="just">
                        <a:lnSpc>
                          <a:spcPct val="115000"/>
                        </a:lnSpc>
                        <a:spcAft>
                          <a:spcPts val="0"/>
                        </a:spcAft>
                        <a:tabLst>
                          <a:tab pos="1076325" algn="l"/>
                        </a:tabLst>
                      </a:pPr>
                      <a:r>
                        <a:rPr lang="tr-TR" sz="1400">
                          <a:effectLst/>
                        </a:rPr>
                        <a:t>a) Aktinolit+Epidot ±Albit ±Klorit (Düşük Sıcaklık)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gridSpan="4">
                  <a:txBody>
                    <a:bodyPr/>
                    <a:lstStyle/>
                    <a:p>
                      <a:pPr algn="just">
                        <a:lnSpc>
                          <a:spcPct val="115000"/>
                        </a:lnSpc>
                        <a:spcAft>
                          <a:spcPts val="0"/>
                        </a:spcAft>
                        <a:tabLst>
                          <a:tab pos="1076325" algn="l"/>
                        </a:tabLst>
                      </a:pPr>
                      <a:r>
                        <a:rPr lang="tr-TR" sz="1400">
                          <a:effectLst/>
                        </a:rPr>
                        <a:t>a) Klorit+Muskovit+Albit (Düşük sıcaklık zonu)</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82203168"/>
                  </a:ext>
                </a:extLst>
              </a:tr>
              <a:tr h="408054">
                <a:tc vMerge="1">
                  <a:txBody>
                    <a:bodyPr/>
                    <a:lstStyle/>
                    <a:p>
                      <a:endParaRPr lang="tr-TR"/>
                    </a:p>
                  </a:txBody>
                  <a:tcPr/>
                </a:tc>
                <a:tc>
                  <a:txBody>
                    <a:bodyPr/>
                    <a:lstStyle/>
                    <a:p>
                      <a:pPr algn="just">
                        <a:lnSpc>
                          <a:spcPct val="115000"/>
                        </a:lnSpc>
                        <a:spcAft>
                          <a:spcPts val="0"/>
                        </a:spcAft>
                        <a:tabLst>
                          <a:tab pos="1076325" algn="l"/>
                        </a:tabLst>
                      </a:pPr>
                      <a:r>
                        <a:rPr lang="tr-TR" sz="1400">
                          <a:effectLst/>
                        </a:rPr>
                        <a:t>b) Hornblend ±Aktinolit+Albit+Klorit+Epidot  ±Granat (Yüksek Sıcaklık)</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gridSpan="4">
                  <a:txBody>
                    <a:bodyPr/>
                    <a:lstStyle/>
                    <a:p>
                      <a:pPr algn="just">
                        <a:lnSpc>
                          <a:spcPct val="115000"/>
                        </a:lnSpc>
                        <a:spcAft>
                          <a:spcPts val="0"/>
                        </a:spcAft>
                        <a:tabLst>
                          <a:tab pos="1076325" algn="l"/>
                        </a:tabLst>
                      </a:pPr>
                      <a:r>
                        <a:rPr lang="tr-TR" sz="1400">
                          <a:effectLst/>
                        </a:rPr>
                        <a:t>b) Klorit+Muskovit+Biyotit+Albit+Granat (Yüksek sıcaklık zonu)</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44923905"/>
                  </a:ext>
                </a:extLst>
              </a:tr>
              <a:tr h="408054">
                <a:tc rowSpan="2">
                  <a:txBody>
                    <a:bodyPr/>
                    <a:lstStyle/>
                    <a:p>
                      <a:pPr algn="just">
                        <a:lnSpc>
                          <a:spcPct val="115000"/>
                        </a:lnSpc>
                        <a:spcAft>
                          <a:spcPts val="0"/>
                        </a:spcAft>
                        <a:tabLst>
                          <a:tab pos="1076325" algn="l"/>
                        </a:tabLst>
                      </a:pPr>
                      <a:r>
                        <a:rPr lang="tr-TR" sz="1400">
                          <a:effectLst/>
                        </a:rPr>
                        <a:t>Amfibolit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rowSpan="2">
                  <a:txBody>
                    <a:bodyPr/>
                    <a:lstStyle/>
                    <a:p>
                      <a:pPr algn="just">
                        <a:lnSpc>
                          <a:spcPct val="115000"/>
                        </a:lnSpc>
                        <a:spcAft>
                          <a:spcPts val="0"/>
                        </a:spcAft>
                        <a:tabLst>
                          <a:tab pos="1076325" algn="l"/>
                        </a:tabLst>
                      </a:pPr>
                      <a:r>
                        <a:rPr lang="tr-TR" sz="1400">
                          <a:effectLst/>
                        </a:rPr>
                        <a:t>Hornblend+Plajiyoklaz ±Epidot ±Granat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gridSpan="4">
                  <a:txBody>
                    <a:bodyPr/>
                    <a:lstStyle/>
                    <a:p>
                      <a:pPr algn="just">
                        <a:lnSpc>
                          <a:spcPct val="115000"/>
                        </a:lnSpc>
                        <a:spcAft>
                          <a:spcPts val="0"/>
                        </a:spcAft>
                        <a:tabLst>
                          <a:tab pos="1076325" algn="l"/>
                        </a:tabLst>
                      </a:pPr>
                      <a:r>
                        <a:rPr lang="tr-TR" sz="1400">
                          <a:effectLst/>
                        </a:rPr>
                        <a:t>a) Stavrolit, Disten, Sillimanit+Muskovit (Düşük sıcaklık zonu)</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78150789"/>
                  </a:ext>
                </a:extLst>
              </a:tr>
              <a:tr h="408054">
                <a:tc vMerge="1">
                  <a:txBody>
                    <a:bodyPr/>
                    <a:lstStyle/>
                    <a:p>
                      <a:endParaRPr lang="tr-TR"/>
                    </a:p>
                  </a:txBody>
                  <a:tcPr/>
                </a:tc>
                <a:tc vMerge="1">
                  <a:txBody>
                    <a:bodyPr/>
                    <a:lstStyle/>
                    <a:p>
                      <a:endParaRPr lang="tr-TR"/>
                    </a:p>
                  </a:txBody>
                  <a:tcPr/>
                </a:tc>
                <a:tc gridSpan="4">
                  <a:txBody>
                    <a:bodyPr/>
                    <a:lstStyle/>
                    <a:p>
                      <a:pPr algn="just">
                        <a:lnSpc>
                          <a:spcPct val="115000"/>
                        </a:lnSpc>
                        <a:spcAft>
                          <a:spcPts val="0"/>
                        </a:spcAft>
                        <a:tabLst>
                          <a:tab pos="1076325" algn="l"/>
                        </a:tabLst>
                      </a:pPr>
                      <a:r>
                        <a:rPr lang="tr-TR" sz="1400">
                          <a:effectLst/>
                        </a:rPr>
                        <a:t>b) Sillimanit+K-Feldispat ±Muskovit+Granat (Yüksek sıcaklık zonu)</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85141794"/>
                  </a:ext>
                </a:extLst>
              </a:tr>
              <a:tr h="408054">
                <a:tc rowSpan="3">
                  <a:txBody>
                    <a:bodyPr/>
                    <a:lstStyle/>
                    <a:p>
                      <a:pPr algn="just">
                        <a:lnSpc>
                          <a:spcPct val="115000"/>
                        </a:lnSpc>
                        <a:spcAft>
                          <a:spcPts val="0"/>
                        </a:spcAft>
                        <a:tabLst>
                          <a:tab pos="1076325" algn="l"/>
                        </a:tabLst>
                      </a:pPr>
                      <a:r>
                        <a:rPr lang="tr-TR" sz="1400">
                          <a:effectLst/>
                        </a:rPr>
                        <a:t>Granülit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a:txBody>
                    <a:bodyPr/>
                    <a:lstStyle/>
                    <a:p>
                      <a:pPr algn="just">
                        <a:lnSpc>
                          <a:spcPct val="115000"/>
                        </a:lnSpc>
                        <a:spcAft>
                          <a:spcPts val="0"/>
                        </a:spcAft>
                        <a:tabLst>
                          <a:tab pos="1076325" algn="l"/>
                        </a:tabLst>
                      </a:pPr>
                      <a:r>
                        <a:rPr lang="tr-TR" sz="1400">
                          <a:effectLst/>
                        </a:rPr>
                        <a:t>a) Ortopiroksen +Klinopiroksen +Plajiyoklaz ±Hornblend ±Olivin (Düşük basınç zonu)</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gridSpan="4">
                  <a:txBody>
                    <a:bodyPr/>
                    <a:lstStyle/>
                    <a:p>
                      <a:pPr algn="just">
                        <a:lnSpc>
                          <a:spcPct val="115000"/>
                        </a:lnSpc>
                        <a:spcAft>
                          <a:spcPts val="0"/>
                        </a:spcAft>
                        <a:tabLst>
                          <a:tab pos="1076325" algn="l"/>
                        </a:tabLst>
                      </a:pPr>
                      <a:r>
                        <a:rPr lang="tr-TR" sz="1400">
                          <a:effectLst/>
                        </a:rPr>
                        <a:t>a) Kordiyerit+Granat+K-Feldispat+Sillimanit (Orta basınç)</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87609763"/>
                  </a:ext>
                </a:extLst>
              </a:tr>
              <a:tr h="572719">
                <a:tc vMerge="1">
                  <a:txBody>
                    <a:bodyPr/>
                    <a:lstStyle/>
                    <a:p>
                      <a:endParaRPr lang="tr-TR"/>
                    </a:p>
                  </a:txBody>
                  <a:tcPr/>
                </a:tc>
                <a:tc>
                  <a:txBody>
                    <a:bodyPr/>
                    <a:lstStyle/>
                    <a:p>
                      <a:pPr algn="just">
                        <a:lnSpc>
                          <a:spcPct val="115000"/>
                        </a:lnSpc>
                        <a:spcAft>
                          <a:spcPts val="0"/>
                        </a:spcAft>
                        <a:tabLst>
                          <a:tab pos="1076325" algn="l"/>
                        </a:tabLst>
                      </a:pPr>
                      <a:r>
                        <a:rPr lang="tr-TR" sz="1400" dirty="0">
                          <a:effectLst/>
                        </a:rPr>
                        <a:t>b) Granat +</a:t>
                      </a:r>
                      <a:r>
                        <a:rPr lang="tr-TR" sz="1400" dirty="0" err="1">
                          <a:effectLst/>
                        </a:rPr>
                        <a:t>Klinopiroksen</a:t>
                      </a:r>
                      <a:r>
                        <a:rPr lang="tr-TR" sz="1400" dirty="0">
                          <a:effectLst/>
                        </a:rPr>
                        <a:t> +</a:t>
                      </a:r>
                      <a:r>
                        <a:rPr lang="tr-TR" sz="1400" dirty="0" err="1">
                          <a:effectLst/>
                        </a:rPr>
                        <a:t>Ortopiroksen</a:t>
                      </a:r>
                      <a:r>
                        <a:rPr lang="tr-TR" sz="1400" dirty="0">
                          <a:effectLst/>
                        </a:rPr>
                        <a:t> +Plajiyoklaz ±</a:t>
                      </a:r>
                      <a:r>
                        <a:rPr lang="tr-TR" sz="1400" dirty="0" err="1">
                          <a:effectLst/>
                        </a:rPr>
                        <a:t>Hornblend</a:t>
                      </a:r>
                      <a:r>
                        <a:rPr lang="tr-TR" sz="1400" dirty="0">
                          <a:effectLst/>
                        </a:rPr>
                        <a:t> (Orta basınç </a:t>
                      </a:r>
                      <a:r>
                        <a:rPr lang="tr-TR" sz="1400" dirty="0" err="1">
                          <a:effectLst/>
                        </a:rPr>
                        <a:t>zonu</a:t>
                      </a:r>
                      <a:r>
                        <a:rPr lang="tr-TR" sz="1400" dirty="0">
                          <a:effectLst/>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a:txBody>
                    <a:bodyPr/>
                    <a:lstStyle/>
                    <a:p>
                      <a:pPr algn="just">
                        <a:lnSpc>
                          <a:spcPct val="115000"/>
                        </a:lnSpc>
                        <a:spcAft>
                          <a:spcPts val="0"/>
                        </a:spcAft>
                        <a:tabLst>
                          <a:tab pos="1076325" algn="l"/>
                        </a:tabLst>
                      </a:pPr>
                      <a:r>
                        <a:rPr lang="tr-TR" sz="1400">
                          <a:effectLst/>
                        </a:rPr>
                        <a:t>b) Disten+K-Feldispat (Yüksek basınç)</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a:txBody>
                    <a:bodyPr/>
                    <a:lstStyle/>
                    <a:p>
                      <a:pPr algn="just">
                        <a:lnSpc>
                          <a:spcPct val="115000"/>
                        </a:lnSpc>
                        <a:spcAft>
                          <a:spcPts val="0"/>
                        </a:spcAft>
                        <a:tabLst>
                          <a:tab pos="1076325" algn="l"/>
                        </a:tabLst>
                      </a:pPr>
                      <a:r>
                        <a:rPr lang="tr-TR" sz="1400">
                          <a:effectLst/>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a:txBody>
                    <a:bodyPr/>
                    <a:lstStyle/>
                    <a:p>
                      <a:pPr algn="just">
                        <a:lnSpc>
                          <a:spcPct val="115000"/>
                        </a:lnSpc>
                        <a:spcAft>
                          <a:spcPts val="0"/>
                        </a:spcAft>
                        <a:tabLst>
                          <a:tab pos="1076325" algn="l"/>
                        </a:tabLst>
                      </a:pPr>
                      <a:r>
                        <a:rPr lang="tr-TR" sz="1400">
                          <a:effectLst/>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a:txBody>
                    <a:bodyPr/>
                    <a:lstStyle/>
                    <a:p>
                      <a:pPr algn="just">
                        <a:lnSpc>
                          <a:spcPct val="115000"/>
                        </a:lnSpc>
                        <a:spcAft>
                          <a:spcPts val="0"/>
                        </a:spcAft>
                        <a:tabLst>
                          <a:tab pos="1076325" algn="l"/>
                        </a:tabLst>
                      </a:pPr>
                      <a:r>
                        <a:rPr lang="tr-TR" sz="1400">
                          <a:effectLst/>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extLst>
                  <a:ext uri="{0D108BD9-81ED-4DB2-BD59-A6C34878D82A}">
                    <a16:rowId xmlns:a16="http://schemas.microsoft.com/office/drawing/2014/main" val="3432367124"/>
                  </a:ext>
                </a:extLst>
              </a:tr>
              <a:tr h="153021">
                <a:tc vMerge="1">
                  <a:txBody>
                    <a:bodyPr/>
                    <a:lstStyle/>
                    <a:p>
                      <a:endParaRPr lang="tr-TR"/>
                    </a:p>
                  </a:txBody>
                  <a:tcPr/>
                </a:tc>
                <a:tc>
                  <a:txBody>
                    <a:bodyPr/>
                    <a:lstStyle/>
                    <a:p>
                      <a:pPr algn="just">
                        <a:lnSpc>
                          <a:spcPct val="115000"/>
                        </a:lnSpc>
                        <a:spcAft>
                          <a:spcPts val="0"/>
                        </a:spcAft>
                        <a:tabLst>
                          <a:tab pos="1076325" algn="l"/>
                        </a:tabLst>
                      </a:pPr>
                      <a:r>
                        <a:rPr lang="tr-TR" sz="1400">
                          <a:effectLst/>
                        </a:rPr>
                        <a:t>c) Granat +Klinopiroksen +Kuvars +Plajiyoklaz ±Hornblend (Yüksek basınç zonu)</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gridSpan="4">
                  <a:txBody>
                    <a:bodyPr/>
                    <a:lstStyle/>
                    <a:p>
                      <a:pPr algn="just">
                        <a:lnSpc>
                          <a:spcPct val="115000"/>
                        </a:lnSpc>
                        <a:spcAft>
                          <a:spcPts val="0"/>
                        </a:spcAft>
                        <a:tabLst>
                          <a:tab pos="1076325" algn="l"/>
                        </a:tabLst>
                      </a:pPr>
                      <a:r>
                        <a:rPr lang="tr-TR" sz="1400">
                          <a:effectLst/>
                        </a:rPr>
                        <a:t>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87534791"/>
                  </a:ext>
                </a:extLst>
              </a:tr>
              <a:tr h="306041">
                <a:tc>
                  <a:txBody>
                    <a:bodyPr/>
                    <a:lstStyle/>
                    <a:p>
                      <a:pPr algn="just">
                        <a:lnSpc>
                          <a:spcPct val="115000"/>
                        </a:lnSpc>
                        <a:spcAft>
                          <a:spcPts val="0"/>
                        </a:spcAft>
                        <a:tabLst>
                          <a:tab pos="1076325" algn="l"/>
                        </a:tabLst>
                      </a:pPr>
                      <a:r>
                        <a:rPr lang="tr-TR" sz="1400">
                          <a:effectLst/>
                        </a:rPr>
                        <a:t>Mavişist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a:txBody>
                    <a:bodyPr/>
                    <a:lstStyle/>
                    <a:p>
                      <a:pPr algn="just">
                        <a:lnSpc>
                          <a:spcPct val="115000"/>
                        </a:lnSpc>
                        <a:spcAft>
                          <a:spcPts val="0"/>
                        </a:spcAft>
                        <a:tabLst>
                          <a:tab pos="1076325" algn="l"/>
                        </a:tabLst>
                      </a:pPr>
                      <a:r>
                        <a:rPr lang="tr-TR" sz="1400">
                          <a:effectLst/>
                        </a:rPr>
                        <a:t>Glokofan + Lavsonit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gridSpan="4">
                  <a:txBody>
                    <a:bodyPr/>
                    <a:lstStyle/>
                    <a:p>
                      <a:pPr algn="just">
                        <a:lnSpc>
                          <a:spcPct val="115000"/>
                        </a:lnSpc>
                        <a:spcAft>
                          <a:spcPts val="0"/>
                        </a:spcAft>
                        <a:tabLst>
                          <a:tab pos="1076325" algn="l"/>
                        </a:tabLst>
                      </a:pPr>
                      <a:r>
                        <a:rPr lang="tr-TR" sz="1400">
                          <a:effectLst/>
                        </a:rPr>
                        <a:t>Fengit+Klorit-Talk+Granat (Biyotit içermez), Kloritoyid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9402565"/>
                  </a:ext>
                </a:extLst>
              </a:tr>
              <a:tr h="204027">
                <a:tc>
                  <a:txBody>
                    <a:bodyPr/>
                    <a:lstStyle/>
                    <a:p>
                      <a:pPr algn="just">
                        <a:lnSpc>
                          <a:spcPct val="115000"/>
                        </a:lnSpc>
                        <a:spcAft>
                          <a:spcPts val="0"/>
                        </a:spcAft>
                        <a:tabLst>
                          <a:tab pos="1076325" algn="l"/>
                        </a:tabLst>
                      </a:pPr>
                      <a:r>
                        <a:rPr lang="tr-TR" sz="1400">
                          <a:effectLst/>
                        </a:rPr>
                        <a:t>Eklojit</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a:txBody>
                    <a:bodyPr/>
                    <a:lstStyle/>
                    <a:p>
                      <a:pPr algn="just">
                        <a:lnSpc>
                          <a:spcPct val="115000"/>
                        </a:lnSpc>
                        <a:spcAft>
                          <a:spcPts val="0"/>
                        </a:spcAft>
                        <a:tabLst>
                          <a:tab pos="1076325" algn="l"/>
                        </a:tabLst>
                      </a:pPr>
                      <a:r>
                        <a:rPr lang="tr-TR" sz="1400">
                          <a:effectLst/>
                        </a:rPr>
                        <a:t>Omfazit + Granat (Plajiyoklaz ve Lavsonit içermez)</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gridSpan="4">
                  <a:txBody>
                    <a:bodyPr/>
                    <a:lstStyle/>
                    <a:p>
                      <a:pPr algn="just">
                        <a:lnSpc>
                          <a:spcPct val="115000"/>
                        </a:lnSpc>
                        <a:spcAft>
                          <a:spcPts val="0"/>
                        </a:spcAft>
                        <a:tabLst>
                          <a:tab pos="1076325" algn="l"/>
                        </a:tabLst>
                      </a:pPr>
                      <a:r>
                        <a:rPr lang="tr-TR" sz="1400" dirty="0" err="1">
                          <a:effectLst/>
                        </a:rPr>
                        <a:t>Talk+Disten</a:t>
                      </a:r>
                      <a:r>
                        <a:rPr lang="tr-TR" sz="1400" dirty="0">
                          <a:effectLst/>
                        </a:rPr>
                        <a:t> ±</a:t>
                      </a:r>
                      <a:r>
                        <a:rPr lang="tr-TR" sz="1400" dirty="0" err="1">
                          <a:effectLst/>
                        </a:rPr>
                        <a:t>Muskovit</a:t>
                      </a:r>
                      <a:r>
                        <a:rPr lang="tr-TR" sz="1400" dirty="0">
                          <a:effectLst/>
                        </a:rPr>
                        <a:t> (</a:t>
                      </a:r>
                      <a:r>
                        <a:rPr lang="tr-TR" sz="1400" dirty="0" err="1">
                          <a:effectLst/>
                        </a:rPr>
                        <a:t>Fengit</a:t>
                      </a:r>
                      <a:r>
                        <a:rPr lang="tr-TR" sz="1400" dirty="0">
                          <a:effectLst/>
                        </a:rPr>
                        <a: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2454" marR="12454"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90493761"/>
                  </a:ext>
                </a:extLst>
              </a:tr>
            </a:tbl>
          </a:graphicData>
        </a:graphic>
      </p:graphicFrame>
    </p:spTree>
    <p:extLst>
      <p:ext uri="{BB962C8B-B14F-4D97-AF65-F5344CB8AC3E}">
        <p14:creationId xmlns:p14="http://schemas.microsoft.com/office/powerpoint/2010/main" val="135298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652144"/>
            <a:ext cx="11201400" cy="6088289"/>
          </a:xfrm>
        </p:spPr>
        <p:txBody>
          <a:bodyPr>
            <a:normAutofit fontScale="55000" lnSpcReduction="20000"/>
          </a:bodyPr>
          <a:lstStyle/>
          <a:p>
            <a:r>
              <a:rPr lang="tr-TR" b="1" dirty="0"/>
              <a:t>METAMORFİZMA FAKTÖRLERİ </a:t>
            </a:r>
            <a:endParaRPr lang="tr-TR" dirty="0"/>
          </a:p>
          <a:p>
            <a:pPr lvl="0"/>
            <a:r>
              <a:rPr lang="tr-TR" dirty="0"/>
              <a:t>Sıcaklık</a:t>
            </a:r>
          </a:p>
          <a:p>
            <a:pPr lvl="0"/>
            <a:r>
              <a:rPr lang="tr-TR" dirty="0"/>
              <a:t>Basınç</a:t>
            </a:r>
          </a:p>
          <a:p>
            <a:pPr lvl="0"/>
            <a:r>
              <a:rPr lang="tr-TR" dirty="0"/>
              <a:t>Kimyasal Bileşim</a:t>
            </a:r>
          </a:p>
          <a:p>
            <a:pPr lvl="0"/>
            <a:r>
              <a:rPr lang="tr-TR" dirty="0"/>
              <a:t>Zaman</a:t>
            </a:r>
          </a:p>
          <a:p>
            <a:r>
              <a:rPr lang="tr-TR" dirty="0"/>
              <a:t>         Kaya, oluştuğu oluşum koşullarından farklı ortam koşullarına taşındığında (</a:t>
            </a:r>
            <a:r>
              <a:rPr lang="tr-TR" dirty="0" err="1"/>
              <a:t>diyajenez</a:t>
            </a:r>
            <a:r>
              <a:rPr lang="tr-TR" dirty="0"/>
              <a:t> sonrası) belli bir jeolojik zaman diliminde </a:t>
            </a:r>
            <a:r>
              <a:rPr lang="tr-TR" dirty="0" err="1"/>
              <a:t>metamorfizma</a:t>
            </a:r>
            <a:r>
              <a:rPr lang="tr-TR" dirty="0"/>
              <a:t> gerçekleşir. </a:t>
            </a:r>
            <a:r>
              <a:rPr lang="tr-TR" dirty="0" err="1"/>
              <a:t>Metamorfizma</a:t>
            </a:r>
            <a:r>
              <a:rPr lang="tr-TR" dirty="0"/>
              <a:t> ile köken (birincil) kayacın kimyasal bileşimine bağlı olarak yeni metamorfik kayalar türer. Metamorfik süreçlerin (</a:t>
            </a:r>
            <a:r>
              <a:rPr lang="tr-TR" dirty="0" err="1"/>
              <a:t>rekristalizasyon</a:t>
            </a:r>
            <a:r>
              <a:rPr lang="tr-TR" dirty="0"/>
              <a:t>, </a:t>
            </a:r>
            <a:r>
              <a:rPr lang="tr-TR" dirty="0" err="1"/>
              <a:t>neomineralizasyon</a:t>
            </a:r>
            <a:r>
              <a:rPr lang="tr-TR" dirty="0"/>
              <a:t> gibi) gerçekleşebilmesi için, zaman faktörü de son derece önemlidir.</a:t>
            </a:r>
          </a:p>
          <a:p>
            <a:pPr lvl="0"/>
            <a:r>
              <a:rPr lang="tr-TR" b="1" dirty="0"/>
              <a:t>Sıcaklık</a:t>
            </a:r>
            <a:endParaRPr lang="tr-TR" dirty="0"/>
          </a:p>
          <a:p>
            <a:r>
              <a:rPr lang="tr-TR" dirty="0"/>
              <a:t>    </a:t>
            </a:r>
            <a:r>
              <a:rPr lang="tr-TR" dirty="0" err="1"/>
              <a:t>Metamorfizmada</a:t>
            </a:r>
            <a:r>
              <a:rPr lang="tr-TR" dirty="0"/>
              <a:t> etkili sıcaklık 250-300</a:t>
            </a:r>
            <a:r>
              <a:rPr lang="tr-TR" baseline="30000" dirty="0"/>
              <a:t>0</a:t>
            </a:r>
            <a:r>
              <a:rPr lang="tr-TR" dirty="0"/>
              <a:t>C ile 700- 800</a:t>
            </a:r>
            <a:r>
              <a:rPr lang="tr-TR" baseline="30000" dirty="0"/>
              <a:t>0</a:t>
            </a:r>
            <a:r>
              <a:rPr lang="tr-TR" dirty="0"/>
              <a:t>C aralığı içinde gelişir.</a:t>
            </a:r>
          </a:p>
          <a:p>
            <a:r>
              <a:rPr lang="tr-TR" dirty="0"/>
              <a:t>         Yerkabuğunda sıcaklığın yükselmesi; </a:t>
            </a:r>
          </a:p>
          <a:p>
            <a:pPr lvl="0"/>
            <a:r>
              <a:rPr lang="tr-TR" b="1" dirty="0"/>
              <a:t>Magma sokulumu sonucu, </a:t>
            </a:r>
            <a:r>
              <a:rPr lang="tr-TR" dirty="0"/>
              <a:t>olabildiği gibi (</a:t>
            </a:r>
            <a:r>
              <a:rPr lang="tr-TR" dirty="0" err="1"/>
              <a:t>kontakt</a:t>
            </a:r>
            <a:r>
              <a:rPr lang="tr-TR" dirty="0"/>
              <a:t> </a:t>
            </a:r>
            <a:r>
              <a:rPr lang="tr-TR" dirty="0" err="1"/>
              <a:t>metamorfizma</a:t>
            </a:r>
            <a:r>
              <a:rPr lang="tr-TR" dirty="0"/>
              <a:t>), kayaların yer kabuğunda herhangi bir nedenle derinlere gömülmeleri veya yerkabuğu derinliklerinden yukarı doğru olan sıcaklık akımı oranının artması sonucu bölgesel </a:t>
            </a:r>
            <a:r>
              <a:rPr lang="tr-TR" dirty="0" err="1"/>
              <a:t>metamorfizma</a:t>
            </a:r>
            <a:r>
              <a:rPr lang="tr-TR" dirty="0"/>
              <a:t>) da meydana </a:t>
            </a:r>
            <a:r>
              <a:rPr lang="tr-TR" dirty="0" err="1"/>
              <a:t>geleblir</a:t>
            </a:r>
            <a:r>
              <a:rPr lang="tr-TR" dirty="0"/>
              <a:t>.</a:t>
            </a:r>
          </a:p>
          <a:p>
            <a:pPr lvl="0"/>
            <a:r>
              <a:rPr lang="tr-TR" b="1" dirty="0"/>
              <a:t>Jeotermal </a:t>
            </a:r>
            <a:r>
              <a:rPr lang="tr-TR" b="1" dirty="0" err="1"/>
              <a:t>gradyan</a:t>
            </a:r>
            <a:r>
              <a:rPr lang="tr-TR" b="1" dirty="0"/>
              <a:t> </a:t>
            </a:r>
            <a:r>
              <a:rPr lang="tr-TR" dirty="0"/>
              <a:t>ile yer kabuğunda derinliklere gidildikçe sıcaklığın artması dolaysıyla kayaların sıcaklık etkisinde kalmaları ve böylece bu kayalarda </a:t>
            </a:r>
            <a:r>
              <a:rPr lang="tr-TR" dirty="0" err="1"/>
              <a:t>metamorfizma</a:t>
            </a:r>
            <a:r>
              <a:rPr lang="tr-TR" dirty="0"/>
              <a:t> oluşabileceği ileri sürülmektedir.</a:t>
            </a:r>
          </a:p>
          <a:p>
            <a:pPr lvl="0"/>
            <a:r>
              <a:rPr lang="tr-TR" b="1" dirty="0"/>
              <a:t>Mineraller arasında gelişen kimyasal </a:t>
            </a:r>
            <a:r>
              <a:rPr lang="tr-TR" b="1" dirty="0" err="1"/>
              <a:t>reaksionlar</a:t>
            </a:r>
            <a:r>
              <a:rPr lang="tr-TR" b="1" dirty="0"/>
              <a:t> </a:t>
            </a:r>
            <a:r>
              <a:rPr lang="tr-TR" dirty="0"/>
              <a:t>sıcaklık artışına neden olabilir.         </a:t>
            </a:r>
          </a:p>
          <a:p>
            <a:r>
              <a:rPr lang="tr-TR" b="1" dirty="0"/>
              <a:t>   2)  Basınç </a:t>
            </a:r>
            <a:endParaRPr lang="tr-TR" dirty="0"/>
          </a:p>
          <a:p>
            <a:r>
              <a:rPr lang="tr-TR" b="1" dirty="0"/>
              <a:t>      </a:t>
            </a:r>
            <a:r>
              <a:rPr lang="tr-TR" dirty="0"/>
              <a:t>1.) </a:t>
            </a:r>
            <a:r>
              <a:rPr lang="tr-TR" dirty="0" err="1"/>
              <a:t>Litostatik</a:t>
            </a:r>
            <a:r>
              <a:rPr lang="tr-TR" dirty="0"/>
              <a:t> basınç </a:t>
            </a:r>
          </a:p>
          <a:p>
            <a:r>
              <a:rPr lang="tr-TR" dirty="0"/>
              <a:t>       2.) Stres</a:t>
            </a:r>
          </a:p>
          <a:p>
            <a:r>
              <a:rPr lang="tr-TR" dirty="0"/>
              <a:t>       3.) Akışkan fazı</a:t>
            </a:r>
          </a:p>
          <a:p>
            <a:pPr marL="0" indent="0">
              <a:buNone/>
            </a:pPr>
            <a:endParaRPr lang="tr-TR" dirty="0"/>
          </a:p>
        </p:txBody>
      </p:sp>
    </p:spTree>
    <p:extLst>
      <p:ext uri="{BB962C8B-B14F-4D97-AF65-F5344CB8AC3E}">
        <p14:creationId xmlns:p14="http://schemas.microsoft.com/office/powerpoint/2010/main" val="1169936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9006"/>
            <a:ext cx="10515600" cy="5967957"/>
          </a:xfrm>
        </p:spPr>
        <p:txBody>
          <a:bodyPr>
            <a:normAutofit fontScale="77500" lnSpcReduction="20000"/>
          </a:bodyPr>
          <a:lstStyle/>
          <a:p>
            <a:r>
              <a:rPr lang="tr-TR" dirty="0"/>
              <a:t> </a:t>
            </a:r>
            <a:r>
              <a:rPr lang="tr-TR" b="1" i="1" dirty="0" err="1"/>
              <a:t>Litostatik</a:t>
            </a:r>
            <a:r>
              <a:rPr lang="tr-TR" b="1" i="1" dirty="0"/>
              <a:t> basınç</a:t>
            </a:r>
            <a:r>
              <a:rPr lang="tr-TR" dirty="0"/>
              <a:t>; </a:t>
            </a:r>
            <a:r>
              <a:rPr lang="tr-TR" dirty="0" err="1"/>
              <a:t>litostatik</a:t>
            </a:r>
            <a:r>
              <a:rPr lang="tr-TR" dirty="0"/>
              <a:t> basınç yerin derinliklerinde yüzeye yakın bulunan kayaların yoğunluk ve kalınlıklarına bağlı olarak, altta bulunan kayalara uygulanan basınçtır.</a:t>
            </a:r>
          </a:p>
          <a:p>
            <a:r>
              <a:rPr lang="tr-TR" dirty="0"/>
              <a:t> </a:t>
            </a:r>
            <a:r>
              <a:rPr lang="tr-TR" b="1" i="1" dirty="0"/>
              <a:t>Stres (yönlü basınç); </a:t>
            </a:r>
            <a:r>
              <a:rPr lang="tr-TR" dirty="0"/>
              <a:t> metamorfik kayaların </a:t>
            </a:r>
            <a:r>
              <a:rPr lang="tr-TR" dirty="0" err="1"/>
              <a:t>dokusal</a:t>
            </a:r>
            <a:r>
              <a:rPr lang="tr-TR" dirty="0"/>
              <a:t> özelliklerini belirleyen en önemli faktörlerden birisidir. Stresin fiziksel etkisi, bileşenlerin tane boylarının küçülmesine yol açar ve dolaysıyla bunların birbirleri ile kimyasal reaksiyona girmelerini kolaylaştırır. Stres sürtünmeden dolayı ısı kaynağı da olabilir.</a:t>
            </a:r>
          </a:p>
          <a:p>
            <a:r>
              <a:rPr lang="tr-TR" dirty="0"/>
              <a:t>  </a:t>
            </a:r>
            <a:r>
              <a:rPr lang="tr-TR" b="1" i="1" dirty="0"/>
              <a:t>Akışkan faz basıncı; </a:t>
            </a:r>
            <a:r>
              <a:rPr lang="tr-TR" dirty="0"/>
              <a:t> su, karbondioksit ve oksijen basıncıdır. </a:t>
            </a:r>
            <a:r>
              <a:rPr lang="tr-TR" dirty="0" err="1"/>
              <a:t>Metamorfizmaya</a:t>
            </a:r>
            <a:r>
              <a:rPr lang="tr-TR" dirty="0"/>
              <a:t> uğrayan kayaların gözeneklerinde, ince çatlaklarında veya mineral yüzeylerinde bir miktar su bulunmaktadır.</a:t>
            </a:r>
          </a:p>
          <a:p>
            <a:r>
              <a:rPr lang="tr-TR" dirty="0"/>
              <a:t> </a:t>
            </a:r>
          </a:p>
          <a:p>
            <a:pPr lvl="0"/>
            <a:r>
              <a:rPr lang="tr-TR" b="1" dirty="0"/>
              <a:t>Kimyasal Bileşim </a:t>
            </a:r>
            <a:endParaRPr lang="tr-TR" dirty="0"/>
          </a:p>
          <a:p>
            <a:r>
              <a:rPr lang="tr-TR" b="1" dirty="0"/>
              <a:t>       </a:t>
            </a:r>
            <a:r>
              <a:rPr lang="tr-TR" dirty="0"/>
              <a:t>İlksel kimyasal bileşim, metamorfik kayaların mineralojik bileşiminin yanı sıra aynı zamanda, </a:t>
            </a:r>
            <a:r>
              <a:rPr lang="tr-TR" dirty="0" err="1"/>
              <a:t>metamorfizmada</a:t>
            </a:r>
            <a:r>
              <a:rPr lang="tr-TR" dirty="0"/>
              <a:t> oluşan minerallerin kimyasal bileşimlerini de tayin eden bir faktördür. Örneğin granat mineralleri karbonatlı kayaların </a:t>
            </a:r>
            <a:r>
              <a:rPr lang="tr-TR" dirty="0" err="1"/>
              <a:t>metamorfizması</a:t>
            </a:r>
            <a:r>
              <a:rPr lang="tr-TR" dirty="0"/>
              <a:t> ile oluşmuşsa </a:t>
            </a:r>
            <a:r>
              <a:rPr lang="tr-TR" dirty="0" err="1"/>
              <a:t>Ca</a:t>
            </a:r>
            <a:r>
              <a:rPr lang="tr-TR" dirty="0"/>
              <a:t> bakımından zengin bir durum gösterir.</a:t>
            </a:r>
          </a:p>
          <a:p>
            <a:r>
              <a:rPr lang="tr-TR" dirty="0"/>
              <a:t> </a:t>
            </a:r>
          </a:p>
          <a:p>
            <a:pPr lvl="0"/>
            <a:r>
              <a:rPr lang="tr-TR" b="1" dirty="0"/>
              <a:t>Zaman </a:t>
            </a:r>
            <a:endParaRPr lang="tr-TR" dirty="0"/>
          </a:p>
          <a:p>
            <a:r>
              <a:rPr lang="tr-TR" dirty="0"/>
              <a:t>        Metamorfik süreçlerin (</a:t>
            </a:r>
            <a:r>
              <a:rPr lang="tr-TR" dirty="0" err="1"/>
              <a:t>rekristalizayon</a:t>
            </a:r>
            <a:r>
              <a:rPr lang="tr-TR" dirty="0"/>
              <a:t>, </a:t>
            </a:r>
            <a:r>
              <a:rPr lang="tr-TR" dirty="0" err="1"/>
              <a:t>neomineralizasyon</a:t>
            </a:r>
            <a:r>
              <a:rPr lang="tr-TR" dirty="0"/>
              <a:t>… gibi) gerçekleşebilmesi için zaman faktörü de </a:t>
            </a:r>
            <a:r>
              <a:rPr lang="en-US" dirty="0" err="1" smtClean="0"/>
              <a:t>metamorfizma</a:t>
            </a:r>
            <a:r>
              <a:rPr lang="en-US" dirty="0" smtClean="0"/>
              <a:t> </a:t>
            </a:r>
            <a:r>
              <a:rPr lang="en-US" dirty="0" err="1" smtClean="0"/>
              <a:t>şiddetinin</a:t>
            </a:r>
            <a:r>
              <a:rPr lang="en-US" dirty="0" smtClean="0"/>
              <a:t> </a:t>
            </a:r>
            <a:r>
              <a:rPr lang="en-US" dirty="0" err="1" smtClean="0"/>
              <a:t>artması</a:t>
            </a:r>
            <a:r>
              <a:rPr lang="en-US" dirty="0" smtClean="0"/>
              <a:t> </a:t>
            </a:r>
            <a:r>
              <a:rPr lang="en-US" dirty="0" err="1" smtClean="0"/>
              <a:t>veya</a:t>
            </a:r>
            <a:r>
              <a:rPr lang="en-US" dirty="0" smtClean="0"/>
              <a:t> </a:t>
            </a:r>
            <a:r>
              <a:rPr lang="en-US" dirty="0" err="1" smtClean="0"/>
              <a:t>azalması</a:t>
            </a:r>
            <a:r>
              <a:rPr lang="en-US" dirty="0" smtClean="0"/>
              <a:t> </a:t>
            </a:r>
            <a:r>
              <a:rPr lang="tr-TR" dirty="0" smtClean="0"/>
              <a:t>son </a:t>
            </a:r>
            <a:r>
              <a:rPr lang="tr-TR" dirty="0"/>
              <a:t>derece önemlidir. </a:t>
            </a:r>
          </a:p>
          <a:p>
            <a:pPr marL="0" indent="0">
              <a:buNone/>
            </a:pPr>
            <a:endParaRPr lang="tr-TR" dirty="0"/>
          </a:p>
        </p:txBody>
      </p:sp>
    </p:spTree>
    <p:extLst>
      <p:ext uri="{BB962C8B-B14F-4D97-AF65-F5344CB8AC3E}">
        <p14:creationId xmlns:p14="http://schemas.microsoft.com/office/powerpoint/2010/main" val="1343429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7720" y="682624"/>
            <a:ext cx="10515600" cy="5783489"/>
          </a:xfrm>
        </p:spPr>
        <p:txBody>
          <a:bodyPr>
            <a:normAutofit fontScale="85000" lnSpcReduction="10000"/>
          </a:bodyPr>
          <a:lstStyle/>
          <a:p>
            <a:r>
              <a:rPr lang="tr-TR" b="1" dirty="0"/>
              <a:t>METAMORFİZMA SÜREÇLERİ</a:t>
            </a:r>
            <a:endParaRPr lang="tr-TR" dirty="0"/>
          </a:p>
          <a:p>
            <a:pPr lvl="0"/>
            <a:r>
              <a:rPr lang="tr-TR" b="1" dirty="0"/>
              <a:t>Yeniden kristalleşme( </a:t>
            </a:r>
            <a:r>
              <a:rPr lang="tr-TR" b="1" dirty="0" err="1"/>
              <a:t>rekristalizasyon</a:t>
            </a:r>
            <a:r>
              <a:rPr lang="tr-TR" b="1" dirty="0"/>
              <a:t>); </a:t>
            </a:r>
            <a:r>
              <a:rPr lang="tr-TR" dirty="0" err="1"/>
              <a:t>metamorfizma</a:t>
            </a:r>
            <a:r>
              <a:rPr lang="tr-TR" dirty="0"/>
              <a:t> sırasında, köken </a:t>
            </a:r>
            <a:r>
              <a:rPr lang="tr-TR" dirty="0" err="1"/>
              <a:t>kayata</a:t>
            </a:r>
            <a:r>
              <a:rPr lang="tr-TR" dirty="0"/>
              <a:t> bulunan kristallerin sıcaklık ve </a:t>
            </a:r>
            <a:r>
              <a:rPr lang="tr-TR" dirty="0" err="1"/>
              <a:t>basıç</a:t>
            </a:r>
            <a:r>
              <a:rPr lang="tr-TR" dirty="0"/>
              <a:t> gibi metamorfik etmenlerle çözünmeden daha ideal ve iyi gelişmiş olarak yeniden </a:t>
            </a:r>
            <a:r>
              <a:rPr lang="tr-TR" dirty="0" err="1"/>
              <a:t>kristallenmesi</a:t>
            </a:r>
            <a:r>
              <a:rPr lang="tr-TR" dirty="0"/>
              <a:t> olayıdır.</a:t>
            </a:r>
          </a:p>
          <a:p>
            <a:pPr lvl="0"/>
            <a:r>
              <a:rPr lang="tr-TR" b="1" dirty="0"/>
              <a:t>Yeni kristal oluşumu(</a:t>
            </a:r>
            <a:r>
              <a:rPr lang="tr-TR" b="1" dirty="0" err="1"/>
              <a:t>neomineralizasyon</a:t>
            </a:r>
            <a:r>
              <a:rPr lang="tr-TR" b="1" dirty="0"/>
              <a:t>); </a:t>
            </a:r>
            <a:r>
              <a:rPr lang="tr-TR" dirty="0" err="1"/>
              <a:t>metamorfizma</a:t>
            </a:r>
            <a:r>
              <a:rPr lang="tr-TR" dirty="0"/>
              <a:t> öncesi (köken ) </a:t>
            </a:r>
            <a:r>
              <a:rPr lang="tr-TR" dirty="0" err="1"/>
              <a:t>kayata</a:t>
            </a:r>
            <a:r>
              <a:rPr lang="tr-TR" dirty="0"/>
              <a:t> mevcut olmayan yeni minerallerin oluşumunu kapsayan  sürece denir. Bu süreç mineraller arasında katı durumda gerçekleşen kimyasal reaksiyonlar sonucu gelişir.</a:t>
            </a:r>
          </a:p>
          <a:p>
            <a:pPr lvl="0"/>
            <a:r>
              <a:rPr lang="tr-TR" b="1" dirty="0" err="1"/>
              <a:t>Metasomatizma</a:t>
            </a:r>
            <a:r>
              <a:rPr lang="tr-TR" b="1" dirty="0"/>
              <a:t>; </a:t>
            </a:r>
            <a:r>
              <a:rPr lang="tr-TR" dirty="0" err="1"/>
              <a:t>metamorfizma</a:t>
            </a:r>
            <a:r>
              <a:rPr lang="tr-TR" dirty="0"/>
              <a:t> sırasında kayaların kimyasal bileşimlerinde H</a:t>
            </a:r>
            <a:r>
              <a:rPr lang="tr-TR" baseline="-25000" dirty="0"/>
              <a:t>2</a:t>
            </a:r>
            <a:r>
              <a:rPr lang="tr-TR" dirty="0"/>
              <a:t>O, CO</a:t>
            </a:r>
            <a:r>
              <a:rPr lang="tr-TR" baseline="-25000" dirty="0"/>
              <a:t>2</a:t>
            </a:r>
            <a:r>
              <a:rPr lang="tr-TR" dirty="0"/>
              <a:t> ve diğer uçucu bileşenlerin dışında herhangi bir değişiklik olmaksızın </a:t>
            </a:r>
            <a:r>
              <a:rPr lang="tr-TR" dirty="0" err="1"/>
              <a:t>rekristalizasyon</a:t>
            </a:r>
            <a:r>
              <a:rPr lang="tr-TR" dirty="0"/>
              <a:t> ve </a:t>
            </a:r>
            <a:r>
              <a:rPr lang="tr-TR" dirty="0" err="1"/>
              <a:t>neomineralizasyon</a:t>
            </a:r>
            <a:r>
              <a:rPr lang="tr-TR" dirty="0"/>
              <a:t> süreçleri gelişir.  Örneğin kalsit ve dolomitin katıldığı metamorfik reaksiyonlarda CO</a:t>
            </a:r>
            <a:r>
              <a:rPr lang="tr-TR" baseline="-25000" dirty="0"/>
              <a:t>2</a:t>
            </a:r>
            <a:r>
              <a:rPr lang="tr-TR" dirty="0"/>
              <a:t> açığa çıkar. Bazı metamorfik kayalarda ise, kaya içerisinde dolaşan çözeltilerden  dolayı kimyasal bileşimde bir değişimin olduğu gözlenir ve bu süreç </a:t>
            </a:r>
            <a:r>
              <a:rPr lang="tr-TR" dirty="0" err="1"/>
              <a:t>metasomatizma</a:t>
            </a:r>
            <a:r>
              <a:rPr lang="tr-TR" dirty="0"/>
              <a:t> olarak tanımlanır. </a:t>
            </a:r>
          </a:p>
          <a:p>
            <a:pPr lvl="0"/>
            <a:r>
              <a:rPr lang="tr-TR" b="1" dirty="0" err="1"/>
              <a:t>Anateksi</a:t>
            </a:r>
            <a:r>
              <a:rPr lang="tr-TR" b="1" dirty="0"/>
              <a:t>; </a:t>
            </a:r>
            <a:r>
              <a:rPr lang="tr-TR" dirty="0" err="1"/>
              <a:t>metamorfizmanın</a:t>
            </a:r>
            <a:r>
              <a:rPr lang="tr-TR" dirty="0"/>
              <a:t> ileri evrelerinde, sıcaklık ve basıncın çok yükselmesi ile kaya bileşenlerinde erime başlayacaktır; </a:t>
            </a:r>
            <a:r>
              <a:rPr lang="tr-TR" dirty="0" err="1"/>
              <a:t>anateksi</a:t>
            </a:r>
            <a:r>
              <a:rPr lang="tr-TR" dirty="0"/>
              <a:t> olarak tanımlanan bu erime noktası, </a:t>
            </a:r>
            <a:r>
              <a:rPr lang="tr-TR" dirty="0" err="1"/>
              <a:t>metamorfizmanın</a:t>
            </a:r>
            <a:r>
              <a:rPr lang="tr-TR" dirty="0"/>
              <a:t> sonunu ve kısmi ergimenin başlangıcını temsil eder.</a:t>
            </a:r>
            <a:r>
              <a:rPr lang="tr-TR" b="1" dirty="0"/>
              <a:t>             </a:t>
            </a:r>
            <a:endParaRPr lang="tr-TR" dirty="0"/>
          </a:p>
          <a:p>
            <a:pPr marL="0" indent="0">
              <a:buNone/>
            </a:pPr>
            <a:endParaRPr lang="tr-TR" dirty="0"/>
          </a:p>
        </p:txBody>
      </p:sp>
    </p:spTree>
    <p:extLst>
      <p:ext uri="{BB962C8B-B14F-4D97-AF65-F5344CB8AC3E}">
        <p14:creationId xmlns:p14="http://schemas.microsoft.com/office/powerpoint/2010/main" val="1712028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652144"/>
            <a:ext cx="11201400" cy="6088289"/>
          </a:xfrm>
        </p:spPr>
        <p:txBody>
          <a:bodyPr>
            <a:normAutofit fontScale="92500" lnSpcReduction="10000"/>
          </a:bodyPr>
          <a:lstStyle/>
          <a:p>
            <a:r>
              <a:rPr lang="tr-TR" b="1" dirty="0"/>
              <a:t>METAMORFİZMA SÜREÇLERİ</a:t>
            </a:r>
            <a:endParaRPr lang="tr-TR" dirty="0"/>
          </a:p>
          <a:p>
            <a:pPr lvl="0"/>
            <a:r>
              <a:rPr lang="tr-TR" b="1" dirty="0"/>
              <a:t>Yeniden </a:t>
            </a:r>
            <a:r>
              <a:rPr lang="tr-TR" b="1" dirty="0" smtClean="0"/>
              <a:t>kristalleşme</a:t>
            </a:r>
            <a:r>
              <a:rPr lang="en-US" b="1" dirty="0" smtClean="0"/>
              <a:t> (R</a:t>
            </a:r>
            <a:r>
              <a:rPr lang="tr-TR" b="1" dirty="0" err="1" smtClean="0"/>
              <a:t>ekristalizasyon</a:t>
            </a:r>
            <a:r>
              <a:rPr lang="tr-TR" b="1" dirty="0"/>
              <a:t>); </a:t>
            </a:r>
            <a:r>
              <a:rPr lang="tr-TR" dirty="0" err="1"/>
              <a:t>metamorfizma</a:t>
            </a:r>
            <a:r>
              <a:rPr lang="tr-TR" dirty="0"/>
              <a:t> sırasında, köken </a:t>
            </a:r>
            <a:r>
              <a:rPr lang="tr-TR" dirty="0" err="1"/>
              <a:t>kayata</a:t>
            </a:r>
            <a:r>
              <a:rPr lang="tr-TR" dirty="0"/>
              <a:t> bulunan kristallerin sıcaklık ve </a:t>
            </a:r>
            <a:r>
              <a:rPr lang="tr-TR" dirty="0" err="1"/>
              <a:t>basıç</a:t>
            </a:r>
            <a:r>
              <a:rPr lang="tr-TR" dirty="0"/>
              <a:t> gibi metamorfik etmenlerle çözünmeden daha ideal ve iyi gelişmiş olarak yeniden </a:t>
            </a:r>
            <a:r>
              <a:rPr lang="tr-TR" dirty="0" err="1"/>
              <a:t>kristallenmesi</a:t>
            </a:r>
            <a:r>
              <a:rPr lang="tr-TR" dirty="0"/>
              <a:t> olayıdır.</a:t>
            </a:r>
          </a:p>
          <a:p>
            <a:pPr lvl="0"/>
            <a:r>
              <a:rPr lang="tr-TR" b="1" dirty="0"/>
              <a:t>Yeni kristal </a:t>
            </a:r>
            <a:r>
              <a:rPr lang="tr-TR" b="1" dirty="0" smtClean="0"/>
              <a:t>oluşumu</a:t>
            </a:r>
            <a:r>
              <a:rPr lang="en-US" b="1" dirty="0" smtClean="0"/>
              <a:t> </a:t>
            </a:r>
            <a:r>
              <a:rPr lang="tr-TR" b="1" dirty="0" smtClean="0"/>
              <a:t>(</a:t>
            </a:r>
            <a:r>
              <a:rPr lang="en-US" b="1" dirty="0" smtClean="0"/>
              <a:t>N</a:t>
            </a:r>
            <a:r>
              <a:rPr lang="tr-TR" b="1" dirty="0" err="1" smtClean="0"/>
              <a:t>eomineralizasyon</a:t>
            </a:r>
            <a:r>
              <a:rPr lang="tr-TR" b="1" dirty="0"/>
              <a:t>); </a:t>
            </a:r>
            <a:r>
              <a:rPr lang="tr-TR" dirty="0" err="1"/>
              <a:t>metamorfizma</a:t>
            </a:r>
            <a:r>
              <a:rPr lang="tr-TR" dirty="0"/>
              <a:t> öncesi (köken ) </a:t>
            </a:r>
            <a:r>
              <a:rPr lang="tr-TR" dirty="0" err="1"/>
              <a:t>kayata</a:t>
            </a:r>
            <a:r>
              <a:rPr lang="tr-TR" dirty="0"/>
              <a:t> mevcut olmayan yeni minerallerin oluşumunu kapsayan  sürece denir. Bu süreç mineraller arasında katı durumda gerçekleşen kimyasal reaksiyonlar sonucu gelişir.</a:t>
            </a:r>
          </a:p>
          <a:p>
            <a:pPr lvl="0"/>
            <a:r>
              <a:rPr lang="tr-TR" b="1" dirty="0" err="1"/>
              <a:t>Metasomatizma</a:t>
            </a:r>
            <a:r>
              <a:rPr lang="tr-TR" b="1" dirty="0"/>
              <a:t>; </a:t>
            </a:r>
            <a:r>
              <a:rPr lang="tr-TR" dirty="0" err="1"/>
              <a:t>metamorfizma</a:t>
            </a:r>
            <a:r>
              <a:rPr lang="tr-TR" dirty="0"/>
              <a:t> sırasında kayaların kimyasal bileşimlerinde H</a:t>
            </a:r>
            <a:r>
              <a:rPr lang="tr-TR" baseline="-25000" dirty="0"/>
              <a:t>2</a:t>
            </a:r>
            <a:r>
              <a:rPr lang="tr-TR" dirty="0"/>
              <a:t>O, CO</a:t>
            </a:r>
            <a:r>
              <a:rPr lang="tr-TR" baseline="-25000" dirty="0"/>
              <a:t>2</a:t>
            </a:r>
            <a:r>
              <a:rPr lang="tr-TR" dirty="0"/>
              <a:t> ve diğer uçucu bileşenlerin dışında herhangi bir değişiklik olmaksızın </a:t>
            </a:r>
            <a:r>
              <a:rPr lang="tr-TR" dirty="0" err="1"/>
              <a:t>rekristalizasyon</a:t>
            </a:r>
            <a:r>
              <a:rPr lang="tr-TR" dirty="0"/>
              <a:t> ve </a:t>
            </a:r>
            <a:r>
              <a:rPr lang="tr-TR" dirty="0" err="1"/>
              <a:t>neomineralizasyon</a:t>
            </a:r>
            <a:r>
              <a:rPr lang="tr-TR" dirty="0"/>
              <a:t> süreçleri gelişir.  Örneğin kalsit ve dolomitin katıldığı metamorfik reaksiyonlarda CO</a:t>
            </a:r>
            <a:r>
              <a:rPr lang="tr-TR" baseline="-25000" dirty="0"/>
              <a:t>2</a:t>
            </a:r>
            <a:r>
              <a:rPr lang="tr-TR" dirty="0"/>
              <a:t> açığa çıkar. Bazı metamorfik kayalarda ise, kaya içerisinde dolaşan çözeltilerden  dolayı kimyasal bileşimde bir değişimin olduğu gözlenir ve bu süreç </a:t>
            </a:r>
            <a:r>
              <a:rPr lang="tr-TR" dirty="0" err="1"/>
              <a:t>metasomatizma</a:t>
            </a:r>
            <a:r>
              <a:rPr lang="tr-TR" dirty="0"/>
              <a:t> olarak tanımlanır. </a:t>
            </a:r>
          </a:p>
          <a:p>
            <a:pPr lvl="0"/>
            <a:r>
              <a:rPr lang="tr-TR" b="1" dirty="0" err="1"/>
              <a:t>Anateksi</a:t>
            </a:r>
            <a:r>
              <a:rPr lang="tr-TR" b="1" dirty="0"/>
              <a:t>; </a:t>
            </a:r>
            <a:r>
              <a:rPr lang="tr-TR" dirty="0" err="1"/>
              <a:t>metamorfizmanın</a:t>
            </a:r>
            <a:r>
              <a:rPr lang="tr-TR" dirty="0"/>
              <a:t> ileri evrelerinde, sıcaklık ve basıncın çok yükselmesi ile kaya bileşenlerinde erime başlayacaktır; </a:t>
            </a:r>
            <a:r>
              <a:rPr lang="tr-TR" dirty="0" err="1"/>
              <a:t>anateksi</a:t>
            </a:r>
            <a:r>
              <a:rPr lang="tr-TR" dirty="0"/>
              <a:t> olarak tanımlanan bu erime noktası, </a:t>
            </a:r>
            <a:r>
              <a:rPr lang="tr-TR" dirty="0" err="1"/>
              <a:t>metamorfizmanın</a:t>
            </a:r>
            <a:r>
              <a:rPr lang="tr-TR" dirty="0"/>
              <a:t> sonunu ve kısmi ergimenin başlangıcını temsil eder.</a:t>
            </a:r>
            <a:r>
              <a:rPr lang="tr-TR" b="1" dirty="0"/>
              <a:t>             </a:t>
            </a:r>
            <a:endParaRPr lang="tr-TR" dirty="0"/>
          </a:p>
          <a:p>
            <a:pPr marL="0" indent="0">
              <a:buNone/>
            </a:pPr>
            <a:endParaRPr lang="tr-TR" dirty="0"/>
          </a:p>
        </p:txBody>
      </p:sp>
    </p:spTree>
    <p:extLst>
      <p:ext uri="{BB962C8B-B14F-4D97-AF65-F5344CB8AC3E}">
        <p14:creationId xmlns:p14="http://schemas.microsoft.com/office/powerpoint/2010/main" val="3682795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247101985"/>
              </p:ext>
            </p:extLst>
          </p:nvPr>
        </p:nvGraphicFramePr>
        <p:xfrm>
          <a:off x="1240971" y="3357153"/>
          <a:ext cx="8307977" cy="3370218"/>
        </p:xfrm>
        <a:graphic>
          <a:graphicData uri="http://schemas.openxmlformats.org/drawingml/2006/table">
            <a:tbl>
              <a:tblPr firstRow="1" firstCol="1" bandRow="1">
                <a:tableStyleId>{5C22544A-7EE6-4342-B048-85BDC9FD1C3A}</a:tableStyleId>
              </a:tblPr>
              <a:tblGrid>
                <a:gridCol w="3997285">
                  <a:extLst>
                    <a:ext uri="{9D8B030D-6E8A-4147-A177-3AD203B41FA5}">
                      <a16:colId xmlns:a16="http://schemas.microsoft.com/office/drawing/2014/main" val="1438197"/>
                    </a:ext>
                  </a:extLst>
                </a:gridCol>
                <a:gridCol w="4310692">
                  <a:extLst>
                    <a:ext uri="{9D8B030D-6E8A-4147-A177-3AD203B41FA5}">
                      <a16:colId xmlns:a16="http://schemas.microsoft.com/office/drawing/2014/main" val="1033139471"/>
                    </a:ext>
                  </a:extLst>
                </a:gridCol>
              </a:tblGrid>
              <a:tr h="766152">
                <a:tc>
                  <a:txBody>
                    <a:bodyPr/>
                    <a:lstStyle/>
                    <a:p>
                      <a:pPr marL="342900" lvl="0" indent="-342900" algn="just">
                        <a:lnSpc>
                          <a:spcPct val="115000"/>
                        </a:lnSpc>
                        <a:spcAft>
                          <a:spcPts val="0"/>
                        </a:spcAft>
                        <a:buFont typeface="+mj-lt"/>
                        <a:buAutoNum type="arabicParenR"/>
                        <a:tabLst>
                          <a:tab pos="1076325" algn="l"/>
                        </a:tabLst>
                      </a:pPr>
                      <a:r>
                        <a:rPr lang="tr-TR" sz="1800" dirty="0">
                          <a:effectLst/>
                        </a:rPr>
                        <a:t>Yerel (Lokal) </a:t>
                      </a:r>
                      <a:r>
                        <a:rPr lang="tr-TR" sz="1800" dirty="0" err="1">
                          <a:effectLst/>
                        </a:rPr>
                        <a:t>Metamorfizma</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spcAft>
                          <a:spcPts val="0"/>
                        </a:spcAft>
                        <a:buFont typeface="+mj-lt"/>
                        <a:buAutoNum type="arabicParenR"/>
                        <a:tabLst>
                          <a:tab pos="1076325" algn="l"/>
                        </a:tabLst>
                      </a:pPr>
                      <a:r>
                        <a:rPr lang="tr-TR" sz="1800">
                          <a:effectLst/>
                        </a:rPr>
                        <a:t>Bölgesel(Rejyonal) Metamorfizma</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2172655"/>
                  </a:ext>
                </a:extLst>
              </a:tr>
              <a:tr h="687080">
                <a:tc>
                  <a:txBody>
                    <a:bodyPr/>
                    <a:lstStyle/>
                    <a:p>
                      <a:pPr marL="342900" lvl="0" indent="-342900" algn="just">
                        <a:lnSpc>
                          <a:spcPct val="115000"/>
                        </a:lnSpc>
                        <a:spcAft>
                          <a:spcPts val="0"/>
                        </a:spcAft>
                        <a:buFont typeface="+mj-lt"/>
                        <a:buAutoNum type="alphaLcParenR"/>
                        <a:tabLst>
                          <a:tab pos="1076325" algn="l"/>
                        </a:tabLst>
                      </a:pPr>
                      <a:r>
                        <a:rPr lang="tr-TR" sz="1800" dirty="0" err="1">
                          <a:effectLst/>
                        </a:rPr>
                        <a:t>Kontakt</a:t>
                      </a:r>
                      <a:r>
                        <a:rPr lang="tr-TR" sz="1800" dirty="0">
                          <a:effectLst/>
                        </a:rPr>
                        <a:t> </a:t>
                      </a:r>
                      <a:r>
                        <a:rPr lang="tr-TR" sz="1800" dirty="0" err="1">
                          <a:effectLst/>
                        </a:rPr>
                        <a:t>Metamorfizma</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tabLst>
                          <a:tab pos="1076325" algn="l"/>
                        </a:tabLst>
                      </a:pPr>
                      <a:r>
                        <a:rPr lang="tr-TR" sz="1800">
                          <a:effectLst/>
                        </a:rPr>
                        <a:t>a.)Dinamotermal Metamorfizma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0387020"/>
                  </a:ext>
                </a:extLst>
              </a:tr>
              <a:tr h="687080">
                <a:tc>
                  <a:txBody>
                    <a:bodyPr/>
                    <a:lstStyle/>
                    <a:p>
                      <a:pPr marL="342900" lvl="0" indent="-342900" algn="just">
                        <a:lnSpc>
                          <a:spcPct val="115000"/>
                        </a:lnSpc>
                        <a:spcAft>
                          <a:spcPts val="0"/>
                        </a:spcAft>
                        <a:buFont typeface="+mj-lt"/>
                        <a:buAutoNum type="alphaLcParenR"/>
                        <a:tabLst>
                          <a:tab pos="1076325" algn="l"/>
                        </a:tabLst>
                      </a:pPr>
                      <a:r>
                        <a:rPr lang="tr-TR" sz="1800" dirty="0" err="1">
                          <a:effectLst/>
                        </a:rPr>
                        <a:t>Pirometamorfizma</a:t>
                      </a:r>
                      <a:r>
                        <a:rPr lang="tr-TR" sz="1800" dirty="0">
                          <a:effectLst/>
                        </a:rPr>
                        <a:t> </a:t>
                      </a:r>
                    </a:p>
                    <a:p>
                      <a:pPr marL="457200" algn="just">
                        <a:lnSpc>
                          <a:spcPct val="115000"/>
                        </a:lnSpc>
                        <a:spcAft>
                          <a:spcPts val="0"/>
                        </a:spcAft>
                        <a:tabLst>
                          <a:tab pos="1076325" algn="l"/>
                        </a:tabLs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tabLst>
                          <a:tab pos="1076325" algn="l"/>
                        </a:tabLst>
                      </a:pPr>
                      <a:r>
                        <a:rPr lang="en-US" sz="1800" dirty="0" smtClean="0">
                          <a:effectLst/>
                        </a:rPr>
                        <a:t>         </a:t>
                      </a:r>
                      <a:r>
                        <a:rPr lang="tr-TR" sz="1800" dirty="0" smtClean="0">
                          <a:effectLst/>
                        </a:rPr>
                        <a:t>b</a:t>
                      </a:r>
                      <a:r>
                        <a:rPr lang="tr-TR" sz="1800" dirty="0">
                          <a:effectLst/>
                        </a:rPr>
                        <a:t>.)Gömülme </a:t>
                      </a:r>
                      <a:r>
                        <a:rPr lang="tr-TR" sz="1800" dirty="0" err="1">
                          <a:effectLst/>
                        </a:rPr>
                        <a:t>Metamorfizma</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8604931"/>
                  </a:ext>
                </a:extLst>
              </a:tr>
              <a:tr h="687080">
                <a:tc>
                  <a:txBody>
                    <a:bodyPr/>
                    <a:lstStyle/>
                    <a:p>
                      <a:pPr marL="342900" lvl="0" indent="-342900" algn="just">
                        <a:lnSpc>
                          <a:spcPct val="115000"/>
                        </a:lnSpc>
                        <a:spcAft>
                          <a:spcPts val="0"/>
                        </a:spcAft>
                        <a:buFont typeface="+mj-lt"/>
                        <a:buAutoNum type="alphaLcParenR"/>
                        <a:tabLst>
                          <a:tab pos="1076325" algn="l"/>
                        </a:tabLst>
                      </a:pPr>
                      <a:r>
                        <a:rPr lang="tr-TR" sz="1800">
                          <a:effectLst/>
                        </a:rPr>
                        <a:t>Hidrotermal Metamorfizma</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tabLst>
                          <a:tab pos="1076325" algn="l"/>
                        </a:tabLst>
                      </a:pPr>
                      <a:r>
                        <a:rPr lang="tr-TR" sz="1800" dirty="0">
                          <a:effectLst/>
                        </a:rPr>
                        <a:t>c.)Okyanus tabanı </a:t>
                      </a:r>
                      <a:r>
                        <a:rPr lang="tr-TR" sz="1800" dirty="0" err="1">
                          <a:effectLst/>
                        </a:rPr>
                        <a:t>metamorfizması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276091"/>
                  </a:ext>
                </a:extLst>
              </a:tr>
              <a:tr h="542826">
                <a:tc>
                  <a:txBody>
                    <a:bodyPr/>
                    <a:lstStyle/>
                    <a:p>
                      <a:pPr marL="342900" lvl="0" indent="-342900" algn="just">
                        <a:lnSpc>
                          <a:spcPct val="115000"/>
                        </a:lnSpc>
                        <a:spcAft>
                          <a:spcPts val="0"/>
                        </a:spcAft>
                        <a:buFont typeface="+mj-lt"/>
                        <a:buAutoNum type="alphaLcParenR"/>
                        <a:tabLst>
                          <a:tab pos="1076325" algn="l"/>
                        </a:tabLst>
                      </a:pPr>
                      <a:r>
                        <a:rPr lang="tr-TR" sz="1800">
                          <a:effectLst/>
                        </a:rPr>
                        <a:t>Dinamik Metamorfizma</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0"/>
                        </a:spcAft>
                        <a:tabLst>
                          <a:tab pos="1076325" algn="l"/>
                        </a:tabLst>
                      </a:pPr>
                      <a:r>
                        <a:rPr lang="tr-TR" sz="1800" dirty="0">
                          <a:effectLst/>
                        </a:rPr>
                        <a:t>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6699884"/>
                  </a:ext>
                </a:extLst>
              </a:tr>
            </a:tbl>
          </a:graphicData>
        </a:graphic>
      </p:graphicFrame>
      <p:sp>
        <p:nvSpPr>
          <p:cNvPr id="4" name="Rectangle 1"/>
          <p:cNvSpPr>
            <a:spLocks noChangeArrowheads="1"/>
          </p:cNvSpPr>
          <p:nvPr/>
        </p:nvSpPr>
        <p:spPr bwMode="auto">
          <a:xfrm>
            <a:off x="352697" y="1233735"/>
            <a:ext cx="7615646"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6325" algn="l"/>
              </a:tabLst>
              <a:defRPr>
                <a:solidFill>
                  <a:schemeClr val="tx1"/>
                </a:solidFill>
                <a:latin typeface="Arial" panose="020B0604020202020204" pitchFamily="34" charset="0"/>
              </a:defRPr>
            </a:lvl1pPr>
            <a:lvl2pPr eaLnBrk="0" fontAlgn="base" hangingPunct="0">
              <a:spcBef>
                <a:spcPct val="0"/>
              </a:spcBef>
              <a:spcAft>
                <a:spcPct val="0"/>
              </a:spcAft>
              <a:tabLst>
                <a:tab pos="1076325" algn="l"/>
              </a:tabLst>
              <a:defRPr>
                <a:solidFill>
                  <a:schemeClr val="tx1"/>
                </a:solidFill>
                <a:latin typeface="Arial" panose="020B0604020202020204" pitchFamily="34" charset="0"/>
              </a:defRPr>
            </a:lvl2pPr>
            <a:lvl3pPr eaLnBrk="0" fontAlgn="base" hangingPunct="0">
              <a:spcBef>
                <a:spcPct val="0"/>
              </a:spcBef>
              <a:spcAft>
                <a:spcPct val="0"/>
              </a:spcAft>
              <a:tabLst>
                <a:tab pos="1076325" algn="l"/>
              </a:tabLst>
              <a:defRPr>
                <a:solidFill>
                  <a:schemeClr val="tx1"/>
                </a:solidFill>
                <a:latin typeface="Arial" panose="020B0604020202020204" pitchFamily="34" charset="0"/>
              </a:defRPr>
            </a:lvl3pPr>
            <a:lvl4pPr eaLnBrk="0" fontAlgn="base" hangingPunct="0">
              <a:spcBef>
                <a:spcPct val="0"/>
              </a:spcBef>
              <a:spcAft>
                <a:spcPct val="0"/>
              </a:spcAft>
              <a:tabLst>
                <a:tab pos="1076325" algn="l"/>
              </a:tabLst>
              <a:defRPr>
                <a:solidFill>
                  <a:schemeClr val="tx1"/>
                </a:solidFill>
                <a:latin typeface="Arial" panose="020B0604020202020204" pitchFamily="34" charset="0"/>
              </a:defRPr>
            </a:lvl4pPr>
            <a:lvl5pPr eaLnBrk="0" fontAlgn="base" hangingPunct="0">
              <a:spcBef>
                <a:spcPct val="0"/>
              </a:spcBef>
              <a:spcAft>
                <a:spcPct val="0"/>
              </a:spcAft>
              <a:tabLst>
                <a:tab pos="1076325" algn="l"/>
              </a:tabLst>
              <a:defRPr>
                <a:solidFill>
                  <a:schemeClr val="tx1"/>
                </a:solidFill>
                <a:latin typeface="Arial" panose="020B0604020202020204" pitchFamily="34" charset="0"/>
              </a:defRPr>
            </a:lvl5pPr>
            <a:lvl6pPr eaLnBrk="0" fontAlgn="base" hangingPunct="0">
              <a:spcBef>
                <a:spcPct val="0"/>
              </a:spcBef>
              <a:spcAft>
                <a:spcPct val="0"/>
              </a:spcAft>
              <a:tabLst>
                <a:tab pos="1076325" algn="l"/>
              </a:tabLst>
              <a:defRPr>
                <a:solidFill>
                  <a:schemeClr val="tx1"/>
                </a:solidFill>
                <a:latin typeface="Arial" panose="020B0604020202020204" pitchFamily="34" charset="0"/>
              </a:defRPr>
            </a:lvl6pPr>
            <a:lvl7pPr eaLnBrk="0" fontAlgn="base" hangingPunct="0">
              <a:spcBef>
                <a:spcPct val="0"/>
              </a:spcBef>
              <a:spcAft>
                <a:spcPct val="0"/>
              </a:spcAft>
              <a:tabLst>
                <a:tab pos="1076325" algn="l"/>
              </a:tabLst>
              <a:defRPr>
                <a:solidFill>
                  <a:schemeClr val="tx1"/>
                </a:solidFill>
                <a:latin typeface="Arial" panose="020B0604020202020204" pitchFamily="34" charset="0"/>
              </a:defRPr>
            </a:lvl7pPr>
            <a:lvl8pPr eaLnBrk="0" fontAlgn="base" hangingPunct="0">
              <a:spcBef>
                <a:spcPct val="0"/>
              </a:spcBef>
              <a:spcAft>
                <a:spcPct val="0"/>
              </a:spcAft>
              <a:tabLst>
                <a:tab pos="1076325" algn="l"/>
              </a:tabLst>
              <a:defRPr>
                <a:solidFill>
                  <a:schemeClr val="tx1"/>
                </a:solidFill>
                <a:latin typeface="Arial" panose="020B0604020202020204" pitchFamily="34" charset="0"/>
              </a:defRPr>
            </a:lvl8pPr>
            <a:lvl9pPr eaLnBrk="0" fontAlgn="base" hangingPunct="0">
              <a:spcBef>
                <a:spcPct val="0"/>
              </a:spcBef>
              <a:spcAft>
                <a:spcPct val="0"/>
              </a:spcAft>
              <a:tabLst>
                <a:tab pos="107632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076325" algn="l"/>
              </a:tabLst>
            </a:pPr>
            <a:r>
              <a:rPr kumimoji="0" lang="tr-TR" altLang="tr-TR"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METAMORFİZMA ÇEŞİTLERİ</a:t>
            </a:r>
            <a:endParaRPr kumimoji="0" lang="tr-TR" altLang="tr-TR" sz="11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1076325" algn="l"/>
              </a:tabLst>
            </a:pPr>
            <a:r>
              <a:rPr kumimoji="0" lang="tr-TR" altLang="tr-TR"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Yerel (Lokal)  </a:t>
            </a:r>
            <a:r>
              <a:rPr kumimoji="0" lang="tr-TR" altLang="tr-TR" sz="1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Metamorfizma</a:t>
            </a:r>
            <a:endParaRPr kumimoji="0" lang="tr-TR" altLang="tr-TR" sz="11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1076325" algn="l"/>
              </a:tabLst>
            </a:pPr>
            <a:r>
              <a:rPr kumimoji="0" lang="tr-TR" altLang="tr-TR"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tr-TR" altLang="tr-TR" sz="1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Metamorfizma</a:t>
            </a:r>
            <a:r>
              <a:rPr kumimoji="0" lang="tr-TR" altLang="tr-TR"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genel olarak yerel ve bölgesel </a:t>
            </a:r>
            <a:r>
              <a:rPr kumimoji="0" lang="tr-TR" altLang="tr-TR" sz="1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metamorfizma</a:t>
            </a:r>
            <a:r>
              <a:rPr kumimoji="0" lang="tr-TR" altLang="tr-TR"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olmak üzere iki ana gruba ayrılır. Bu süreçler </a:t>
            </a:r>
            <a:r>
              <a:rPr kumimoji="0" lang="tr-TR" altLang="tr-TR" sz="1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metamorfizmada</a:t>
            </a:r>
            <a:r>
              <a:rPr kumimoji="0" lang="tr-TR" altLang="tr-TR"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etken olan faktörlere bağlı olarak alt gruplara ayrılır.</a:t>
            </a:r>
            <a:endParaRPr kumimoji="0" lang="tr-TR" altLang="tr-TR" sz="11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1076325" algn="l"/>
              </a:tabLst>
            </a:pPr>
            <a:r>
              <a:rPr kumimoji="0" lang="tr-TR" altLang="tr-TR"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01898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652144"/>
            <a:ext cx="11201400" cy="6088289"/>
          </a:xfrm>
        </p:spPr>
        <p:txBody>
          <a:bodyPr>
            <a:normAutofit/>
          </a:bodyPr>
          <a:lstStyle/>
          <a:p>
            <a:r>
              <a:rPr lang="tr-TR" sz="1800" dirty="0"/>
              <a:t>Metamorfik olayların geliştiği birçok ortam bulunmaktadır. Çoğunluğu levha kenar sınırlarında ve magmatik faaliyetlerle beraber oluşmuştur. </a:t>
            </a:r>
          </a:p>
          <a:p>
            <a:r>
              <a:rPr lang="tr-TR" sz="1800" dirty="0"/>
              <a:t>Yukarıda belirtilen </a:t>
            </a:r>
            <a:r>
              <a:rPr lang="tr-TR" sz="1800" dirty="0" err="1"/>
              <a:t>metamorfizma</a:t>
            </a:r>
            <a:r>
              <a:rPr lang="tr-TR" sz="1800" dirty="0"/>
              <a:t> türlerinden </a:t>
            </a:r>
            <a:r>
              <a:rPr lang="tr-TR" sz="1800" dirty="0" err="1"/>
              <a:t>kontakt</a:t>
            </a:r>
            <a:r>
              <a:rPr lang="tr-TR" sz="1800" dirty="0"/>
              <a:t> </a:t>
            </a:r>
            <a:r>
              <a:rPr lang="tr-TR" sz="1800" dirty="0" err="1"/>
              <a:t>dinamotermal</a:t>
            </a:r>
            <a:r>
              <a:rPr lang="tr-TR" sz="1800" dirty="0"/>
              <a:t> ve gömülme </a:t>
            </a:r>
            <a:r>
              <a:rPr lang="tr-TR" sz="1800" dirty="0" err="1"/>
              <a:t>metamorfizmalarında</a:t>
            </a:r>
            <a:r>
              <a:rPr lang="tr-TR" sz="1800" dirty="0"/>
              <a:t> T ve P yükselmesine bağlı olarak metamorfik kayalarda şiddeti giderek artan yapısal ve mineralojik değişiklikler görülür. Bu </a:t>
            </a:r>
            <a:r>
              <a:rPr lang="tr-TR" sz="1800" dirty="0" err="1"/>
              <a:t>metamorfizmalara</a:t>
            </a:r>
            <a:r>
              <a:rPr lang="tr-TR" sz="1800" dirty="0"/>
              <a:t> </a:t>
            </a:r>
            <a:r>
              <a:rPr lang="tr-TR" sz="1800" b="1" i="1" dirty="0" err="1"/>
              <a:t>progressif</a:t>
            </a:r>
            <a:r>
              <a:rPr lang="tr-TR" sz="1800" b="1" i="1" dirty="0"/>
              <a:t> (ilerleyen) </a:t>
            </a:r>
            <a:r>
              <a:rPr lang="tr-TR" sz="1800" b="1" i="1" dirty="0" err="1"/>
              <a:t>metamorfizma</a:t>
            </a:r>
            <a:r>
              <a:rPr lang="tr-TR" sz="1800" b="1" i="1" dirty="0"/>
              <a:t> </a:t>
            </a:r>
            <a:r>
              <a:rPr lang="tr-TR" sz="1800" dirty="0"/>
              <a:t>denir. Bu </a:t>
            </a:r>
            <a:r>
              <a:rPr lang="tr-TR" sz="1800" dirty="0" err="1"/>
              <a:t>metamorfizma</a:t>
            </a:r>
            <a:r>
              <a:rPr lang="tr-TR" sz="1800" dirty="0"/>
              <a:t> tanımına uygun olarak etkin olan fiziksel koşullardan daha düşük </a:t>
            </a:r>
            <a:r>
              <a:rPr lang="tr-TR" sz="1800" dirty="0" err="1"/>
              <a:t>koşullarada</a:t>
            </a:r>
            <a:r>
              <a:rPr lang="tr-TR" sz="1800" dirty="0"/>
              <a:t> uğradıkları değişikliklere </a:t>
            </a:r>
            <a:r>
              <a:rPr lang="tr-TR" sz="1800" b="1" i="1" dirty="0" err="1"/>
              <a:t>retrogressif</a:t>
            </a:r>
            <a:r>
              <a:rPr lang="tr-TR" sz="1800" b="1" i="1" dirty="0"/>
              <a:t> (gerileyen) </a:t>
            </a:r>
            <a:r>
              <a:rPr lang="tr-TR" sz="1800" b="1" i="1" dirty="0" err="1"/>
              <a:t>metamorfizma</a:t>
            </a:r>
            <a:r>
              <a:rPr lang="tr-TR" sz="1800" dirty="0"/>
              <a:t> adı verilmektedir. Bir bölgede birden fazla </a:t>
            </a:r>
            <a:r>
              <a:rPr lang="tr-TR" sz="1800" dirty="0" err="1"/>
              <a:t>metamorfizma</a:t>
            </a:r>
            <a:r>
              <a:rPr lang="tr-TR" sz="1800" dirty="0"/>
              <a:t> </a:t>
            </a:r>
            <a:r>
              <a:rPr lang="tr-TR" sz="1800" dirty="0" err="1"/>
              <a:t>vardsa</a:t>
            </a:r>
            <a:r>
              <a:rPr lang="tr-TR" sz="1800" dirty="0"/>
              <a:t> buna </a:t>
            </a:r>
            <a:r>
              <a:rPr lang="tr-TR" sz="1800" b="1" i="1" dirty="0" err="1"/>
              <a:t>polimetamorfizma</a:t>
            </a:r>
            <a:r>
              <a:rPr lang="tr-TR" sz="1800" b="1" i="1" dirty="0"/>
              <a:t> </a:t>
            </a:r>
            <a:r>
              <a:rPr lang="tr-TR" sz="1800" dirty="0"/>
              <a:t>adı verilir.</a:t>
            </a:r>
          </a:p>
          <a:p>
            <a:r>
              <a:rPr lang="tr-TR" sz="1800" dirty="0"/>
              <a:t> </a:t>
            </a:r>
          </a:p>
          <a:p>
            <a:r>
              <a:rPr lang="tr-TR" sz="1800" b="1" dirty="0" err="1"/>
              <a:t>Kontakt</a:t>
            </a:r>
            <a:r>
              <a:rPr lang="tr-TR" sz="1800" b="1" dirty="0"/>
              <a:t> </a:t>
            </a:r>
            <a:r>
              <a:rPr lang="tr-TR" sz="1800" b="1" dirty="0" err="1"/>
              <a:t>Metamorfizma</a:t>
            </a:r>
            <a:r>
              <a:rPr lang="tr-TR" sz="1800" b="1" dirty="0"/>
              <a:t> </a:t>
            </a:r>
            <a:endParaRPr lang="tr-TR" sz="1800" dirty="0"/>
          </a:p>
          <a:p>
            <a:r>
              <a:rPr lang="tr-TR" sz="1800" b="1" dirty="0"/>
              <a:t>         </a:t>
            </a:r>
            <a:r>
              <a:rPr lang="tr-TR" sz="1800" dirty="0"/>
              <a:t>Büyük magma kütlelerinin yer kabuğuna sokulmaları (</a:t>
            </a:r>
            <a:r>
              <a:rPr lang="tr-TR" sz="1800" dirty="0" err="1"/>
              <a:t>intriüzyon</a:t>
            </a:r>
            <a:r>
              <a:rPr lang="tr-TR" sz="1800" dirty="0"/>
              <a:t>) çevre kayalarda sıcaklığın yükselmesine neden olacaktır. Sıcaklığın yükseldiği </a:t>
            </a:r>
            <a:r>
              <a:rPr lang="tr-TR" sz="1800" dirty="0" err="1"/>
              <a:t>dokanak</a:t>
            </a:r>
            <a:r>
              <a:rPr lang="tr-TR" sz="1800" dirty="0"/>
              <a:t> </a:t>
            </a:r>
            <a:r>
              <a:rPr lang="tr-TR" sz="1800" dirty="0" err="1"/>
              <a:t>zonunun</a:t>
            </a:r>
            <a:r>
              <a:rPr lang="tr-TR" sz="1800" dirty="0"/>
              <a:t> genişliği, magma kütlesinin büyüklüğüne, magmanın kimyasal bileşimine, dolaysıyla magmanın sıcaklığına ve iletkenliğine bağlıdır. Magma kütlesinin çevresindeki bu </a:t>
            </a:r>
            <a:r>
              <a:rPr lang="tr-TR" sz="1800" dirty="0" err="1"/>
              <a:t>dokanak</a:t>
            </a:r>
            <a:r>
              <a:rPr lang="tr-TR" sz="1800" dirty="0"/>
              <a:t> </a:t>
            </a:r>
            <a:r>
              <a:rPr lang="tr-TR" sz="1800" dirty="0" err="1"/>
              <a:t>zonu</a:t>
            </a:r>
            <a:r>
              <a:rPr lang="tr-TR" sz="1800" dirty="0"/>
              <a:t> birkaç metreden </a:t>
            </a:r>
            <a:r>
              <a:rPr lang="tr-TR" sz="1800" dirty="0" err="1"/>
              <a:t>birkaçyüz</a:t>
            </a:r>
            <a:r>
              <a:rPr lang="tr-TR" sz="1800" dirty="0"/>
              <a:t> metreye veya birkaç kilometreye kadar değişen bir yayılım gösterir. Bu </a:t>
            </a:r>
            <a:r>
              <a:rPr lang="tr-TR" sz="1800" dirty="0" err="1"/>
              <a:t>metamorfizmada</a:t>
            </a:r>
            <a:r>
              <a:rPr lang="tr-TR" sz="1800" dirty="0"/>
              <a:t> etken faktör </a:t>
            </a:r>
            <a:r>
              <a:rPr lang="tr-TR" sz="1800" b="1" i="1" u="sng" dirty="0"/>
              <a:t>sıcaklık</a:t>
            </a:r>
            <a:r>
              <a:rPr lang="tr-TR" sz="1800" dirty="0"/>
              <a:t> olması nedeniyle </a:t>
            </a:r>
            <a:r>
              <a:rPr lang="tr-TR" sz="1800" b="1" i="1" dirty="0"/>
              <a:t>termal </a:t>
            </a:r>
            <a:r>
              <a:rPr lang="tr-TR" sz="1800" b="1" i="1" dirty="0" err="1"/>
              <a:t>metamorfizma</a:t>
            </a:r>
            <a:r>
              <a:rPr lang="tr-TR" sz="1800" b="1" i="1" dirty="0"/>
              <a:t> </a:t>
            </a:r>
            <a:r>
              <a:rPr lang="tr-TR" sz="1800" dirty="0"/>
              <a:t>denilmektedir(şekil-1). </a:t>
            </a:r>
          </a:p>
          <a:p>
            <a:pPr marL="0" indent="0">
              <a:buNone/>
            </a:pPr>
            <a:endParaRPr lang="tr-TR" dirty="0"/>
          </a:p>
        </p:txBody>
      </p:sp>
      <p:pic>
        <p:nvPicPr>
          <p:cNvPr id="4" name="Resim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1339" y="4489677"/>
            <a:ext cx="2581275" cy="2146255"/>
          </a:xfrm>
          <a:prstGeom prst="rect">
            <a:avLst/>
          </a:prstGeom>
          <a:noFill/>
          <a:ln>
            <a:noFill/>
          </a:ln>
        </p:spPr>
      </p:pic>
    </p:spTree>
    <p:extLst>
      <p:ext uri="{BB962C8B-B14F-4D97-AF65-F5344CB8AC3E}">
        <p14:creationId xmlns:p14="http://schemas.microsoft.com/office/powerpoint/2010/main" val="3984136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508" y="310334"/>
            <a:ext cx="10515600" cy="4351338"/>
          </a:xfrm>
        </p:spPr>
        <p:txBody>
          <a:bodyPr/>
          <a:lstStyle/>
          <a:p>
            <a:pPr marL="0" indent="0">
              <a:buNone/>
            </a:pPr>
            <a:r>
              <a:rPr lang="tr-TR" dirty="0"/>
              <a:t> Bu evrede oluşan metamorfik kayalar </a:t>
            </a:r>
            <a:r>
              <a:rPr lang="tr-TR" b="1" i="1" dirty="0"/>
              <a:t>tıkız </a:t>
            </a:r>
            <a:r>
              <a:rPr lang="tr-TR" dirty="0"/>
              <a:t>ve bileşenleri yönlenmemiştir. Çoğunlukla ince taneli bir doku gösterirler ve genel olarak </a:t>
            </a:r>
            <a:r>
              <a:rPr lang="tr-TR" b="1" i="1" dirty="0" err="1"/>
              <a:t>hornfels</a:t>
            </a:r>
            <a:r>
              <a:rPr lang="tr-TR" b="1" i="1" dirty="0"/>
              <a:t> </a:t>
            </a:r>
            <a:r>
              <a:rPr lang="tr-TR" dirty="0"/>
              <a:t>adını alırlar. </a:t>
            </a:r>
          </a:p>
          <a:p>
            <a:r>
              <a:rPr lang="tr-TR" dirty="0" err="1"/>
              <a:t>İntrüzif</a:t>
            </a:r>
            <a:r>
              <a:rPr lang="tr-TR" dirty="0"/>
              <a:t> (sokulan) magma etrafında </a:t>
            </a:r>
            <a:r>
              <a:rPr lang="tr-TR" dirty="0" err="1"/>
              <a:t>kontakt</a:t>
            </a:r>
            <a:r>
              <a:rPr lang="tr-TR" dirty="0"/>
              <a:t> metamorfik </a:t>
            </a:r>
            <a:r>
              <a:rPr lang="tr-TR" dirty="0" err="1"/>
              <a:t>zon</a:t>
            </a:r>
            <a:r>
              <a:rPr lang="tr-TR" dirty="0"/>
              <a:t> (KMZ) gelişir. Resimlerde koyu renkli kayalar açık renkli magma </a:t>
            </a:r>
            <a:r>
              <a:rPr lang="tr-TR" dirty="0" err="1"/>
              <a:t>plütonu</a:t>
            </a:r>
            <a:r>
              <a:rPr lang="tr-TR" dirty="0"/>
              <a:t> üzerinde yer alan askılı tavan dediğimiz metamorfik kayalarda oluşan bir kütledir. Bu önceleri magma odasının tavanını oluşturmaktaydı( şekil-2) </a:t>
            </a:r>
            <a:endParaRPr lang="en-US" dirty="0" smtClean="0"/>
          </a:p>
          <a:p>
            <a:endParaRPr lang="tr-TR" dirty="0"/>
          </a:p>
        </p:txBody>
      </p:sp>
      <p:pic>
        <p:nvPicPr>
          <p:cNvPr id="4" name="Resim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8300" y="3213463"/>
            <a:ext cx="4139883" cy="2825478"/>
          </a:xfrm>
          <a:prstGeom prst="rect">
            <a:avLst/>
          </a:prstGeom>
          <a:noFill/>
          <a:ln>
            <a:noFill/>
          </a:ln>
        </p:spPr>
      </p:pic>
      <p:sp>
        <p:nvSpPr>
          <p:cNvPr id="5" name="Rectangle 4"/>
          <p:cNvSpPr/>
          <p:nvPr/>
        </p:nvSpPr>
        <p:spPr>
          <a:xfrm>
            <a:off x="-1" y="6038941"/>
            <a:ext cx="12057017" cy="410882"/>
          </a:xfrm>
          <a:prstGeom prst="rect">
            <a:avLst/>
          </a:prstGeom>
        </p:spPr>
        <p:txBody>
          <a:bodyPr wrap="square">
            <a:spAutoFit/>
          </a:bodyPr>
          <a:lstStyle/>
          <a:p>
            <a:pPr marL="457200" algn="just">
              <a:lnSpc>
                <a:spcPct val="115000"/>
              </a:lnSpc>
              <a:spcAft>
                <a:spcPts val="0"/>
              </a:spcAft>
              <a:tabLst>
                <a:tab pos="1076325" algn="l"/>
              </a:tabLst>
            </a:pPr>
            <a:r>
              <a:rPr lang="tr-TR" b="1" dirty="0" smtClean="0">
                <a:latin typeface="Times New Roman" panose="02020603050405020304" pitchFamily="18" charset="0"/>
                <a:ea typeface="Calibri" panose="020F0502020204030204" pitchFamily="34" charset="0"/>
                <a:cs typeface="Times New Roman" panose="02020603050405020304" pitchFamily="18" charset="0"/>
              </a:rPr>
              <a:t>Şekil-</a:t>
            </a:r>
            <a:r>
              <a:rPr lang="en-US" b="1" dirty="0" smtClean="0">
                <a:latin typeface="Times New Roman" panose="02020603050405020304" pitchFamily="18" charset="0"/>
                <a:ea typeface="Calibri" panose="020F0502020204030204" pitchFamily="34" charset="0"/>
                <a:cs typeface="Times New Roman" panose="02020603050405020304" pitchFamily="18" charset="0"/>
              </a:rPr>
              <a:t>2</a:t>
            </a:r>
            <a:r>
              <a:rPr lang="tr-TR" b="1" dirty="0" smtClean="0">
                <a:latin typeface="Times New Roman" panose="02020603050405020304" pitchFamily="18" charset="0"/>
                <a:ea typeface="Calibri" panose="020F0502020204030204" pitchFamily="34" charset="0"/>
                <a:cs typeface="Times New Roman" panose="02020603050405020304" pitchFamily="18" charset="0"/>
              </a:rPr>
              <a:t>:</a:t>
            </a:r>
            <a:r>
              <a:rPr lang="tr-TR" dirty="0" smtClean="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Şeyl</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kontakt</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dirty="0" err="1">
                <a:latin typeface="Times New Roman" panose="02020603050405020304" pitchFamily="18" charset="0"/>
                <a:ea typeface="Calibri" panose="020F0502020204030204" pitchFamily="34" charset="0"/>
                <a:cs typeface="Times New Roman" panose="02020603050405020304" pitchFamily="18" charset="0"/>
              </a:rPr>
              <a:t>metamorfizma</a:t>
            </a:r>
            <a:r>
              <a:rPr lang="tr-TR" dirty="0">
                <a:latin typeface="Times New Roman" panose="02020603050405020304" pitchFamily="18" charset="0"/>
                <a:ea typeface="Calibri" panose="020F0502020204030204" pitchFamily="34" charset="0"/>
                <a:cs typeface="Times New Roman" panose="02020603050405020304" pitchFamily="18" charset="0"/>
              </a:rPr>
              <a:t> etkisiyle </a:t>
            </a:r>
            <a:r>
              <a:rPr lang="tr-TR" dirty="0" err="1">
                <a:latin typeface="Times New Roman" panose="02020603050405020304" pitchFamily="18" charset="0"/>
                <a:ea typeface="Calibri" panose="020F0502020204030204" pitchFamily="34" charset="0"/>
                <a:cs typeface="Times New Roman" panose="02020603050405020304" pitchFamily="18" charset="0"/>
              </a:rPr>
              <a:t>hornfelse</a:t>
            </a:r>
            <a:r>
              <a:rPr lang="tr-TR" dirty="0">
                <a:latin typeface="Times New Roman" panose="02020603050405020304" pitchFamily="18" charset="0"/>
                <a:ea typeface="Calibri" panose="020F0502020204030204" pitchFamily="34" charset="0"/>
                <a:cs typeface="Times New Roman" panose="02020603050405020304" pitchFamily="18" charset="0"/>
              </a:rPr>
              <a:t>, kuvarslı kumtaşı kuvarsite, kireçtaşı ise mermere dönüşür.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157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1568</Words>
  <Application>Microsoft Office PowerPoint</Application>
  <PresentationFormat>Widescreen</PresentationFormat>
  <Paragraphs>132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JEM 301 PETROGRAFİ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METAMORFİK KAYALARIN KÖKENSEL SINIFLAMASI </vt:lpstr>
      <vt:lpstr>PowerPoint Presentation</vt:lpstr>
      <vt:lpstr>PowerPoint Presentation</vt:lpstr>
      <vt:lpstr>PowerPoint Presentation</vt:lpstr>
      <vt:lpstr>PowerPoint Presentation</vt:lpstr>
      <vt:lpstr>METAMORFİK FASİYESLERİN SICAKLIK-BASINÇ DİYAGRAMINDAKİ KONUMLARI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Yusuf Kagan KADIOGLU</dc:creator>
  <cp:lastModifiedBy>Yusuf Kagan KADIOGLU</cp:lastModifiedBy>
  <cp:revision>25</cp:revision>
  <dcterms:created xsi:type="dcterms:W3CDTF">2018-02-08T13:34:19Z</dcterms:created>
  <dcterms:modified xsi:type="dcterms:W3CDTF">2018-02-10T14:43:14Z</dcterms:modified>
</cp:coreProperties>
</file>