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9"/>
  </p:notesMasterIdLst>
  <p:sldIdLst>
    <p:sldId id="604" r:id="rId4"/>
    <p:sldId id="614" r:id="rId5"/>
    <p:sldId id="615" r:id="rId6"/>
    <p:sldId id="617" r:id="rId7"/>
    <p:sldId id="618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Beton Korozyonu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598" y="483772"/>
            <a:ext cx="276893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pc="-455" dirty="0" smtClean="0"/>
              <a:t>BETON  KOROZYONU</a:t>
            </a:r>
            <a:br>
              <a:rPr lang="tr-TR" spc="-455" dirty="0" smtClean="0"/>
            </a:br>
            <a:endParaRPr lang="tr-TR" spc="-625" dirty="0"/>
          </a:p>
        </p:txBody>
      </p:sp>
      <p:sp>
        <p:nvSpPr>
          <p:cNvPr id="3" name="object 3"/>
          <p:cNvSpPr txBox="1"/>
          <p:nvPr/>
        </p:nvSpPr>
        <p:spPr>
          <a:xfrm>
            <a:off x="157979" y="1234619"/>
            <a:ext cx="8834120" cy="430951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42265" marR="6350" indent="-342265">
              <a:spcBef>
                <a:spcPts val="400"/>
              </a:spcBef>
              <a:buChar char="•"/>
              <a:tabLst>
                <a:tab pos="342265" algn="l"/>
                <a:tab pos="342900" algn="l"/>
              </a:tabLst>
            </a:pPr>
            <a:r>
              <a:rPr spc="-185" dirty="0">
                <a:latin typeface="Arial"/>
                <a:cs typeface="Arial"/>
              </a:rPr>
              <a:t>Yapı </a:t>
            </a:r>
            <a:r>
              <a:rPr spc="-55" dirty="0">
                <a:latin typeface="Arial"/>
                <a:cs typeface="Arial"/>
              </a:rPr>
              <a:t>Mühendisliğinde, </a:t>
            </a:r>
            <a:r>
              <a:rPr b="1" spc="-25" dirty="0">
                <a:solidFill>
                  <a:srgbClr val="C00000"/>
                </a:solidFill>
                <a:latin typeface="Carlito"/>
                <a:cs typeface="Carlito"/>
              </a:rPr>
              <a:t>korozyon</a:t>
            </a:r>
            <a:r>
              <a:rPr spc="-25" dirty="0">
                <a:latin typeface="Arial"/>
                <a:cs typeface="Arial"/>
              </a:rPr>
              <a:t>,</a:t>
            </a:r>
            <a:r>
              <a:rPr spc="100" dirty="0">
                <a:latin typeface="Arial"/>
                <a:cs typeface="Arial"/>
              </a:rPr>
              <a:t> </a:t>
            </a:r>
            <a:r>
              <a:rPr i="1" spc="-10" dirty="0">
                <a:latin typeface="Carlito"/>
                <a:cs typeface="Carlito"/>
              </a:rPr>
              <a:t>betonun </a:t>
            </a:r>
            <a:r>
              <a:rPr i="1" spc="-5" dirty="0">
                <a:latin typeface="Carlito"/>
                <a:cs typeface="Carlito"/>
              </a:rPr>
              <a:t>ve/veya </a:t>
            </a:r>
            <a:r>
              <a:rPr i="1" spc="-10" dirty="0">
                <a:latin typeface="Carlito"/>
                <a:cs typeface="Carlito"/>
              </a:rPr>
              <a:t>beton </a:t>
            </a:r>
            <a:r>
              <a:rPr i="1" dirty="0">
                <a:latin typeface="Carlito"/>
                <a:cs typeface="Carlito"/>
              </a:rPr>
              <a:t>içine </a:t>
            </a:r>
            <a:r>
              <a:rPr i="1" spc="-5" dirty="0">
                <a:latin typeface="Carlito"/>
                <a:cs typeface="Carlito"/>
              </a:rPr>
              <a:t>gömülü çelik </a:t>
            </a:r>
            <a:r>
              <a:rPr i="1" spc="-65" dirty="0">
                <a:latin typeface="Arial"/>
                <a:cs typeface="Arial"/>
              </a:rPr>
              <a:t>donatının,</a:t>
            </a:r>
            <a:endParaRPr dirty="0">
              <a:latin typeface="Arial"/>
              <a:cs typeface="Arial"/>
            </a:endParaRPr>
          </a:p>
          <a:p>
            <a:pPr marR="67310">
              <a:spcBef>
                <a:spcPts val="300"/>
              </a:spcBef>
            </a:pPr>
            <a:r>
              <a:rPr i="1" spc="-10" dirty="0">
                <a:latin typeface="Carlito"/>
                <a:cs typeface="Carlito"/>
              </a:rPr>
              <a:t>fiziko-kimyasal </a:t>
            </a:r>
            <a:r>
              <a:rPr i="1" spc="-5" dirty="0">
                <a:latin typeface="Carlito"/>
                <a:cs typeface="Carlito"/>
              </a:rPr>
              <a:t>çevresel </a:t>
            </a:r>
            <a:r>
              <a:rPr i="1" spc="-125" dirty="0">
                <a:latin typeface="Arial"/>
                <a:cs typeface="Arial"/>
              </a:rPr>
              <a:t>dış </a:t>
            </a:r>
            <a:r>
              <a:rPr i="1" spc="-15" dirty="0">
                <a:latin typeface="Carlito"/>
                <a:cs typeface="Carlito"/>
              </a:rPr>
              <a:t>etkenler </a:t>
            </a:r>
            <a:r>
              <a:rPr i="1" spc="-5" dirty="0">
                <a:latin typeface="Carlito"/>
                <a:cs typeface="Carlito"/>
              </a:rPr>
              <a:t>sonucu niteliklerini </a:t>
            </a:r>
            <a:r>
              <a:rPr i="1" spc="-10" dirty="0">
                <a:latin typeface="Carlito"/>
                <a:cs typeface="Carlito"/>
              </a:rPr>
              <a:t>kaybetmeleri </a:t>
            </a:r>
            <a:r>
              <a:rPr spc="-85" dirty="0">
                <a:latin typeface="Arial"/>
                <a:cs typeface="Arial"/>
              </a:rPr>
              <a:t>anlamına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gelmektedir</a:t>
            </a:r>
            <a:r>
              <a:rPr spc="-65" dirty="0"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  <a:p>
            <a:pPr marL="355600" marR="5080" indent="-343535">
              <a:lnSpc>
                <a:spcPct val="113999"/>
              </a:lnSpc>
              <a:spcBef>
                <a:spcPts val="605"/>
              </a:spcBef>
              <a:buChar char="•"/>
              <a:tabLst>
                <a:tab pos="355600" algn="l"/>
              </a:tabLst>
            </a:pPr>
            <a:r>
              <a:rPr spc="-90" dirty="0">
                <a:latin typeface="Arial"/>
                <a:cs typeface="Arial"/>
              </a:rPr>
              <a:t>Çeliğin </a:t>
            </a:r>
            <a:r>
              <a:rPr spc="-85" dirty="0">
                <a:latin typeface="Arial"/>
                <a:cs typeface="Arial"/>
              </a:rPr>
              <a:t>korozyonu, </a:t>
            </a:r>
            <a:r>
              <a:rPr spc="-10" dirty="0">
                <a:latin typeface="Carlito"/>
                <a:cs typeface="Carlito"/>
              </a:rPr>
              <a:t>metal malzemeyle </a:t>
            </a:r>
            <a:r>
              <a:rPr dirty="0">
                <a:latin typeface="Carlito"/>
                <a:cs typeface="Carlito"/>
              </a:rPr>
              <a:t>daha </a:t>
            </a:r>
            <a:r>
              <a:rPr spc="-120" dirty="0">
                <a:latin typeface="Arial"/>
                <a:cs typeface="Arial"/>
              </a:rPr>
              <a:t>sıkı </a:t>
            </a:r>
            <a:r>
              <a:rPr spc="-60" dirty="0">
                <a:latin typeface="Arial"/>
                <a:cs typeface="Arial"/>
              </a:rPr>
              <a:t>ilişkisi </a:t>
            </a:r>
            <a:r>
              <a:rPr spc="-5" dirty="0">
                <a:latin typeface="Carlito"/>
                <a:cs typeface="Carlito"/>
              </a:rPr>
              <a:t>olan mühendislik </a:t>
            </a:r>
            <a:r>
              <a:rPr spc="-65" dirty="0">
                <a:latin typeface="Arial"/>
                <a:cs typeface="Arial"/>
              </a:rPr>
              <a:t>alanlarını, </a:t>
            </a:r>
            <a:r>
              <a:rPr b="1" spc="-105" dirty="0">
                <a:solidFill>
                  <a:srgbClr val="C00000"/>
                </a:solidFill>
                <a:latin typeface="Arial"/>
                <a:cs typeface="Arial"/>
              </a:rPr>
              <a:t>beton  </a:t>
            </a:r>
            <a:r>
              <a:rPr b="1" spc="-20" dirty="0">
                <a:solidFill>
                  <a:srgbClr val="C00000"/>
                </a:solidFill>
                <a:latin typeface="Carlito"/>
                <a:cs typeface="Carlito"/>
              </a:rPr>
              <a:t>korozyonu</a:t>
            </a:r>
            <a:r>
              <a:rPr b="1" spc="3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ise </a:t>
            </a:r>
            <a:r>
              <a:rPr spc="-55" dirty="0">
                <a:latin typeface="Arial"/>
                <a:cs typeface="Arial"/>
              </a:rPr>
              <a:t>çelikten </a:t>
            </a:r>
            <a:r>
              <a:rPr spc="-5" dirty="0">
                <a:latin typeface="Carlito"/>
                <a:cs typeface="Carlito"/>
              </a:rPr>
              <a:t>tamamen </a:t>
            </a:r>
            <a:r>
              <a:rPr spc="-45" dirty="0">
                <a:latin typeface="Arial"/>
                <a:cs typeface="Arial"/>
              </a:rPr>
              <a:t>farklı </a:t>
            </a:r>
            <a:r>
              <a:rPr spc="-80" dirty="0">
                <a:latin typeface="Arial"/>
                <a:cs typeface="Arial"/>
              </a:rPr>
              <a:t>süreçlerde </a:t>
            </a:r>
            <a:r>
              <a:rPr spc="-85" dirty="0">
                <a:latin typeface="Arial"/>
                <a:cs typeface="Arial"/>
              </a:rPr>
              <a:t>oluşan </a:t>
            </a:r>
            <a:r>
              <a:rPr spc="-5" dirty="0">
                <a:latin typeface="Carlito"/>
                <a:cs typeface="Carlito"/>
              </a:rPr>
              <a:t>ve </a:t>
            </a:r>
            <a:r>
              <a:rPr spc="-75" dirty="0">
                <a:latin typeface="Arial"/>
                <a:cs typeface="Arial"/>
              </a:rPr>
              <a:t>inşaat </a:t>
            </a:r>
            <a:r>
              <a:rPr spc="-5" dirty="0">
                <a:latin typeface="Carlito"/>
                <a:cs typeface="Carlito"/>
              </a:rPr>
              <a:t>mühendislerini  </a:t>
            </a:r>
            <a:r>
              <a:rPr spc="-40" dirty="0">
                <a:latin typeface="Arial"/>
                <a:cs typeface="Arial"/>
              </a:rPr>
              <a:t>ilgilendiren </a:t>
            </a:r>
            <a:r>
              <a:rPr dirty="0">
                <a:latin typeface="Carlito"/>
                <a:cs typeface="Carlito"/>
              </a:rPr>
              <a:t>bir</a:t>
            </a:r>
            <a:r>
              <a:rPr spc="-45" dirty="0">
                <a:latin typeface="Carlito"/>
                <a:cs typeface="Carlito"/>
              </a:rPr>
              <a:t> </a:t>
            </a:r>
            <a:r>
              <a:rPr spc="-80" dirty="0">
                <a:latin typeface="Arial"/>
                <a:cs typeface="Arial"/>
              </a:rPr>
              <a:t>olaydır</a:t>
            </a:r>
            <a:r>
              <a:rPr spc="-80" dirty="0"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  <a:p>
            <a:pPr marL="355600" marR="5080" indent="-342900">
              <a:lnSpc>
                <a:spcPct val="113999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>
                <a:latin typeface="Carlito"/>
                <a:cs typeface="Carlito"/>
              </a:rPr>
              <a:t>Çelik </a:t>
            </a:r>
            <a:r>
              <a:rPr spc="-50" dirty="0">
                <a:latin typeface="Arial"/>
                <a:cs typeface="Arial"/>
              </a:rPr>
              <a:t>donatılı </a:t>
            </a:r>
            <a:r>
              <a:rPr spc="-45" dirty="0">
                <a:latin typeface="Arial"/>
                <a:cs typeface="Arial"/>
              </a:rPr>
              <a:t>betonların </a:t>
            </a:r>
            <a:r>
              <a:rPr spc="-85" dirty="0">
                <a:latin typeface="Arial"/>
                <a:cs typeface="Arial"/>
              </a:rPr>
              <a:t>korozyonunda, </a:t>
            </a:r>
            <a:r>
              <a:rPr spc="-5" dirty="0">
                <a:latin typeface="Carlito"/>
                <a:cs typeface="Carlito"/>
              </a:rPr>
              <a:t>betonun ve </a:t>
            </a:r>
            <a:r>
              <a:rPr spc="-60" dirty="0">
                <a:latin typeface="Arial"/>
                <a:cs typeface="Arial"/>
              </a:rPr>
              <a:t>çeliğin </a:t>
            </a:r>
            <a:r>
              <a:rPr spc="-25" dirty="0">
                <a:latin typeface="Carlito"/>
                <a:cs typeface="Carlito"/>
              </a:rPr>
              <a:t>korozyon </a:t>
            </a:r>
            <a:r>
              <a:rPr spc="-65" dirty="0">
                <a:latin typeface="Arial"/>
                <a:cs typeface="Arial"/>
              </a:rPr>
              <a:t>süreçleri </a:t>
            </a:r>
            <a:r>
              <a:rPr spc="-5" dirty="0">
                <a:latin typeface="Carlito"/>
                <a:cs typeface="Carlito"/>
              </a:rPr>
              <a:t>birbirlerinin  etkisindedir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dirty="0">
                <a:latin typeface="Carlito"/>
                <a:cs typeface="Carlito"/>
              </a:rPr>
              <a:t>her </a:t>
            </a:r>
            <a:r>
              <a:rPr spc="-5" dirty="0">
                <a:latin typeface="Carlito"/>
                <a:cs typeface="Carlito"/>
              </a:rPr>
              <a:t>iki </a:t>
            </a:r>
            <a:r>
              <a:rPr spc="-105" dirty="0">
                <a:latin typeface="Arial"/>
                <a:cs typeface="Arial"/>
              </a:rPr>
              <a:t>süreç </a:t>
            </a:r>
            <a:r>
              <a:rPr spc="-65" dirty="0">
                <a:latin typeface="Arial"/>
                <a:cs typeface="Arial"/>
              </a:rPr>
              <a:t>birleşerek </a:t>
            </a:r>
            <a:r>
              <a:rPr spc="-100" dirty="0">
                <a:latin typeface="Arial"/>
                <a:cs typeface="Arial"/>
              </a:rPr>
              <a:t>yapı </a:t>
            </a:r>
            <a:r>
              <a:rPr spc="-75" dirty="0">
                <a:latin typeface="Arial"/>
                <a:cs typeface="Arial"/>
              </a:rPr>
              <a:t>elemanının </a:t>
            </a:r>
            <a:r>
              <a:rPr dirty="0">
                <a:latin typeface="Carlito"/>
                <a:cs typeface="Carlito"/>
              </a:rPr>
              <a:t>daha </a:t>
            </a:r>
            <a:r>
              <a:rPr spc="-90" dirty="0">
                <a:latin typeface="Arial"/>
                <a:cs typeface="Arial"/>
              </a:rPr>
              <a:t>yoğun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dirty="0">
                <a:latin typeface="Carlito"/>
                <a:cs typeface="Carlito"/>
              </a:rPr>
              <a:t>daha </a:t>
            </a:r>
            <a:r>
              <a:rPr spc="-85" dirty="0">
                <a:latin typeface="Arial"/>
                <a:cs typeface="Arial"/>
              </a:rPr>
              <a:t>hızlı </a:t>
            </a:r>
            <a:r>
              <a:rPr spc="-5" dirty="0">
                <a:latin typeface="Carlito"/>
                <a:cs typeface="Carlito"/>
              </a:rPr>
              <a:t>bir  </a:t>
            </a:r>
            <a:r>
              <a:rPr spc="-60" dirty="0">
                <a:latin typeface="Arial"/>
                <a:cs typeface="Arial"/>
              </a:rPr>
              <a:t>biçimde </a:t>
            </a:r>
            <a:r>
              <a:rPr spc="-95" dirty="0">
                <a:latin typeface="Arial"/>
                <a:cs typeface="Arial"/>
              </a:rPr>
              <a:t>yıpranmasına </a:t>
            </a:r>
            <a:r>
              <a:rPr spc="-10" dirty="0">
                <a:latin typeface="Carlito"/>
                <a:cs typeface="Carlito"/>
              </a:rPr>
              <a:t>yol</a:t>
            </a:r>
            <a:r>
              <a:rPr spc="-40" dirty="0">
                <a:latin typeface="Carlito"/>
                <a:cs typeface="Carlito"/>
              </a:rPr>
              <a:t> </a:t>
            </a:r>
            <a:r>
              <a:rPr spc="-120" dirty="0">
                <a:latin typeface="Arial"/>
                <a:cs typeface="Arial"/>
              </a:rPr>
              <a:t>açar</a:t>
            </a:r>
            <a:r>
              <a:rPr spc="-120" dirty="0"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  <a:p>
            <a:pPr marL="354965" marR="5080" indent="-342900">
              <a:lnSpc>
                <a:spcPct val="113999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b="1" i="1" spc="-114" dirty="0">
                <a:solidFill>
                  <a:srgbClr val="C00000"/>
                </a:solidFill>
                <a:latin typeface="Arial"/>
                <a:cs typeface="Arial"/>
              </a:rPr>
              <a:t>Örneğin</a:t>
            </a:r>
            <a:r>
              <a:rPr b="1" i="1" spc="-114" dirty="0">
                <a:solidFill>
                  <a:srgbClr val="C00000"/>
                </a:solidFill>
                <a:latin typeface="Carlito"/>
                <a:cs typeface="Carlito"/>
              </a:rPr>
              <a:t>; </a:t>
            </a:r>
            <a:r>
              <a:rPr spc="-5" dirty="0">
                <a:latin typeface="Carlito"/>
                <a:cs typeface="Carlito"/>
              </a:rPr>
              <a:t>betonun </a:t>
            </a:r>
            <a:r>
              <a:rPr dirty="0">
                <a:latin typeface="Carlito"/>
                <a:cs typeface="Carlito"/>
              </a:rPr>
              <a:t>deniz </a:t>
            </a:r>
            <a:r>
              <a:rPr spc="-5" dirty="0">
                <a:latin typeface="Carlito"/>
                <a:cs typeface="Carlito"/>
              </a:rPr>
              <a:t>suyu etkisiyle </a:t>
            </a:r>
            <a:r>
              <a:rPr spc="-90" dirty="0">
                <a:latin typeface="Arial"/>
                <a:cs typeface="Arial"/>
              </a:rPr>
              <a:t>çatlaması, parçalanması</a:t>
            </a:r>
            <a:r>
              <a:rPr spc="-90" dirty="0">
                <a:latin typeface="Carlito"/>
                <a:cs typeface="Carlito"/>
              </a:rPr>
              <a:t>; </a:t>
            </a:r>
            <a:r>
              <a:rPr spc="-75" dirty="0">
                <a:latin typeface="Arial"/>
                <a:cs typeface="Arial"/>
              </a:rPr>
              <a:t>donatıya </a:t>
            </a:r>
            <a:r>
              <a:rPr spc="-5" dirty="0">
                <a:latin typeface="Carlito"/>
                <a:cs typeface="Carlito"/>
              </a:rPr>
              <a:t>klor </a:t>
            </a:r>
            <a:r>
              <a:rPr spc="-55" dirty="0">
                <a:latin typeface="Arial"/>
                <a:cs typeface="Arial"/>
              </a:rPr>
              <a:t>iyonlarının  </a:t>
            </a:r>
            <a:r>
              <a:rPr dirty="0">
                <a:latin typeface="Carlito"/>
                <a:cs typeface="Carlito"/>
              </a:rPr>
              <a:t>daha </a:t>
            </a:r>
            <a:r>
              <a:rPr spc="-80" dirty="0">
                <a:latin typeface="Arial"/>
                <a:cs typeface="Arial"/>
              </a:rPr>
              <a:t>hızlı </a:t>
            </a:r>
            <a:r>
              <a:rPr dirty="0">
                <a:latin typeface="Carlito"/>
                <a:cs typeface="Carlito"/>
              </a:rPr>
              <a:t>bir </a:t>
            </a:r>
            <a:r>
              <a:rPr spc="-80" dirty="0">
                <a:latin typeface="Arial"/>
                <a:cs typeface="Arial"/>
              </a:rPr>
              <a:t>şekilde erişmesine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spc="-60" dirty="0">
                <a:latin typeface="Arial"/>
                <a:cs typeface="Arial"/>
              </a:rPr>
              <a:t>donatının </a:t>
            </a:r>
            <a:r>
              <a:rPr dirty="0">
                <a:latin typeface="Carlito"/>
                <a:cs typeface="Carlito"/>
              </a:rPr>
              <a:t>daha </a:t>
            </a:r>
            <a:r>
              <a:rPr spc="-100" dirty="0">
                <a:latin typeface="Arial"/>
                <a:cs typeface="Arial"/>
              </a:rPr>
              <a:t>çabuk </a:t>
            </a:r>
            <a:r>
              <a:rPr spc="-20" dirty="0">
                <a:latin typeface="Carlito"/>
                <a:cs typeface="Carlito"/>
              </a:rPr>
              <a:t>korozyona </a:t>
            </a:r>
            <a:r>
              <a:rPr spc="-105" dirty="0">
                <a:latin typeface="Arial"/>
                <a:cs typeface="Arial"/>
              </a:rPr>
              <a:t>uğramasına </a:t>
            </a:r>
            <a:r>
              <a:rPr spc="-5" dirty="0">
                <a:latin typeface="Carlito"/>
                <a:cs typeface="Carlito"/>
              </a:rPr>
              <a:t>sebep  olur; </a:t>
            </a:r>
            <a:r>
              <a:rPr spc="-105" dirty="0">
                <a:latin typeface="Arial"/>
                <a:cs typeface="Arial"/>
              </a:rPr>
              <a:t>ayrıca </a:t>
            </a:r>
            <a:r>
              <a:rPr spc="-60" dirty="0">
                <a:latin typeface="Arial"/>
                <a:cs typeface="Arial"/>
              </a:rPr>
              <a:t>donatının </a:t>
            </a:r>
            <a:r>
              <a:rPr spc="-110" dirty="0">
                <a:latin typeface="Arial"/>
                <a:cs typeface="Arial"/>
              </a:rPr>
              <a:t>paslanması </a:t>
            </a:r>
            <a:r>
              <a:rPr spc="-95" dirty="0">
                <a:latin typeface="Arial"/>
                <a:cs typeface="Arial"/>
              </a:rPr>
              <a:t>sonucu </a:t>
            </a:r>
            <a:r>
              <a:rPr spc="-5" dirty="0">
                <a:latin typeface="Carlito"/>
                <a:cs typeface="Carlito"/>
              </a:rPr>
              <a:t>meydana </a:t>
            </a:r>
            <a:r>
              <a:rPr spc="-90" dirty="0">
                <a:latin typeface="Arial"/>
                <a:cs typeface="Arial"/>
              </a:rPr>
              <a:t>gelen </a:t>
            </a:r>
            <a:r>
              <a:rPr spc="-80" dirty="0">
                <a:latin typeface="Arial"/>
                <a:cs typeface="Arial"/>
              </a:rPr>
              <a:t>hacim </a:t>
            </a:r>
            <a:r>
              <a:rPr spc="-70" dirty="0">
                <a:latin typeface="Arial"/>
                <a:cs typeface="Arial"/>
              </a:rPr>
              <a:t>artması, </a:t>
            </a:r>
            <a:r>
              <a:rPr spc="-5" dirty="0">
                <a:latin typeface="Carlito"/>
                <a:cs typeface="Carlito"/>
              </a:rPr>
              <a:t>betonun  </a:t>
            </a:r>
            <a:r>
              <a:rPr spc="-95" dirty="0">
                <a:latin typeface="Arial"/>
                <a:cs typeface="Arial"/>
              </a:rPr>
              <a:t>parçalanmasının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spc="-95" dirty="0">
                <a:latin typeface="Arial"/>
                <a:cs typeface="Arial"/>
              </a:rPr>
              <a:t>kopmasının </a:t>
            </a:r>
            <a:r>
              <a:rPr dirty="0">
                <a:latin typeface="Carlito"/>
                <a:cs typeface="Carlito"/>
              </a:rPr>
              <a:t>bir </a:t>
            </a:r>
            <a:r>
              <a:rPr spc="-5" dirty="0">
                <a:latin typeface="Carlito"/>
                <a:cs typeface="Carlito"/>
              </a:rPr>
              <a:t>nedenidir </a:t>
            </a:r>
            <a:r>
              <a:rPr spc="-90" dirty="0">
                <a:latin typeface="Arial"/>
                <a:cs typeface="Arial"/>
              </a:rPr>
              <a:t>(Akman,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5" dirty="0">
                <a:latin typeface="Carlito"/>
                <a:cs typeface="Carlito"/>
              </a:rPr>
              <a:t>1992).</a:t>
            </a:r>
            <a:endParaRPr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741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598" y="552783"/>
            <a:ext cx="26826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pc="-455" dirty="0"/>
              <a:t>BETON  KOROZYONU</a:t>
            </a:r>
            <a:br>
              <a:rPr lang="tr-TR" spc="-455" dirty="0"/>
            </a:br>
            <a:endParaRPr spc="-625" dirty="0"/>
          </a:p>
        </p:txBody>
      </p:sp>
      <p:sp>
        <p:nvSpPr>
          <p:cNvPr id="3" name="object 3"/>
          <p:cNvSpPr txBox="1"/>
          <p:nvPr/>
        </p:nvSpPr>
        <p:spPr>
          <a:xfrm>
            <a:off x="123473" y="1487385"/>
            <a:ext cx="8834120" cy="3854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13999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b="1" i="1" spc="-120" dirty="0">
                <a:solidFill>
                  <a:srgbClr val="C00000"/>
                </a:solidFill>
                <a:latin typeface="Arial"/>
                <a:cs typeface="Arial"/>
              </a:rPr>
              <a:t>Örneğin</a:t>
            </a:r>
            <a:r>
              <a:rPr spc="-120" dirty="0">
                <a:latin typeface="Arial"/>
                <a:cs typeface="Arial"/>
              </a:rPr>
              <a:t>, </a:t>
            </a:r>
            <a:r>
              <a:rPr spc="-60" dirty="0">
                <a:latin typeface="Arial"/>
                <a:cs typeface="Arial"/>
              </a:rPr>
              <a:t>birçok </a:t>
            </a:r>
            <a:r>
              <a:rPr spc="-5" dirty="0">
                <a:latin typeface="Carlito"/>
                <a:cs typeface="Carlito"/>
              </a:rPr>
              <a:t>Hollywood </a:t>
            </a:r>
            <a:r>
              <a:rPr dirty="0">
                <a:latin typeface="Carlito"/>
                <a:cs typeface="Carlito"/>
              </a:rPr>
              <a:t>film </a:t>
            </a:r>
            <a:r>
              <a:rPr spc="-5" dirty="0">
                <a:latin typeface="Carlito"/>
                <a:cs typeface="Carlito"/>
              </a:rPr>
              <a:t>sahnesinde </a:t>
            </a:r>
            <a:r>
              <a:rPr spc="-85" dirty="0">
                <a:latin typeface="Arial"/>
                <a:cs typeface="Arial"/>
              </a:rPr>
              <a:t>gördüğümüz, </a:t>
            </a:r>
            <a:r>
              <a:rPr dirty="0">
                <a:latin typeface="Carlito"/>
                <a:cs typeface="Carlito"/>
              </a:rPr>
              <a:t>1932 </a:t>
            </a:r>
            <a:r>
              <a:rPr spc="-75" dirty="0">
                <a:latin typeface="Arial"/>
                <a:cs typeface="Arial"/>
              </a:rPr>
              <a:t>yılında </a:t>
            </a:r>
            <a:r>
              <a:rPr spc="-95" dirty="0">
                <a:latin typeface="Arial"/>
                <a:cs typeface="Arial"/>
              </a:rPr>
              <a:t>inşa </a:t>
            </a:r>
            <a:r>
              <a:rPr dirty="0">
                <a:latin typeface="Carlito"/>
                <a:cs typeface="Carlito"/>
              </a:rPr>
              <a:t>edilen </a:t>
            </a:r>
            <a:r>
              <a:rPr b="1" spc="-254" dirty="0">
                <a:solidFill>
                  <a:srgbClr val="C00000"/>
                </a:solidFill>
                <a:latin typeface="Arial"/>
                <a:cs typeface="Arial"/>
              </a:rPr>
              <a:t>Los  </a:t>
            </a:r>
            <a:r>
              <a:rPr b="1" spc="-105" dirty="0">
                <a:solidFill>
                  <a:srgbClr val="C00000"/>
                </a:solidFill>
                <a:latin typeface="Arial"/>
                <a:cs typeface="Arial"/>
              </a:rPr>
              <a:t>Angeles</a:t>
            </a:r>
            <a:r>
              <a:rPr spc="-105" dirty="0">
                <a:latin typeface="Carlito"/>
                <a:cs typeface="Carlito"/>
              </a:rPr>
              <a:t>’taki </a:t>
            </a:r>
            <a:r>
              <a:rPr b="1" spc="-114" dirty="0">
                <a:solidFill>
                  <a:srgbClr val="C00000"/>
                </a:solidFill>
                <a:latin typeface="Arial"/>
                <a:cs typeface="Arial"/>
              </a:rPr>
              <a:t>Altıncı </a:t>
            </a:r>
            <a:r>
              <a:rPr b="1" spc="-170" dirty="0">
                <a:solidFill>
                  <a:srgbClr val="C00000"/>
                </a:solidFill>
                <a:latin typeface="Arial"/>
                <a:cs typeface="Arial"/>
              </a:rPr>
              <a:t>Cadde </a:t>
            </a:r>
            <a:r>
              <a:rPr b="1" spc="-10" dirty="0">
                <a:solidFill>
                  <a:srgbClr val="C00000"/>
                </a:solidFill>
                <a:latin typeface="Carlito"/>
                <a:cs typeface="Carlito"/>
              </a:rPr>
              <a:t>Viyadük </a:t>
            </a:r>
            <a:r>
              <a:rPr b="1" spc="-160" dirty="0">
                <a:solidFill>
                  <a:srgbClr val="C00000"/>
                </a:solidFill>
                <a:latin typeface="Arial"/>
                <a:cs typeface="Arial"/>
              </a:rPr>
              <a:t>köprüsü </a:t>
            </a:r>
            <a:r>
              <a:rPr spc="-80" dirty="0">
                <a:latin typeface="Arial"/>
                <a:cs typeface="Arial"/>
              </a:rPr>
              <a:t>bugün </a:t>
            </a:r>
            <a:r>
              <a:rPr b="1" spc="-114" dirty="0">
                <a:solidFill>
                  <a:srgbClr val="C00000"/>
                </a:solidFill>
                <a:latin typeface="Arial"/>
                <a:cs typeface="Arial"/>
              </a:rPr>
              <a:t>Alkali </a:t>
            </a:r>
            <a:r>
              <a:rPr b="1" spc="-140" dirty="0">
                <a:solidFill>
                  <a:srgbClr val="C00000"/>
                </a:solidFill>
                <a:latin typeface="Arial"/>
                <a:cs typeface="Arial"/>
              </a:rPr>
              <a:t>Silika </a:t>
            </a:r>
            <a:r>
              <a:rPr b="1" spc="-165" dirty="0">
                <a:solidFill>
                  <a:srgbClr val="C00000"/>
                </a:solidFill>
                <a:latin typeface="Arial"/>
                <a:cs typeface="Arial"/>
              </a:rPr>
              <a:t>Reaksiyonu </a:t>
            </a:r>
            <a:r>
              <a:rPr b="1" spc="-5" dirty="0">
                <a:solidFill>
                  <a:srgbClr val="C00000"/>
                </a:solidFill>
                <a:latin typeface="Carlito"/>
                <a:cs typeface="Carlito"/>
              </a:rPr>
              <a:t>(ASR) </a:t>
            </a:r>
            <a:r>
              <a:rPr b="1" spc="-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nedeniyle </a:t>
            </a:r>
            <a:r>
              <a:rPr spc="-85" dirty="0">
                <a:latin typeface="Arial"/>
                <a:cs typeface="Arial"/>
              </a:rPr>
              <a:t>oluşan </a:t>
            </a:r>
            <a:r>
              <a:rPr spc="-60" dirty="0">
                <a:latin typeface="Arial"/>
                <a:cs typeface="Arial"/>
              </a:rPr>
              <a:t>çatlaklar </a:t>
            </a:r>
            <a:r>
              <a:rPr spc="-95" dirty="0">
                <a:latin typeface="Arial"/>
                <a:cs typeface="Arial"/>
              </a:rPr>
              <a:t>sonucunda </a:t>
            </a:r>
            <a:r>
              <a:rPr spc="-5" dirty="0">
                <a:latin typeface="Carlito"/>
                <a:cs typeface="Carlito"/>
              </a:rPr>
              <a:t>önemli </a:t>
            </a:r>
            <a:r>
              <a:rPr spc="-65" dirty="0">
                <a:latin typeface="Arial"/>
                <a:cs typeface="Arial"/>
              </a:rPr>
              <a:t>ölçüde </a:t>
            </a:r>
            <a:r>
              <a:rPr dirty="0">
                <a:latin typeface="Carlito"/>
                <a:cs typeface="Carlito"/>
              </a:rPr>
              <a:t>hasar </a:t>
            </a:r>
            <a:r>
              <a:rPr spc="-65" dirty="0">
                <a:latin typeface="Arial"/>
                <a:cs typeface="Arial"/>
              </a:rPr>
              <a:t>görmüştür</a:t>
            </a:r>
            <a:r>
              <a:rPr spc="-65" dirty="0">
                <a:latin typeface="Carlito"/>
                <a:cs typeface="Carlito"/>
              </a:rPr>
              <a:t>. </a:t>
            </a:r>
            <a:r>
              <a:rPr spc="-5" dirty="0">
                <a:latin typeface="Carlito"/>
                <a:cs typeface="Carlito"/>
              </a:rPr>
              <a:t>Köprünün </a:t>
            </a:r>
            <a:r>
              <a:rPr spc="-90" dirty="0">
                <a:latin typeface="Arial"/>
                <a:cs typeface="Arial"/>
              </a:rPr>
              <a:t>yapıldığı  </a:t>
            </a:r>
            <a:r>
              <a:rPr spc="-65" dirty="0">
                <a:latin typeface="Arial"/>
                <a:cs typeface="Arial"/>
              </a:rPr>
              <a:t>yıllarda </a:t>
            </a:r>
            <a:r>
              <a:rPr spc="-10" dirty="0">
                <a:latin typeface="Carlito"/>
                <a:cs typeface="Carlito"/>
              </a:rPr>
              <a:t>alkali-silika reaksiyonu </a:t>
            </a:r>
            <a:r>
              <a:rPr dirty="0">
                <a:latin typeface="Carlito"/>
                <a:cs typeface="Carlito"/>
              </a:rPr>
              <a:t>henüz </a:t>
            </a:r>
            <a:r>
              <a:rPr spc="-50" dirty="0">
                <a:latin typeface="Arial"/>
                <a:cs typeface="Arial"/>
              </a:rPr>
              <a:t>bilinmediğinden, </a:t>
            </a:r>
            <a:r>
              <a:rPr spc="-5" dirty="0">
                <a:latin typeface="Carlito"/>
                <a:cs typeface="Carlito"/>
              </a:rPr>
              <a:t>aktif silis </a:t>
            </a:r>
            <a:r>
              <a:rPr spc="-70" dirty="0">
                <a:latin typeface="Arial"/>
                <a:cs typeface="Arial"/>
              </a:rPr>
              <a:t>içeren </a:t>
            </a:r>
            <a:r>
              <a:rPr spc="-125" dirty="0">
                <a:latin typeface="Arial"/>
                <a:cs typeface="Arial"/>
              </a:rPr>
              <a:t>agrega </a:t>
            </a:r>
            <a:r>
              <a:rPr spc="-10" dirty="0">
                <a:latin typeface="Carlito"/>
                <a:cs typeface="Carlito"/>
              </a:rPr>
              <a:t>ve yüksek  oranda alkali </a:t>
            </a:r>
            <a:r>
              <a:rPr spc="-70" dirty="0">
                <a:latin typeface="Arial"/>
                <a:cs typeface="Arial"/>
              </a:rPr>
              <a:t>içeren </a:t>
            </a:r>
            <a:r>
              <a:rPr spc="-50" dirty="0">
                <a:latin typeface="Arial"/>
                <a:cs typeface="Arial"/>
              </a:rPr>
              <a:t>çimento </a:t>
            </a:r>
            <a:r>
              <a:rPr dirty="0">
                <a:latin typeface="Carlito"/>
                <a:cs typeface="Carlito"/>
              </a:rPr>
              <a:t>bir </a:t>
            </a:r>
            <a:r>
              <a:rPr spc="-10" dirty="0">
                <a:latin typeface="Carlito"/>
                <a:cs typeface="Carlito"/>
              </a:rPr>
              <a:t>arada </a:t>
            </a:r>
            <a:r>
              <a:rPr spc="-65" dirty="0">
                <a:latin typeface="Arial"/>
                <a:cs typeface="Arial"/>
              </a:rPr>
              <a:t>kullanılmıştır</a:t>
            </a:r>
            <a:r>
              <a:rPr spc="-65" dirty="0">
                <a:latin typeface="Carlito"/>
                <a:cs typeface="Carlito"/>
              </a:rPr>
              <a:t>. </a:t>
            </a:r>
            <a:r>
              <a:rPr spc="-5" dirty="0">
                <a:latin typeface="Carlito"/>
                <a:cs typeface="Carlito"/>
              </a:rPr>
              <a:t>Elli </a:t>
            </a:r>
            <a:r>
              <a:rPr spc="-55" dirty="0">
                <a:latin typeface="Arial"/>
                <a:cs typeface="Arial"/>
              </a:rPr>
              <a:t>yıl </a:t>
            </a:r>
            <a:r>
              <a:rPr spc="-65" dirty="0">
                <a:latin typeface="Arial"/>
                <a:cs typeface="Arial"/>
              </a:rPr>
              <a:t>içerisinde </a:t>
            </a:r>
            <a:r>
              <a:rPr spc="-20" dirty="0">
                <a:latin typeface="Carlito"/>
                <a:cs typeface="Carlito"/>
              </a:rPr>
              <a:t>ortaya </a:t>
            </a:r>
            <a:r>
              <a:rPr spc="-90" dirty="0">
                <a:latin typeface="Arial"/>
                <a:cs typeface="Arial"/>
              </a:rPr>
              <a:t>çıkabilecek </a:t>
            </a:r>
            <a:r>
              <a:rPr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i="1" spc="-120" dirty="0">
                <a:solidFill>
                  <a:srgbClr val="C00000"/>
                </a:solidFill>
                <a:latin typeface="Arial"/>
                <a:cs typeface="Arial"/>
              </a:rPr>
              <a:t>önemli </a:t>
            </a:r>
            <a:r>
              <a:rPr b="1" i="1" spc="-95" dirty="0">
                <a:solidFill>
                  <a:srgbClr val="C00000"/>
                </a:solidFill>
                <a:latin typeface="Arial"/>
                <a:cs typeface="Arial"/>
              </a:rPr>
              <a:t>bir </a:t>
            </a:r>
            <a:r>
              <a:rPr b="1" i="1" spc="-5" dirty="0">
                <a:solidFill>
                  <a:srgbClr val="C00000"/>
                </a:solidFill>
                <a:latin typeface="Carlito"/>
                <a:cs typeface="Carlito"/>
              </a:rPr>
              <a:t>depremde </a:t>
            </a:r>
            <a:r>
              <a:rPr b="1" i="1" spc="-100" dirty="0">
                <a:solidFill>
                  <a:srgbClr val="C00000"/>
                </a:solidFill>
                <a:latin typeface="Arial"/>
                <a:cs typeface="Arial"/>
              </a:rPr>
              <a:t>yıkılma </a:t>
            </a:r>
            <a:r>
              <a:rPr b="1" i="1" spc="-110" dirty="0">
                <a:solidFill>
                  <a:srgbClr val="C00000"/>
                </a:solidFill>
                <a:latin typeface="Arial"/>
                <a:cs typeface="Arial"/>
              </a:rPr>
              <a:t>olasılığı </a:t>
            </a:r>
            <a:r>
              <a:rPr b="1" i="1" dirty="0">
                <a:solidFill>
                  <a:srgbClr val="C00000"/>
                </a:solidFill>
                <a:latin typeface="Carlito"/>
                <a:cs typeface="Carlito"/>
              </a:rPr>
              <a:t>%70 </a:t>
            </a:r>
            <a:r>
              <a:rPr spc="-10" dirty="0">
                <a:latin typeface="Carlito"/>
                <a:cs typeface="Carlito"/>
              </a:rPr>
              <a:t>olarak </a:t>
            </a:r>
            <a:r>
              <a:rPr spc="-60" dirty="0">
                <a:latin typeface="Arial"/>
                <a:cs typeface="Arial"/>
              </a:rPr>
              <a:t>görülen köprünün, </a:t>
            </a:r>
            <a:r>
              <a:rPr spc="-5" dirty="0">
                <a:latin typeface="Carlito"/>
                <a:cs typeface="Carlito"/>
              </a:rPr>
              <a:t>yerine yeni </a:t>
            </a:r>
            <a:r>
              <a:rPr dirty="0">
                <a:latin typeface="Carlito"/>
                <a:cs typeface="Carlito"/>
              </a:rPr>
              <a:t>bir </a:t>
            </a:r>
            <a:r>
              <a:rPr spc="-15" dirty="0">
                <a:latin typeface="Carlito"/>
                <a:cs typeface="Carlito"/>
              </a:rPr>
              <a:t>köprü  </a:t>
            </a:r>
            <a:r>
              <a:rPr spc="-100" dirty="0">
                <a:latin typeface="Arial"/>
                <a:cs typeface="Arial"/>
              </a:rPr>
              <a:t>yapılması </a:t>
            </a:r>
            <a:r>
              <a:rPr spc="-60" dirty="0">
                <a:latin typeface="Arial"/>
                <a:cs typeface="Arial"/>
              </a:rPr>
              <a:t>kararlaştırılmıştır </a:t>
            </a:r>
            <a:r>
              <a:rPr spc="-5" dirty="0">
                <a:latin typeface="Carlito"/>
                <a:cs typeface="Carlito"/>
              </a:rPr>
              <a:t>(Silver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spc="-25" dirty="0">
                <a:latin typeface="Carlito"/>
                <a:cs typeface="Carlito"/>
              </a:rPr>
              <a:t>Cho</a:t>
            </a:r>
            <a:r>
              <a:rPr spc="-25" dirty="0">
                <a:latin typeface="Arial"/>
                <a:cs typeface="Arial"/>
              </a:rPr>
              <a:t>,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spc="-5" dirty="0">
                <a:latin typeface="Carlito"/>
                <a:cs typeface="Carlito"/>
              </a:rPr>
              <a:t>2012).</a:t>
            </a:r>
            <a:endParaRPr dirty="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113999"/>
              </a:lnSpc>
              <a:spcBef>
                <a:spcPts val="605"/>
              </a:spcBef>
              <a:buChar char="•"/>
              <a:tabLst>
                <a:tab pos="355600" algn="l"/>
              </a:tabLst>
            </a:pPr>
            <a:r>
              <a:rPr spc="-85" dirty="0">
                <a:latin typeface="Arial"/>
                <a:cs typeface="Arial"/>
              </a:rPr>
              <a:t>Öngörülmeyen </a:t>
            </a:r>
            <a:r>
              <a:rPr spc="-10" dirty="0">
                <a:latin typeface="Carlito"/>
                <a:cs typeface="Carlito"/>
              </a:rPr>
              <a:t>durabilite </a:t>
            </a:r>
            <a:r>
              <a:rPr spc="-65" dirty="0">
                <a:latin typeface="Arial"/>
                <a:cs typeface="Arial"/>
              </a:rPr>
              <a:t>sorunlarından </a:t>
            </a:r>
            <a:r>
              <a:rPr spc="-75" dirty="0">
                <a:latin typeface="Arial"/>
                <a:cs typeface="Arial"/>
              </a:rPr>
              <a:t>dolayı </a:t>
            </a:r>
            <a:r>
              <a:rPr dirty="0">
                <a:latin typeface="Carlito"/>
                <a:cs typeface="Carlito"/>
              </a:rPr>
              <a:t>servis </a:t>
            </a:r>
            <a:r>
              <a:rPr spc="-110" dirty="0">
                <a:latin typeface="Arial"/>
                <a:cs typeface="Arial"/>
              </a:rPr>
              <a:t>dışı </a:t>
            </a:r>
            <a:r>
              <a:rPr spc="-10" dirty="0">
                <a:latin typeface="Carlito"/>
                <a:cs typeface="Carlito"/>
              </a:rPr>
              <a:t>kalma tehlikesinde </a:t>
            </a:r>
            <a:r>
              <a:rPr spc="-5" dirty="0">
                <a:latin typeface="Carlito"/>
                <a:cs typeface="Carlito"/>
              </a:rPr>
              <a:t>olan </a:t>
            </a:r>
            <a:r>
              <a:rPr dirty="0">
                <a:latin typeface="Carlito"/>
                <a:cs typeface="Carlito"/>
              </a:rPr>
              <a:t>bu </a:t>
            </a:r>
            <a:r>
              <a:rPr spc="-10" dirty="0">
                <a:latin typeface="Carlito"/>
                <a:cs typeface="Carlito"/>
              </a:rPr>
              <a:t>ve  </a:t>
            </a:r>
            <a:r>
              <a:rPr dirty="0">
                <a:latin typeface="Carlito"/>
                <a:cs typeface="Carlito"/>
              </a:rPr>
              <a:t>buna </a:t>
            </a:r>
            <a:r>
              <a:rPr spc="-10" dirty="0">
                <a:latin typeface="Carlito"/>
                <a:cs typeface="Carlito"/>
              </a:rPr>
              <a:t>benzeyen </a:t>
            </a:r>
            <a:r>
              <a:rPr spc="-60" dirty="0">
                <a:latin typeface="Arial"/>
                <a:cs typeface="Arial"/>
              </a:rPr>
              <a:t>birçok </a:t>
            </a:r>
            <a:r>
              <a:rPr spc="-100" dirty="0">
                <a:latin typeface="Arial"/>
                <a:cs typeface="Arial"/>
              </a:rPr>
              <a:t>yapı </a:t>
            </a:r>
            <a:r>
              <a:rPr spc="-95" dirty="0">
                <a:latin typeface="Arial"/>
                <a:cs typeface="Arial"/>
              </a:rPr>
              <a:t>gerek </a:t>
            </a:r>
            <a:r>
              <a:rPr spc="-15" dirty="0">
                <a:latin typeface="Carlito"/>
                <a:cs typeface="Carlito"/>
              </a:rPr>
              <a:t>ülkemizde </a:t>
            </a:r>
            <a:r>
              <a:rPr spc="-114" dirty="0">
                <a:latin typeface="Arial"/>
                <a:cs typeface="Arial"/>
              </a:rPr>
              <a:t>gerekse </a:t>
            </a:r>
            <a:r>
              <a:rPr spc="-90" dirty="0">
                <a:latin typeface="Arial"/>
                <a:cs typeface="Arial"/>
              </a:rPr>
              <a:t>gelişmiş </a:t>
            </a:r>
            <a:r>
              <a:rPr spc="-60" dirty="0">
                <a:latin typeface="Arial"/>
                <a:cs typeface="Arial"/>
              </a:rPr>
              <a:t>birçok </a:t>
            </a:r>
            <a:r>
              <a:rPr spc="-15" dirty="0">
                <a:latin typeface="Carlito"/>
                <a:cs typeface="Carlito"/>
              </a:rPr>
              <a:t>ülkede </a:t>
            </a:r>
            <a:r>
              <a:rPr spc="-55" dirty="0">
                <a:latin typeface="Arial"/>
                <a:cs typeface="Arial"/>
              </a:rPr>
              <a:t>mevcuttur</a:t>
            </a:r>
            <a:r>
              <a:rPr spc="-55" dirty="0">
                <a:latin typeface="Carlito"/>
                <a:cs typeface="Carlito"/>
              </a:rPr>
              <a:t>. </a:t>
            </a:r>
            <a:r>
              <a:rPr spc="-145" dirty="0">
                <a:latin typeface="Arial"/>
                <a:cs typeface="Arial"/>
              </a:rPr>
              <a:t>Bu  </a:t>
            </a:r>
            <a:r>
              <a:rPr spc="-75" dirty="0">
                <a:latin typeface="Arial"/>
                <a:cs typeface="Arial"/>
              </a:rPr>
              <a:t>yapıların </a:t>
            </a:r>
            <a:r>
              <a:rPr spc="-80" dirty="0">
                <a:latin typeface="Arial"/>
                <a:cs typeface="Arial"/>
              </a:rPr>
              <a:t>yıkılarak </a:t>
            </a:r>
            <a:r>
              <a:rPr spc="-10" dirty="0">
                <a:latin typeface="Carlito"/>
                <a:cs typeface="Carlito"/>
              </a:rPr>
              <a:t>yerine </a:t>
            </a:r>
            <a:r>
              <a:rPr spc="-5" dirty="0">
                <a:latin typeface="Carlito"/>
                <a:cs typeface="Carlito"/>
              </a:rPr>
              <a:t>yenilerinin </a:t>
            </a:r>
            <a:r>
              <a:rPr spc="-100" dirty="0">
                <a:latin typeface="Arial"/>
                <a:cs typeface="Arial"/>
              </a:rPr>
              <a:t>yapılması </a:t>
            </a:r>
            <a:r>
              <a:rPr spc="-15" dirty="0">
                <a:latin typeface="Carlito"/>
                <a:cs typeface="Carlito"/>
              </a:rPr>
              <a:t>veya </a:t>
            </a:r>
            <a:r>
              <a:rPr spc="-80" dirty="0">
                <a:latin typeface="Arial"/>
                <a:cs typeface="Arial"/>
              </a:rPr>
              <a:t>onarılması </a:t>
            </a:r>
            <a:r>
              <a:rPr spc="-70" dirty="0">
                <a:latin typeface="Arial"/>
                <a:cs typeface="Arial"/>
              </a:rPr>
              <a:t>gerekmektedir</a:t>
            </a:r>
            <a:r>
              <a:rPr spc="-70" dirty="0">
                <a:latin typeface="Carlito"/>
                <a:cs typeface="Carlito"/>
              </a:rPr>
              <a:t>.</a:t>
            </a:r>
            <a:r>
              <a:rPr spc="265" dirty="0">
                <a:latin typeface="Carlito"/>
                <a:cs typeface="Carlito"/>
              </a:rPr>
              <a:t> </a:t>
            </a:r>
            <a:r>
              <a:rPr spc="-100" dirty="0">
                <a:latin typeface="Arial"/>
                <a:cs typeface="Arial"/>
              </a:rPr>
              <a:t>Gelişmiş  </a:t>
            </a:r>
            <a:r>
              <a:rPr spc="-60" dirty="0">
                <a:latin typeface="Arial"/>
                <a:cs typeface="Arial"/>
              </a:rPr>
              <a:t>ülkelerdeki, </a:t>
            </a:r>
            <a:r>
              <a:rPr b="1" i="1" spc="-100" dirty="0">
                <a:solidFill>
                  <a:srgbClr val="C00000"/>
                </a:solidFill>
                <a:latin typeface="Arial"/>
                <a:cs typeface="Arial"/>
              </a:rPr>
              <a:t>inşaat </a:t>
            </a:r>
            <a:r>
              <a:rPr b="1" i="1" spc="-85" dirty="0">
                <a:solidFill>
                  <a:srgbClr val="C00000"/>
                </a:solidFill>
                <a:latin typeface="Arial"/>
                <a:cs typeface="Arial"/>
              </a:rPr>
              <a:t>faaliyetlerinin </a:t>
            </a:r>
            <a:r>
              <a:rPr b="1" i="1" spc="-60" dirty="0">
                <a:solidFill>
                  <a:srgbClr val="C00000"/>
                </a:solidFill>
                <a:latin typeface="Carlito"/>
                <a:cs typeface="Carlito"/>
              </a:rPr>
              <a:t>%40</a:t>
            </a:r>
            <a:r>
              <a:rPr b="1" i="1" spc="-60" dirty="0">
                <a:solidFill>
                  <a:srgbClr val="C00000"/>
                </a:solidFill>
                <a:latin typeface="Arial"/>
                <a:cs typeface="Arial"/>
              </a:rPr>
              <a:t>’ını </a:t>
            </a:r>
            <a:r>
              <a:rPr b="1" i="1" spc="-70" dirty="0">
                <a:solidFill>
                  <a:srgbClr val="C00000"/>
                </a:solidFill>
                <a:latin typeface="Arial"/>
                <a:cs typeface="Arial"/>
              </a:rPr>
              <a:t>tamir </a:t>
            </a:r>
            <a:r>
              <a:rPr b="1" i="1" dirty="0">
                <a:solidFill>
                  <a:srgbClr val="C00000"/>
                </a:solidFill>
                <a:latin typeface="Carlito"/>
                <a:cs typeface="Carlito"/>
              </a:rPr>
              <a:t>ve </a:t>
            </a:r>
            <a:r>
              <a:rPr b="1" i="1" spc="-114" dirty="0">
                <a:solidFill>
                  <a:srgbClr val="C00000"/>
                </a:solidFill>
                <a:latin typeface="Arial"/>
                <a:cs typeface="Arial"/>
              </a:rPr>
              <a:t>bakım </a:t>
            </a:r>
            <a:r>
              <a:rPr spc="-40" dirty="0">
                <a:latin typeface="Arial"/>
                <a:cs typeface="Arial"/>
              </a:rPr>
              <a:t>işlerinin </a:t>
            </a:r>
            <a:r>
              <a:rPr spc="-55" dirty="0">
                <a:latin typeface="Arial"/>
                <a:cs typeface="Arial"/>
              </a:rPr>
              <a:t>oluşturduğu  </a:t>
            </a:r>
            <a:r>
              <a:rPr spc="-75" dirty="0">
                <a:latin typeface="Arial"/>
                <a:cs typeface="Arial"/>
              </a:rPr>
              <a:t>düşünüldüğünde </a:t>
            </a:r>
            <a:r>
              <a:rPr spc="-10" dirty="0">
                <a:latin typeface="Carlito"/>
                <a:cs typeface="Carlito"/>
              </a:rPr>
              <a:t>konunun </a:t>
            </a:r>
            <a:r>
              <a:rPr spc="-5" dirty="0">
                <a:latin typeface="Carlito"/>
                <a:cs typeface="Carlito"/>
              </a:rPr>
              <a:t>önemi </a:t>
            </a:r>
            <a:r>
              <a:rPr dirty="0">
                <a:latin typeface="Carlito"/>
                <a:cs typeface="Carlito"/>
              </a:rPr>
              <a:t>daha </a:t>
            </a:r>
            <a:r>
              <a:rPr spc="-5" dirty="0">
                <a:latin typeface="Carlito"/>
                <a:cs typeface="Carlito"/>
              </a:rPr>
              <a:t>iyi </a:t>
            </a:r>
            <a:r>
              <a:rPr spc="-75" dirty="0">
                <a:latin typeface="Arial"/>
                <a:cs typeface="Arial"/>
              </a:rPr>
              <a:t>anlaşılmaktadır </a:t>
            </a:r>
            <a:r>
              <a:rPr spc="-100" dirty="0">
                <a:latin typeface="Carlito"/>
                <a:cs typeface="Carlito"/>
              </a:rPr>
              <a:t>(</a:t>
            </a:r>
            <a:r>
              <a:rPr spc="-100" dirty="0">
                <a:latin typeface="Arial"/>
                <a:cs typeface="Arial"/>
              </a:rPr>
              <a:t>Baradan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spc="-95" dirty="0">
                <a:latin typeface="Arial"/>
                <a:cs typeface="Arial"/>
              </a:rPr>
              <a:t>Aydın,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Carlito"/>
                <a:cs typeface="Carlito"/>
              </a:rPr>
              <a:t>2013).</a:t>
            </a:r>
            <a:endParaRPr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70702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344" y="518277"/>
            <a:ext cx="2596407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pc="-455" dirty="0"/>
              <a:t>BETON  KOROZYONU</a:t>
            </a:r>
            <a:br>
              <a:rPr lang="tr-TR" spc="-455" dirty="0"/>
            </a:br>
            <a:endParaRPr spc="-625" dirty="0"/>
          </a:p>
        </p:txBody>
      </p:sp>
      <p:sp>
        <p:nvSpPr>
          <p:cNvPr id="3" name="object 3"/>
          <p:cNvSpPr txBox="1"/>
          <p:nvPr/>
        </p:nvSpPr>
        <p:spPr>
          <a:xfrm>
            <a:off x="123474" y="1413713"/>
            <a:ext cx="8833485" cy="424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13999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pc="-75" dirty="0">
                <a:latin typeface="Arial"/>
                <a:cs typeface="Arial"/>
              </a:rPr>
              <a:t>Betonarme yapıların </a:t>
            </a:r>
            <a:r>
              <a:rPr spc="-90" dirty="0">
                <a:latin typeface="Arial"/>
                <a:cs typeface="Arial"/>
              </a:rPr>
              <a:t>kalıcılığını </a:t>
            </a:r>
            <a:r>
              <a:rPr spc="-10" dirty="0">
                <a:latin typeface="Carlito"/>
                <a:cs typeface="Carlito"/>
              </a:rPr>
              <a:t>etkileyen kimyasal ve </a:t>
            </a:r>
            <a:r>
              <a:rPr spc="-5" dirty="0">
                <a:latin typeface="Carlito"/>
                <a:cs typeface="Carlito"/>
              </a:rPr>
              <a:t>fiziksel </a:t>
            </a:r>
            <a:r>
              <a:rPr spc="-50" dirty="0">
                <a:latin typeface="Arial"/>
                <a:cs typeface="Arial"/>
              </a:rPr>
              <a:t>işlemlerin </a:t>
            </a:r>
            <a:r>
              <a:rPr dirty="0">
                <a:latin typeface="Carlito"/>
                <a:cs typeface="Carlito"/>
              </a:rPr>
              <a:t>hemen </a:t>
            </a:r>
            <a:r>
              <a:rPr spc="-5" dirty="0">
                <a:latin typeface="Carlito"/>
                <a:cs typeface="Carlito"/>
              </a:rPr>
              <a:t>hepsinde  </a:t>
            </a:r>
            <a:r>
              <a:rPr dirty="0">
                <a:latin typeface="Carlito"/>
                <a:cs typeface="Carlito"/>
              </a:rPr>
              <a:t>ana </a:t>
            </a:r>
            <a:r>
              <a:rPr spc="-55" dirty="0">
                <a:latin typeface="Arial"/>
                <a:cs typeface="Arial"/>
              </a:rPr>
              <a:t>faktör, </a:t>
            </a:r>
            <a:r>
              <a:rPr b="1" spc="-215" dirty="0">
                <a:solidFill>
                  <a:srgbClr val="C00000"/>
                </a:solidFill>
                <a:latin typeface="Arial"/>
                <a:cs typeface="Arial"/>
              </a:rPr>
              <a:t>su </a:t>
            </a:r>
            <a:r>
              <a:rPr spc="-15" dirty="0">
                <a:latin typeface="Carlito"/>
                <a:cs typeface="Carlito"/>
              </a:rPr>
              <a:t>ve </a:t>
            </a:r>
            <a:r>
              <a:rPr spc="-5" dirty="0">
                <a:latin typeface="Carlito"/>
                <a:cs typeface="Carlito"/>
              </a:rPr>
              <a:t>beton </a:t>
            </a:r>
            <a:r>
              <a:rPr spc="-10" dirty="0">
                <a:latin typeface="Carlito"/>
                <a:cs typeface="Carlito"/>
              </a:rPr>
              <a:t>bünyesindeki </a:t>
            </a:r>
            <a:r>
              <a:rPr b="1" spc="-130" dirty="0">
                <a:solidFill>
                  <a:srgbClr val="C00000"/>
                </a:solidFill>
                <a:latin typeface="Arial"/>
                <a:cs typeface="Arial"/>
              </a:rPr>
              <a:t>boşluklar </a:t>
            </a:r>
            <a:r>
              <a:rPr dirty="0">
                <a:latin typeface="Carlito"/>
                <a:cs typeface="Carlito"/>
              </a:rPr>
              <a:t>ile </a:t>
            </a:r>
            <a:r>
              <a:rPr b="1" spc="-105" dirty="0">
                <a:solidFill>
                  <a:srgbClr val="C00000"/>
                </a:solidFill>
                <a:latin typeface="Arial"/>
                <a:cs typeface="Arial"/>
              </a:rPr>
              <a:t>çatlaklar </a:t>
            </a:r>
            <a:r>
              <a:rPr b="1" spc="-120" dirty="0">
                <a:solidFill>
                  <a:srgbClr val="C00000"/>
                </a:solidFill>
                <a:latin typeface="Arial"/>
                <a:cs typeface="Arial"/>
              </a:rPr>
              <a:t>içindeki </a:t>
            </a:r>
            <a:r>
              <a:rPr b="1" spc="-105" dirty="0">
                <a:solidFill>
                  <a:srgbClr val="C00000"/>
                </a:solidFill>
                <a:latin typeface="Arial"/>
                <a:cs typeface="Arial"/>
              </a:rPr>
              <a:t>taşınım</a:t>
            </a:r>
            <a:r>
              <a:rPr spc="-105" dirty="0">
                <a:latin typeface="Arial"/>
                <a:cs typeface="Arial"/>
              </a:rPr>
              <a:t>dır</a:t>
            </a:r>
            <a:r>
              <a:rPr spc="-105" dirty="0">
                <a:latin typeface="Carlito"/>
                <a:cs typeface="Carlito"/>
              </a:rPr>
              <a:t>. </a:t>
            </a:r>
            <a:r>
              <a:rPr spc="-100" dirty="0">
                <a:latin typeface="Arial"/>
                <a:cs typeface="Arial"/>
              </a:rPr>
              <a:t>Gazların,  </a:t>
            </a:r>
            <a:r>
              <a:rPr spc="-5" dirty="0">
                <a:latin typeface="Carlito"/>
                <a:cs typeface="Carlito"/>
              </a:rPr>
              <a:t>suyun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spc="-80" dirty="0">
                <a:latin typeface="Arial"/>
                <a:cs typeface="Arial"/>
              </a:rPr>
              <a:t>zararlı </a:t>
            </a:r>
            <a:r>
              <a:rPr dirty="0">
                <a:latin typeface="Carlito"/>
                <a:cs typeface="Carlito"/>
              </a:rPr>
              <a:t>maddelerin </a:t>
            </a:r>
            <a:r>
              <a:rPr spc="-5" dirty="0">
                <a:latin typeface="Carlito"/>
                <a:cs typeface="Carlito"/>
              </a:rPr>
              <a:t>beton </a:t>
            </a:r>
            <a:r>
              <a:rPr spc="-60" dirty="0">
                <a:latin typeface="Arial"/>
                <a:cs typeface="Arial"/>
              </a:rPr>
              <a:t>içine </a:t>
            </a:r>
            <a:r>
              <a:rPr spc="-85" dirty="0">
                <a:latin typeface="Arial"/>
                <a:cs typeface="Arial"/>
              </a:rPr>
              <a:t>taşınımı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spc="-55" dirty="0">
                <a:latin typeface="Arial"/>
                <a:cs typeface="Arial"/>
              </a:rPr>
              <a:t>bunların </a:t>
            </a:r>
            <a:r>
              <a:rPr spc="-10" dirty="0">
                <a:latin typeface="Carlito"/>
                <a:cs typeface="Carlito"/>
              </a:rPr>
              <a:t>beton </a:t>
            </a:r>
            <a:r>
              <a:rPr dirty="0">
                <a:latin typeface="Carlito"/>
                <a:cs typeface="Carlito"/>
              </a:rPr>
              <a:t>ile </a:t>
            </a:r>
            <a:r>
              <a:rPr spc="-45" dirty="0">
                <a:latin typeface="Arial"/>
                <a:cs typeface="Arial"/>
              </a:rPr>
              <a:t>etkileşimi, </a:t>
            </a:r>
            <a:r>
              <a:rPr spc="-5" dirty="0">
                <a:latin typeface="Carlito"/>
                <a:cs typeface="Carlito"/>
              </a:rPr>
              <a:t>bozulma  </a:t>
            </a:r>
            <a:r>
              <a:rPr spc="-70" dirty="0">
                <a:latin typeface="Arial"/>
                <a:cs typeface="Arial"/>
              </a:rPr>
              <a:t>sürecinin </a:t>
            </a:r>
            <a:r>
              <a:rPr spc="-65" dirty="0">
                <a:latin typeface="Arial"/>
                <a:cs typeface="Arial"/>
              </a:rPr>
              <a:t>gelişimi </a:t>
            </a:r>
            <a:r>
              <a:rPr spc="-110" dirty="0">
                <a:latin typeface="Arial"/>
                <a:cs typeface="Arial"/>
              </a:rPr>
              <a:t>açısından </a:t>
            </a:r>
            <a:r>
              <a:rPr spc="-95" dirty="0">
                <a:latin typeface="Arial"/>
                <a:cs typeface="Arial"/>
              </a:rPr>
              <a:t>çok </a:t>
            </a:r>
            <a:r>
              <a:rPr spc="-20" dirty="0">
                <a:latin typeface="Carlito"/>
                <a:cs typeface="Carlito"/>
              </a:rPr>
              <a:t>önemlidir. </a:t>
            </a:r>
            <a:r>
              <a:rPr spc="-130" dirty="0">
                <a:latin typeface="Arial"/>
                <a:cs typeface="Arial"/>
              </a:rPr>
              <a:t>Taşınımın </a:t>
            </a:r>
            <a:r>
              <a:rPr spc="-40" dirty="0">
                <a:latin typeface="Arial"/>
                <a:cs typeface="Arial"/>
              </a:rPr>
              <a:t>boyutu, </a:t>
            </a:r>
            <a:r>
              <a:rPr spc="-105" dirty="0">
                <a:latin typeface="Arial"/>
                <a:cs typeface="Arial"/>
              </a:rPr>
              <a:t>hızı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spc="-5" dirty="0">
                <a:latin typeface="Carlito"/>
                <a:cs typeface="Carlito"/>
              </a:rPr>
              <a:t>etkisi </a:t>
            </a:r>
            <a:r>
              <a:rPr dirty="0">
                <a:latin typeface="Carlito"/>
                <a:cs typeface="Carlito"/>
              </a:rPr>
              <a:t>büyük </a:t>
            </a:r>
            <a:r>
              <a:rPr spc="-70" dirty="0">
                <a:latin typeface="Arial"/>
                <a:cs typeface="Arial"/>
              </a:rPr>
              <a:t>ölçüde  </a:t>
            </a:r>
            <a:r>
              <a:rPr spc="-10" dirty="0">
                <a:latin typeface="Carlito"/>
                <a:cs typeface="Carlito"/>
              </a:rPr>
              <a:t>beton bünyesindeki </a:t>
            </a:r>
            <a:r>
              <a:rPr spc="-75" dirty="0">
                <a:latin typeface="Arial"/>
                <a:cs typeface="Arial"/>
              </a:rPr>
              <a:t>boşluk </a:t>
            </a:r>
            <a:r>
              <a:rPr spc="-15" dirty="0">
                <a:latin typeface="Carlito"/>
                <a:cs typeface="Carlito"/>
              </a:rPr>
              <a:t>ve </a:t>
            </a:r>
            <a:r>
              <a:rPr spc="-65" dirty="0">
                <a:latin typeface="Arial"/>
                <a:cs typeface="Arial"/>
              </a:rPr>
              <a:t>çatlakların </a:t>
            </a:r>
            <a:r>
              <a:rPr spc="-110" dirty="0">
                <a:latin typeface="Arial"/>
                <a:cs typeface="Arial"/>
              </a:rPr>
              <a:t>çapı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spc="-90" dirty="0">
                <a:latin typeface="Arial"/>
                <a:cs typeface="Arial"/>
              </a:rPr>
              <a:t>dağılımına </a:t>
            </a:r>
            <a:r>
              <a:rPr spc="-105" dirty="0">
                <a:latin typeface="Arial"/>
                <a:cs typeface="Arial"/>
              </a:rPr>
              <a:t>ayrıca </a:t>
            </a:r>
            <a:r>
              <a:rPr spc="-10" dirty="0">
                <a:latin typeface="Carlito"/>
                <a:cs typeface="Carlito"/>
              </a:rPr>
              <a:t>beton </a:t>
            </a:r>
            <a:r>
              <a:rPr spc="-5" dirty="0">
                <a:latin typeface="Carlito"/>
                <a:cs typeface="Carlito"/>
              </a:rPr>
              <a:t>yüzeyindeki  </a:t>
            </a:r>
            <a:r>
              <a:rPr spc="-90" dirty="0">
                <a:latin typeface="Carlito"/>
                <a:cs typeface="Carlito"/>
              </a:rPr>
              <a:t>“</a:t>
            </a:r>
            <a:r>
              <a:rPr b="1" spc="-90" dirty="0">
                <a:solidFill>
                  <a:srgbClr val="C00000"/>
                </a:solidFill>
                <a:latin typeface="Arial"/>
                <a:cs typeface="Arial"/>
              </a:rPr>
              <a:t>mikroiklime</a:t>
            </a:r>
            <a:r>
              <a:rPr spc="-90" dirty="0">
                <a:latin typeface="Carlito"/>
                <a:cs typeface="Carlito"/>
              </a:rPr>
              <a:t>”</a:t>
            </a:r>
            <a:r>
              <a:rPr spc="-35" dirty="0">
                <a:latin typeface="Carlito"/>
                <a:cs typeface="Carlito"/>
              </a:rPr>
              <a:t> </a:t>
            </a:r>
            <a:r>
              <a:rPr spc="-85" dirty="0">
                <a:latin typeface="Arial"/>
                <a:cs typeface="Arial"/>
              </a:rPr>
              <a:t>bağlıdır</a:t>
            </a:r>
            <a:r>
              <a:rPr spc="-85" dirty="0"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  <a:p>
            <a:pPr marL="355600" indent="-342900" algn="just">
              <a:spcBef>
                <a:spcPts val="900"/>
              </a:spcBef>
              <a:buChar char="•"/>
              <a:tabLst>
                <a:tab pos="355600" algn="l"/>
              </a:tabLst>
            </a:pPr>
            <a:r>
              <a:rPr spc="-70" dirty="0">
                <a:latin typeface="Arial"/>
                <a:cs typeface="Arial"/>
              </a:rPr>
              <a:t>Betonun </a:t>
            </a:r>
            <a:r>
              <a:rPr spc="-40" dirty="0">
                <a:latin typeface="Arial"/>
                <a:cs typeface="Arial"/>
              </a:rPr>
              <a:t>geçirimliliği </a:t>
            </a:r>
            <a:r>
              <a:rPr dirty="0">
                <a:latin typeface="Carlito"/>
                <a:cs typeface="Carlito"/>
              </a:rPr>
              <a:t>büyük </a:t>
            </a:r>
            <a:r>
              <a:rPr spc="-70" dirty="0">
                <a:latin typeface="Arial"/>
                <a:cs typeface="Arial"/>
              </a:rPr>
              <a:t>ölçüde </a:t>
            </a:r>
            <a:r>
              <a:rPr spc="-50" dirty="0">
                <a:latin typeface="Arial"/>
                <a:cs typeface="Arial"/>
              </a:rPr>
              <a:t>çimento </a:t>
            </a:r>
            <a:r>
              <a:rPr dirty="0">
                <a:latin typeface="Carlito"/>
                <a:cs typeface="Carlito"/>
              </a:rPr>
              <a:t>hamurunun </a:t>
            </a:r>
            <a:r>
              <a:rPr spc="-5" dirty="0">
                <a:latin typeface="Carlito"/>
                <a:cs typeface="Carlito"/>
              </a:rPr>
              <a:t>ve </a:t>
            </a:r>
            <a:r>
              <a:rPr spc="-65" dirty="0">
                <a:latin typeface="Arial"/>
                <a:cs typeface="Arial"/>
              </a:rPr>
              <a:t>agrega</a:t>
            </a:r>
            <a:r>
              <a:rPr spc="-65" dirty="0">
                <a:latin typeface="Carlito"/>
                <a:cs typeface="Carlito"/>
              </a:rPr>
              <a:t>-hamur</a:t>
            </a:r>
            <a:r>
              <a:rPr spc="-45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arayüzeyinin</a:t>
            </a:r>
            <a:endParaRPr dirty="0">
              <a:latin typeface="Carlito"/>
              <a:cs typeface="Carlito"/>
            </a:endParaRPr>
          </a:p>
          <a:p>
            <a:pPr marL="355600" algn="just">
              <a:spcBef>
                <a:spcPts val="305"/>
              </a:spcBef>
            </a:pPr>
            <a:r>
              <a:rPr spc="-50" dirty="0">
                <a:latin typeface="Arial"/>
                <a:cs typeface="Arial"/>
              </a:rPr>
              <a:t>geçirimliliğine</a:t>
            </a:r>
            <a:r>
              <a:rPr spc="-85" dirty="0">
                <a:latin typeface="Arial"/>
                <a:cs typeface="Arial"/>
              </a:rPr>
              <a:t> bağlıdır</a:t>
            </a:r>
            <a:r>
              <a:rPr spc="-85" dirty="0"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113999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pc="-10" dirty="0">
                <a:latin typeface="Carlito"/>
                <a:cs typeface="Carlito"/>
              </a:rPr>
              <a:t>Çimento </a:t>
            </a:r>
            <a:r>
              <a:rPr dirty="0">
                <a:latin typeface="Carlito"/>
                <a:cs typeface="Carlito"/>
              </a:rPr>
              <a:t>hamuru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spc="-5" dirty="0">
                <a:latin typeface="Carlito"/>
                <a:cs typeface="Carlito"/>
              </a:rPr>
              <a:t>betondaki </a:t>
            </a:r>
            <a:r>
              <a:rPr spc="-75" dirty="0">
                <a:latin typeface="Arial"/>
                <a:cs typeface="Arial"/>
              </a:rPr>
              <a:t>çatlak </a:t>
            </a:r>
            <a:r>
              <a:rPr spc="-10" dirty="0">
                <a:latin typeface="Carlito"/>
                <a:cs typeface="Carlito"/>
              </a:rPr>
              <a:t>ve </a:t>
            </a:r>
            <a:r>
              <a:rPr spc="-55" dirty="0">
                <a:latin typeface="Arial"/>
                <a:cs typeface="Arial"/>
              </a:rPr>
              <a:t>boşluklar</a:t>
            </a:r>
            <a:r>
              <a:rPr spc="-55" dirty="0">
                <a:latin typeface="Carlito"/>
                <a:cs typeface="Carlito"/>
              </a:rPr>
              <a:t>; </a:t>
            </a:r>
            <a:r>
              <a:rPr spc="-75" dirty="0">
                <a:latin typeface="Arial"/>
                <a:cs typeface="Arial"/>
              </a:rPr>
              <a:t>çoğunlukla </a:t>
            </a:r>
            <a:r>
              <a:rPr spc="-15" dirty="0">
                <a:latin typeface="Carlito"/>
                <a:cs typeface="Carlito"/>
              </a:rPr>
              <a:t>yetersiz </a:t>
            </a:r>
            <a:r>
              <a:rPr spc="-85" dirty="0">
                <a:latin typeface="Arial"/>
                <a:cs typeface="Arial"/>
              </a:rPr>
              <a:t>sıkıştırma, </a:t>
            </a:r>
            <a:r>
              <a:rPr spc="-15" dirty="0">
                <a:latin typeface="Carlito"/>
                <a:cs typeface="Carlito"/>
              </a:rPr>
              <a:t>yetersiz  </a:t>
            </a:r>
            <a:r>
              <a:rPr spc="-80" dirty="0">
                <a:latin typeface="Arial"/>
                <a:cs typeface="Arial"/>
              </a:rPr>
              <a:t>kür, </a:t>
            </a:r>
            <a:r>
              <a:rPr spc="-10" dirty="0">
                <a:latin typeface="Carlito"/>
                <a:cs typeface="Carlito"/>
              </a:rPr>
              <a:t>kimyasal reaksiyona </a:t>
            </a:r>
            <a:r>
              <a:rPr spc="-75" dirty="0">
                <a:latin typeface="Arial"/>
                <a:cs typeface="Arial"/>
              </a:rPr>
              <a:t>girmeyen </a:t>
            </a:r>
            <a:r>
              <a:rPr spc="-10" dirty="0">
                <a:latin typeface="Carlito"/>
                <a:cs typeface="Carlito"/>
              </a:rPr>
              <a:t>fazla </a:t>
            </a:r>
            <a:r>
              <a:rPr spc="-5" dirty="0">
                <a:latin typeface="Carlito"/>
                <a:cs typeface="Carlito"/>
              </a:rPr>
              <a:t>suyun </a:t>
            </a:r>
            <a:r>
              <a:rPr spc="-40" dirty="0">
                <a:latin typeface="Arial"/>
                <a:cs typeface="Arial"/>
              </a:rPr>
              <a:t>terleme, </a:t>
            </a:r>
            <a:r>
              <a:rPr spc="-85" dirty="0">
                <a:latin typeface="Arial"/>
                <a:cs typeface="Arial"/>
              </a:rPr>
              <a:t>buharlaşma </a:t>
            </a:r>
            <a:r>
              <a:rPr spc="-65" dirty="0">
                <a:latin typeface="Arial"/>
                <a:cs typeface="Arial"/>
              </a:rPr>
              <a:t>olayları </a:t>
            </a:r>
            <a:r>
              <a:rPr spc="-15" dirty="0">
                <a:latin typeface="Carlito"/>
                <a:cs typeface="Carlito"/>
              </a:rPr>
              <a:t>veya hava  </a:t>
            </a:r>
            <a:r>
              <a:rPr spc="-65" dirty="0">
                <a:latin typeface="Arial"/>
                <a:cs typeface="Arial"/>
              </a:rPr>
              <a:t>sürükleyici </a:t>
            </a:r>
            <a:r>
              <a:rPr spc="-75" dirty="0">
                <a:latin typeface="Arial"/>
                <a:cs typeface="Arial"/>
              </a:rPr>
              <a:t>katkı </a:t>
            </a:r>
            <a:r>
              <a:rPr spc="-5" dirty="0">
                <a:latin typeface="Carlito"/>
                <a:cs typeface="Carlito"/>
              </a:rPr>
              <a:t>maddeleri eklenmesi </a:t>
            </a:r>
            <a:r>
              <a:rPr spc="-50" dirty="0">
                <a:latin typeface="Arial"/>
                <a:cs typeface="Arial"/>
              </a:rPr>
              <a:t>gibi </a:t>
            </a:r>
            <a:r>
              <a:rPr dirty="0">
                <a:latin typeface="Carlito"/>
                <a:cs typeface="Carlito"/>
              </a:rPr>
              <a:t>nedenlerle </a:t>
            </a:r>
            <a:r>
              <a:rPr spc="-75" dirty="0">
                <a:latin typeface="Arial"/>
                <a:cs typeface="Arial"/>
              </a:rPr>
              <a:t>oluşur</a:t>
            </a:r>
            <a:r>
              <a:rPr spc="-75" dirty="0">
                <a:latin typeface="Carlito"/>
                <a:cs typeface="Carlito"/>
              </a:rPr>
              <a:t>. </a:t>
            </a:r>
            <a:r>
              <a:rPr spc="-10" dirty="0">
                <a:latin typeface="Carlito"/>
                <a:cs typeface="Carlito"/>
              </a:rPr>
              <a:t>Çimento </a:t>
            </a:r>
            <a:r>
              <a:rPr spc="-5" dirty="0">
                <a:latin typeface="Carlito"/>
                <a:cs typeface="Carlito"/>
              </a:rPr>
              <a:t>hamurundaki </a:t>
            </a:r>
            <a:r>
              <a:rPr spc="-10" dirty="0">
                <a:latin typeface="Carlito"/>
                <a:cs typeface="Carlito"/>
              </a:rPr>
              <a:t>ve  </a:t>
            </a:r>
            <a:r>
              <a:rPr spc="-5" dirty="0">
                <a:latin typeface="Carlito"/>
                <a:cs typeface="Carlito"/>
              </a:rPr>
              <a:t>betondaki </a:t>
            </a:r>
            <a:r>
              <a:rPr spc="-65" dirty="0">
                <a:latin typeface="Arial"/>
                <a:cs typeface="Arial"/>
              </a:rPr>
              <a:t>boşluklar </a:t>
            </a:r>
            <a:r>
              <a:rPr spc="-50" dirty="0">
                <a:latin typeface="Arial"/>
                <a:cs typeface="Arial"/>
              </a:rPr>
              <a:t>mikro, </a:t>
            </a:r>
            <a:r>
              <a:rPr spc="-10" dirty="0">
                <a:latin typeface="Carlito"/>
                <a:cs typeface="Carlito"/>
              </a:rPr>
              <a:t>kapiler ve makro olarak </a:t>
            </a:r>
            <a:r>
              <a:rPr spc="-50" dirty="0">
                <a:latin typeface="Arial"/>
                <a:cs typeface="Arial"/>
              </a:rPr>
              <a:t>gruplandırılabilir</a:t>
            </a:r>
            <a:r>
              <a:rPr spc="-50" dirty="0">
                <a:latin typeface="Carlito"/>
                <a:cs typeface="Carlito"/>
              </a:rPr>
              <a:t>. </a:t>
            </a:r>
            <a:r>
              <a:rPr spc="-110" dirty="0">
                <a:latin typeface="Arial"/>
                <a:cs typeface="Arial"/>
              </a:rPr>
              <a:t>Kalıcılığı </a:t>
            </a:r>
            <a:r>
              <a:rPr dirty="0">
                <a:latin typeface="Carlito"/>
                <a:cs typeface="Carlito"/>
              </a:rPr>
              <a:t>büyük </a:t>
            </a:r>
            <a:r>
              <a:rPr spc="-70" dirty="0">
                <a:latin typeface="Arial"/>
                <a:cs typeface="Arial"/>
              </a:rPr>
              <a:t>ölçüde  </a:t>
            </a:r>
            <a:r>
              <a:rPr spc="-10" dirty="0">
                <a:latin typeface="Carlito"/>
                <a:cs typeface="Carlito"/>
              </a:rPr>
              <a:t>etkileyenler </a:t>
            </a:r>
            <a:r>
              <a:rPr spc="-75" dirty="0">
                <a:latin typeface="Arial"/>
                <a:cs typeface="Arial"/>
              </a:rPr>
              <a:t>kılcal </a:t>
            </a:r>
            <a:r>
              <a:rPr spc="-5" dirty="0">
                <a:latin typeface="Carlito"/>
                <a:cs typeface="Carlito"/>
              </a:rPr>
              <a:t>(kapiler) </a:t>
            </a:r>
            <a:r>
              <a:rPr spc="-10" dirty="0">
                <a:latin typeface="Carlito"/>
                <a:cs typeface="Carlito"/>
              </a:rPr>
              <a:t>ve makro </a:t>
            </a:r>
            <a:r>
              <a:rPr spc="-15" dirty="0">
                <a:latin typeface="Carlito"/>
                <a:cs typeface="Carlito"/>
              </a:rPr>
              <a:t>boyutta</a:t>
            </a:r>
            <a:r>
              <a:rPr spc="45" dirty="0">
                <a:latin typeface="Carlito"/>
                <a:cs typeface="Carlito"/>
              </a:rPr>
              <a:t> </a:t>
            </a:r>
            <a:r>
              <a:rPr spc="-60" dirty="0">
                <a:latin typeface="Arial"/>
                <a:cs typeface="Arial"/>
              </a:rPr>
              <a:t>olanlardır</a:t>
            </a:r>
            <a:r>
              <a:rPr spc="-60" dirty="0">
                <a:latin typeface="Carlito"/>
                <a:cs typeface="Carlito"/>
              </a:rPr>
              <a:t>.</a:t>
            </a:r>
            <a:endParaRPr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71831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115" y="398130"/>
            <a:ext cx="27473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pc="-455" dirty="0"/>
              <a:t>BETON  KOROZYONU</a:t>
            </a:r>
            <a:br>
              <a:rPr lang="tr-TR" spc="-455" dirty="0"/>
            </a:br>
            <a:endParaRPr spc="-625" dirty="0"/>
          </a:p>
        </p:txBody>
      </p:sp>
      <p:sp>
        <p:nvSpPr>
          <p:cNvPr id="5" name="object 5"/>
          <p:cNvSpPr txBox="1"/>
          <p:nvPr/>
        </p:nvSpPr>
        <p:spPr>
          <a:xfrm>
            <a:off x="3192627" y="5509128"/>
            <a:ext cx="2552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Çimento </a:t>
            </a:r>
            <a:r>
              <a:rPr spc="-70" dirty="0">
                <a:latin typeface="Arial" panose="020B0604020202020204" pitchFamily="34" charset="0"/>
                <a:cs typeface="Arial" panose="020B0604020202020204" pitchFamily="34" charset="0"/>
              </a:rPr>
              <a:t>Hamurunun</a:t>
            </a: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70" dirty="0">
                <a:latin typeface="Arial" panose="020B0604020202020204" pitchFamily="34" charset="0"/>
                <a:cs typeface="Arial" panose="020B0604020202020204" pitchFamily="34" charset="0"/>
              </a:rPr>
              <a:t>Yapısı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5439" y="1148977"/>
            <a:ext cx="7346442" cy="436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757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12569</TotalTime>
  <Words>422</Words>
  <Application>Microsoft Office PowerPoint</Application>
  <PresentationFormat>Ekran Gösterisi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Carlito</vt:lpstr>
      <vt:lpstr>Wingdings</vt:lpstr>
      <vt:lpstr>ekonomi</vt:lpstr>
      <vt:lpstr>1_Rics</vt:lpstr>
      <vt:lpstr>h.t.</vt:lpstr>
      <vt:lpstr>PowerPoint Sunusu</vt:lpstr>
      <vt:lpstr>BETON  KOROZYONU </vt:lpstr>
      <vt:lpstr>BETON  KOROZYONU </vt:lpstr>
      <vt:lpstr>BETON  KOROZYONU </vt:lpstr>
      <vt:lpstr>BETON  KOROZYONU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816</cp:revision>
  <cp:lastPrinted>2016-10-24T07:53:35Z</cp:lastPrinted>
  <dcterms:created xsi:type="dcterms:W3CDTF">2016-09-18T09:35:24Z</dcterms:created>
  <dcterms:modified xsi:type="dcterms:W3CDTF">2020-02-28T13:13:44Z</dcterms:modified>
</cp:coreProperties>
</file>