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8" r:id="rId4"/>
    <p:sldId id="275" r:id="rId5"/>
    <p:sldId id="279" r:id="rId6"/>
    <p:sldId id="276" r:id="rId7"/>
    <p:sldId id="280" r:id="rId8"/>
    <p:sldId id="277" r:id="rId9"/>
    <p:sldId id="28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57200" y="1122363"/>
            <a:ext cx="11180618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7.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614507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Haberleşme sistemlerinde </a:t>
            </a:r>
            <a:r>
              <a:rPr lang="tr-TR" dirty="0" err="1" smtClean="0">
                <a:solidFill>
                  <a:srgbClr val="FF0000"/>
                </a:solidFill>
              </a:rPr>
              <a:t>distorsiyonun</a:t>
            </a:r>
            <a:r>
              <a:rPr lang="tr-TR" dirty="0" smtClean="0">
                <a:solidFill>
                  <a:srgbClr val="FF0000"/>
                </a:solidFill>
              </a:rPr>
              <a:t> düzeltilmesi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8036" y="1435608"/>
            <a:ext cx="11277600" cy="474135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/>
          </a:p>
          <a:p>
            <a:pPr>
              <a:buNone/>
            </a:pPr>
            <a:r>
              <a:rPr lang="tr-TR" sz="4000" dirty="0" smtClean="0"/>
              <a:t>Transmisyon yolunda zayıflama, yolun uzunluğuna ve sinyalin frekans</a:t>
            </a:r>
          </a:p>
          <a:p>
            <a:pPr>
              <a:buNone/>
            </a:pPr>
            <a:r>
              <a:rPr lang="tr-TR" sz="4000" dirty="0" smtClean="0"/>
              <a:t>bileşenlerine bağlı olarak değişir. Örneğin; bir konuşma naklinde, konuşma</a:t>
            </a:r>
          </a:p>
          <a:p>
            <a:pPr>
              <a:buNone/>
            </a:pPr>
            <a:r>
              <a:rPr lang="tr-TR" sz="4000" dirty="0" smtClean="0"/>
              <a:t>sinyalindeki yüksek frekanslı bileşenlerin çok fazla zayıflaması konuşmayı bozar. Bu</a:t>
            </a:r>
          </a:p>
          <a:p>
            <a:pPr>
              <a:buNone/>
            </a:pPr>
            <a:r>
              <a:rPr lang="tr-TR" sz="4000" dirty="0" smtClean="0"/>
              <a:t>nedenle, zayıflamanın tüm frekans bileşenleri için eşit olması istenir. Bunu</a:t>
            </a:r>
          </a:p>
          <a:p>
            <a:pPr>
              <a:buNone/>
            </a:pPr>
            <a:r>
              <a:rPr lang="tr-TR" sz="4000" dirty="0" smtClean="0"/>
              <a:t>sağlamak, yani bozulmayı düzeltmek için, yolun sonuna frekansa bağlı</a:t>
            </a:r>
          </a:p>
          <a:p>
            <a:pPr>
              <a:buNone/>
            </a:pPr>
            <a:r>
              <a:rPr lang="tr-TR" sz="4000" dirty="0" smtClean="0"/>
              <a:t>zayıflamayı düzeltici bir devre konur. 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dengeleyici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9462" y="3022289"/>
            <a:ext cx="4826756" cy="3835711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360217" y="570729"/>
            <a:ext cx="108342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800" dirty="0"/>
              <a:t>Dengeleyici olarak adlandırılan bu </a:t>
            </a:r>
            <a:r>
              <a:rPr lang="tr-TR" sz="2800" dirty="0" smtClean="0"/>
              <a:t>düzen hattın </a:t>
            </a:r>
            <a:r>
              <a:rPr lang="tr-TR" sz="2800" dirty="0"/>
              <a:t>tersi bir değişim gösterir. Böylece, tüm frekans bileşenleri için aynı </a:t>
            </a:r>
            <a:r>
              <a:rPr lang="tr-TR" sz="2800" dirty="0" smtClean="0"/>
              <a:t>zayıflatma karakteristiği </a:t>
            </a:r>
            <a:r>
              <a:rPr lang="tr-TR" sz="2800" dirty="0"/>
              <a:t>olan bir zayıflatma elde edilir. Sonuç olarak, sinyalin çeşitli </a:t>
            </a:r>
            <a:r>
              <a:rPr lang="tr-TR" sz="2800" dirty="0" smtClean="0"/>
              <a:t>frekans bileşenlerinin </a:t>
            </a:r>
            <a:r>
              <a:rPr lang="tr-TR" sz="2800" dirty="0"/>
              <a:t>farklı zayıflatılması önlenir. Genlikteki bozulmaya ek olarak </a:t>
            </a:r>
            <a:r>
              <a:rPr lang="tr-TR" sz="2800" dirty="0" smtClean="0"/>
              <a:t>fazdaki</a:t>
            </a:r>
          </a:p>
          <a:p>
            <a:pPr>
              <a:buNone/>
            </a:pPr>
            <a:r>
              <a:rPr lang="tr-TR" sz="2800" dirty="0" smtClean="0"/>
              <a:t>bozulmada </a:t>
            </a:r>
            <a:r>
              <a:rPr lang="tr-TR" sz="2800" dirty="0"/>
              <a:t>düzeltilmelidir.</a:t>
            </a:r>
          </a:p>
        </p:txBody>
      </p:sp>
    </p:spTree>
    <p:extLst>
      <p:ext uri="{BB962C8B-B14F-4D97-AF65-F5344CB8AC3E}">
        <p14:creationId xmlns:p14="http://schemas.microsoft.com/office/powerpoint/2010/main" val="401660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77824" y="531380"/>
            <a:ext cx="10515600" cy="777875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Transmisyon zayıflaması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2064" y="1745673"/>
            <a:ext cx="11247120" cy="44312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Transmisyon zayıflaması, aynı iki fiziksel büyüklüğün oranı ile temsil edildiği</a:t>
            </a:r>
          </a:p>
          <a:p>
            <a:pPr>
              <a:buNone/>
            </a:pPr>
            <a:r>
              <a:rPr lang="tr-TR" dirty="0" smtClean="0"/>
              <a:t>taktirde boyutsuz bir sayı olarak elde edilir.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Desibel oranları: </a:t>
            </a:r>
            <a:r>
              <a:rPr lang="tr-TR" dirty="0" smtClean="0"/>
              <a:t>Tarihsel olarak desibel terimi ilk olarak telefon tekniğinde</a:t>
            </a:r>
          </a:p>
          <a:p>
            <a:pPr>
              <a:buNone/>
            </a:pPr>
            <a:r>
              <a:rPr lang="tr-TR" dirty="0" smtClean="0"/>
              <a:t>kullanıldı. Daha sonra tüm haberleşme alanında transmisyon zayıflaması</a:t>
            </a:r>
          </a:p>
          <a:p>
            <a:pPr>
              <a:buNone/>
            </a:pPr>
            <a:r>
              <a:rPr lang="tr-TR" dirty="0" smtClean="0"/>
              <a:t>faktörünü belirlemek amacıyla kullanılmaya başlandı. Desibel ölçümü iki güç </a:t>
            </a:r>
          </a:p>
          <a:p>
            <a:pPr>
              <a:buNone/>
            </a:pPr>
            <a:r>
              <a:rPr lang="tr-TR" dirty="0" smtClean="0"/>
              <a:t>seviyesinin karşılaştırılmasına dayanır. Sinyal kazancının karşılaştırma</a:t>
            </a:r>
          </a:p>
          <a:p>
            <a:pPr>
              <a:buNone/>
            </a:pPr>
            <a:r>
              <a:rPr lang="tr-TR" dirty="0" smtClean="0"/>
              <a:t>amacıyla kullanılmasını incelemek için aşağıdaki şekli ele alalım:</a:t>
            </a:r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baseline="-25000" dirty="0" smtClean="0"/>
          </a:p>
          <a:p>
            <a:pPr>
              <a:buNone/>
            </a:pPr>
            <a:endParaRPr lang="tr-TR" sz="1600" baseline="-250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12064" y="1078992"/>
            <a:ext cx="11247120" cy="509797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800" dirty="0" smtClean="0"/>
          </a:p>
          <a:p>
            <a:pPr>
              <a:buNone/>
            </a:pPr>
            <a:r>
              <a:rPr lang="tr-TR" dirty="0" smtClean="0"/>
              <a:t>P₁ = Giriş sinyalinin kuvvetlendirici girişine uyguladığı güç</a:t>
            </a:r>
          </a:p>
          <a:p>
            <a:pPr>
              <a:buNone/>
            </a:pPr>
            <a:r>
              <a:rPr lang="tr-TR" dirty="0" smtClean="0"/>
              <a:t>P₂ = Kuvvetlendiricinin çıkışındaki yüke uygulanan güç</a:t>
            </a:r>
          </a:p>
          <a:p>
            <a:pPr>
              <a:buNone/>
            </a:pPr>
            <a:r>
              <a:rPr lang="tr-TR" dirty="0" smtClean="0"/>
              <a:t>G = Mutlak güç kazancı, olmak üzere → G = P</a:t>
            </a:r>
            <a:r>
              <a:rPr lang="tr-TR" baseline="-25000" dirty="0" smtClean="0"/>
              <a:t>2</a:t>
            </a:r>
            <a:r>
              <a:rPr lang="tr-TR" dirty="0" smtClean="0"/>
              <a:t>/P</a:t>
            </a:r>
            <a:r>
              <a:rPr lang="tr-TR" baseline="-25000" dirty="0" smtClean="0"/>
              <a:t>1</a:t>
            </a:r>
          </a:p>
          <a:p>
            <a:pPr>
              <a:buNone/>
            </a:pPr>
            <a:r>
              <a:rPr lang="tr-TR" dirty="0" smtClean="0"/>
              <a:t>Desibel (</a:t>
            </a:r>
            <a:r>
              <a:rPr lang="tr-TR" dirty="0" err="1" smtClean="0"/>
              <a:t>dB</a:t>
            </a:r>
            <a:r>
              <a:rPr lang="tr-TR" dirty="0" smtClean="0"/>
              <a:t>) güç kazancı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desibel cinsinden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= 10log</a:t>
            </a:r>
            <a:r>
              <a:rPr lang="tr-TR" baseline="-25000" dirty="0" smtClean="0"/>
              <a:t>10</a:t>
            </a:r>
            <a:r>
              <a:rPr lang="tr-TR" dirty="0" smtClean="0"/>
              <a:t>(P</a:t>
            </a:r>
            <a:r>
              <a:rPr lang="tr-TR" baseline="-25000" dirty="0" smtClean="0"/>
              <a:t>2</a:t>
            </a:r>
            <a:r>
              <a:rPr lang="tr-TR" dirty="0" smtClean="0"/>
              <a:t>/P</a:t>
            </a:r>
            <a:r>
              <a:rPr lang="tr-TR" baseline="-25000" dirty="0" smtClean="0"/>
              <a:t>1</a:t>
            </a:r>
            <a:r>
              <a:rPr lang="tr-TR" dirty="0" smtClean="0"/>
              <a:t>) olarak tanımlanır.</a:t>
            </a:r>
          </a:p>
          <a:p>
            <a:r>
              <a:rPr lang="tr-TR" dirty="0" smtClean="0"/>
              <a:t>P</a:t>
            </a:r>
            <a:r>
              <a:rPr lang="tr-TR" baseline="-25000" dirty="0" smtClean="0"/>
              <a:t>2</a:t>
            </a:r>
            <a:r>
              <a:rPr lang="tr-TR" dirty="0" smtClean="0"/>
              <a:t> &gt; P</a:t>
            </a:r>
            <a:r>
              <a:rPr lang="tr-TR" baseline="-25000" dirty="0" smtClean="0"/>
              <a:t>1 </a:t>
            </a:r>
            <a:r>
              <a:rPr lang="tr-TR" dirty="0" smtClean="0"/>
              <a:t>ise G &gt; 1 ve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&gt; 0  </a:t>
            </a:r>
          </a:p>
          <a:p>
            <a:r>
              <a:rPr lang="tr-TR" dirty="0" smtClean="0"/>
              <a:t>P</a:t>
            </a:r>
            <a:r>
              <a:rPr lang="tr-TR" baseline="-25000" dirty="0" smtClean="0"/>
              <a:t>2</a:t>
            </a:r>
            <a:r>
              <a:rPr lang="tr-TR" dirty="0" smtClean="0"/>
              <a:t> &lt; P</a:t>
            </a:r>
            <a:r>
              <a:rPr lang="tr-TR" baseline="-25000" dirty="0" smtClean="0"/>
              <a:t>1 </a:t>
            </a:r>
            <a:r>
              <a:rPr lang="tr-TR" dirty="0" smtClean="0"/>
              <a:t>ise G &lt; 1 ve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&lt; 0  olur.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baseline="-25000" dirty="0" smtClean="0"/>
          </a:p>
          <a:p>
            <a:pPr>
              <a:buNone/>
            </a:pPr>
            <a:endParaRPr lang="tr-TR" sz="1600" baseline="-250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  <p:pic>
        <p:nvPicPr>
          <p:cNvPr id="4" name="3 Resim" descr="kazanc taniminda kullanilan kuvvetlendiric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31774" y="3866527"/>
            <a:ext cx="5152971" cy="166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7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94360" y="722376"/>
            <a:ext cx="11045952" cy="54545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Her ne kadar desibel formunda tanım güç oranları ile ilgili ise de, eşdeğer</a:t>
            </a:r>
          </a:p>
          <a:p>
            <a:pPr>
              <a:buNone/>
            </a:pPr>
            <a:r>
              <a:rPr lang="tr-TR" dirty="0" smtClean="0"/>
              <a:t>tanımı voltaj ve akım oranları biçiminde de yazmak mümkündür. Farz</a:t>
            </a:r>
          </a:p>
          <a:p>
            <a:pPr>
              <a:buNone/>
            </a:pPr>
            <a:r>
              <a:rPr lang="tr-TR" dirty="0" smtClean="0"/>
              <a:t>edelim ki, çıkış gücü R direnci üzerinde harcansın.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Ayrıca sistemin giriş direnci de R olsun.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Buna göre desibel kazanç, V₁ ve V₂ gerilimleri cinsinden:</a:t>
            </a:r>
          </a:p>
          <a:p>
            <a:pPr>
              <a:buNone/>
            </a:pP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= 10log</a:t>
            </a:r>
            <a:r>
              <a:rPr lang="tr-TR" baseline="-25000" dirty="0" smtClean="0"/>
              <a:t>10 </a:t>
            </a:r>
            <a:r>
              <a:rPr lang="tr-TR" dirty="0" smtClean="0"/>
              <a:t>[ (V</a:t>
            </a:r>
            <a:r>
              <a:rPr lang="tr-TR" baseline="-25000" dirty="0" smtClean="0"/>
              <a:t>2</a:t>
            </a:r>
            <a:r>
              <a:rPr lang="tr-TR" baseline="30000" dirty="0" smtClean="0"/>
              <a:t>2</a:t>
            </a:r>
            <a:r>
              <a:rPr lang="tr-TR" dirty="0" smtClean="0"/>
              <a:t>/R) / (V</a:t>
            </a:r>
            <a:r>
              <a:rPr lang="tr-TR" baseline="-25000" dirty="0" smtClean="0"/>
              <a:t>1</a:t>
            </a:r>
            <a:r>
              <a:rPr lang="tr-TR" baseline="30000" dirty="0" smtClean="0"/>
              <a:t>2</a:t>
            </a:r>
            <a:r>
              <a:rPr lang="tr-TR" dirty="0" smtClean="0"/>
              <a:t> / R) ] = 10log</a:t>
            </a:r>
            <a:r>
              <a:rPr lang="tr-TR" baseline="-25000" dirty="0" smtClean="0"/>
              <a:t>10 </a:t>
            </a:r>
            <a:r>
              <a:rPr lang="tr-TR" dirty="0" smtClean="0"/>
              <a:t>[ (V</a:t>
            </a:r>
            <a:r>
              <a:rPr lang="tr-TR" baseline="-25000" dirty="0" smtClean="0"/>
              <a:t>2 </a:t>
            </a:r>
            <a:r>
              <a:rPr lang="tr-TR" dirty="0" smtClean="0"/>
              <a:t>/ V</a:t>
            </a:r>
            <a:r>
              <a:rPr lang="tr-TR" baseline="-25000" dirty="0" smtClean="0"/>
              <a:t>1</a:t>
            </a:r>
            <a:r>
              <a:rPr lang="tr-TR" dirty="0" smtClean="0"/>
              <a:t>) </a:t>
            </a:r>
            <a:r>
              <a:rPr lang="tr-TR" baseline="30000" dirty="0" smtClean="0"/>
              <a:t>2</a:t>
            </a:r>
            <a:r>
              <a:rPr lang="tr-TR" dirty="0" smtClean="0"/>
              <a:t>] = 20log</a:t>
            </a:r>
            <a:r>
              <a:rPr lang="tr-TR" baseline="-25000" dirty="0" smtClean="0"/>
              <a:t>10 </a:t>
            </a:r>
            <a:r>
              <a:rPr lang="tr-TR" dirty="0" smtClean="0"/>
              <a:t>[ (V</a:t>
            </a:r>
            <a:r>
              <a:rPr lang="tr-TR" baseline="-25000" dirty="0" smtClean="0"/>
              <a:t>2 </a:t>
            </a:r>
            <a:r>
              <a:rPr lang="tr-TR" dirty="0" smtClean="0"/>
              <a:t>/ V</a:t>
            </a:r>
            <a:r>
              <a:rPr lang="tr-TR" baseline="-25000" dirty="0" smtClean="0"/>
              <a:t>1</a:t>
            </a:r>
            <a:r>
              <a:rPr lang="tr-TR" dirty="0" smtClean="0"/>
              <a:t>) ]</a:t>
            </a:r>
          </a:p>
          <a:p>
            <a:pPr>
              <a:buNone/>
            </a:pPr>
            <a:r>
              <a:rPr lang="tr-TR" dirty="0" smtClean="0"/>
              <a:t>yazılabilir. </a:t>
            </a:r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94360" y="1288473"/>
            <a:ext cx="11045952" cy="48884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Özetle desibel kazanç,</a:t>
            </a:r>
          </a:p>
          <a:p>
            <a:pPr>
              <a:buNone/>
            </a:pPr>
            <a:r>
              <a:rPr lang="tr-TR" dirty="0" smtClean="0"/>
              <a:t>Gerilim cinsinden: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 = 20log</a:t>
            </a:r>
            <a:r>
              <a:rPr lang="tr-TR" baseline="-25000" dirty="0" smtClean="0"/>
              <a:t>10 </a:t>
            </a:r>
            <a:r>
              <a:rPr lang="tr-TR" dirty="0" smtClean="0"/>
              <a:t>[ (V</a:t>
            </a:r>
            <a:r>
              <a:rPr lang="tr-TR" baseline="-25000" dirty="0" smtClean="0"/>
              <a:t>2 </a:t>
            </a:r>
            <a:r>
              <a:rPr lang="tr-TR" dirty="0" smtClean="0"/>
              <a:t>/ V</a:t>
            </a:r>
            <a:r>
              <a:rPr lang="tr-TR" baseline="-25000" dirty="0" smtClean="0"/>
              <a:t>1</a:t>
            </a:r>
            <a:r>
              <a:rPr lang="tr-TR" dirty="0" smtClean="0"/>
              <a:t>) ] ,</a:t>
            </a:r>
          </a:p>
          <a:p>
            <a:pPr>
              <a:buNone/>
            </a:pPr>
            <a:r>
              <a:rPr lang="tr-TR" dirty="0" smtClean="0"/>
              <a:t>Akım cinsinden: </a:t>
            </a:r>
            <a:r>
              <a:rPr lang="tr-TR" dirty="0" err="1" smtClean="0"/>
              <a:t>G</a:t>
            </a:r>
            <a:r>
              <a:rPr lang="tr-TR" baseline="-25000" dirty="0" err="1" smtClean="0"/>
              <a:t>dB</a:t>
            </a:r>
            <a:r>
              <a:rPr lang="tr-TR" baseline="-25000" dirty="0" smtClean="0"/>
              <a:t> </a:t>
            </a:r>
            <a:r>
              <a:rPr lang="tr-TR" dirty="0" smtClean="0"/>
              <a:t> = 20log</a:t>
            </a:r>
            <a:r>
              <a:rPr lang="tr-TR" baseline="-25000" dirty="0" smtClean="0"/>
              <a:t>10 </a:t>
            </a:r>
            <a:r>
              <a:rPr lang="tr-TR" dirty="0" smtClean="0"/>
              <a:t>[ (I</a:t>
            </a:r>
            <a:r>
              <a:rPr lang="tr-TR" baseline="-25000" dirty="0" smtClean="0"/>
              <a:t>2 </a:t>
            </a:r>
            <a:r>
              <a:rPr lang="tr-TR" dirty="0" smtClean="0"/>
              <a:t>/ I</a:t>
            </a:r>
            <a:r>
              <a:rPr lang="tr-TR" baseline="-25000" dirty="0" smtClean="0"/>
              <a:t>1</a:t>
            </a:r>
            <a:r>
              <a:rPr lang="tr-TR" dirty="0" smtClean="0"/>
              <a:t>) ] olarak elde edilir.</a:t>
            </a:r>
          </a:p>
          <a:p>
            <a:pPr>
              <a:buNone/>
            </a:pPr>
            <a:r>
              <a:rPr lang="tr-TR" dirty="0" smtClean="0"/>
              <a:t>Akım ve gerilimler, desibel kazanç cinsinden aşağıdaki şekilde yazılabilir: </a:t>
            </a:r>
          </a:p>
          <a:p>
            <a:pPr>
              <a:buNone/>
            </a:pPr>
            <a:endParaRPr lang="tr-TR" sz="1800" dirty="0" smtClean="0"/>
          </a:p>
        </p:txBody>
      </p:sp>
      <p:pic>
        <p:nvPicPr>
          <p:cNvPr id="4" name="3 Resim" descr="formul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988" y="3851702"/>
            <a:ext cx="4261983" cy="983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86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260764"/>
            <a:ext cx="10688782" cy="4916199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Referans seviyeleri: </a:t>
            </a:r>
            <a:r>
              <a:rPr lang="tr-TR" dirty="0" smtClean="0"/>
              <a:t>Desibel tanımına dikkat edilecek olursa, desibel</a:t>
            </a:r>
          </a:p>
          <a:p>
            <a:pPr>
              <a:buNone/>
            </a:pPr>
            <a:r>
              <a:rPr lang="tr-TR" dirty="0" smtClean="0"/>
              <a:t>mutlak bir birim değildir. Bir büyüklüğün bir diğeri ile karşılaştırılmasıdır.</a:t>
            </a:r>
          </a:p>
          <a:p>
            <a:pPr>
              <a:buNone/>
            </a:pPr>
            <a:r>
              <a:rPr lang="tr-TR" dirty="0" smtClean="0"/>
              <a:t>O halde, örneğin, bir işaretin seviyesinin 6 </a:t>
            </a:r>
            <a:r>
              <a:rPr lang="tr-TR" dirty="0" err="1" smtClean="0"/>
              <a:t>dB</a:t>
            </a:r>
            <a:r>
              <a:rPr lang="tr-TR" dirty="0" smtClean="0"/>
              <a:t> olduğunu söylemek,</a:t>
            </a:r>
          </a:p>
          <a:p>
            <a:pPr>
              <a:buNone/>
            </a:pPr>
            <a:r>
              <a:rPr lang="tr-TR" dirty="0" smtClean="0"/>
              <a:t>referans seviye belirtilmedikçe bir anlam ifade etmez.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Bununla birlikte, 1 </a:t>
            </a:r>
            <a:r>
              <a:rPr lang="tr-TR" dirty="0" err="1" smtClean="0"/>
              <a:t>miliwatt</a:t>
            </a:r>
            <a:r>
              <a:rPr lang="tr-TR" dirty="0" smtClean="0"/>
              <a:t> (</a:t>
            </a:r>
            <a:r>
              <a:rPr lang="tr-TR" dirty="0" err="1" smtClean="0"/>
              <a:t>mW</a:t>
            </a:r>
            <a:r>
              <a:rPr lang="tr-TR" dirty="0" smtClean="0"/>
              <a:t>) referans seviyesi üzerinde 6 </a:t>
            </a:r>
            <a:r>
              <a:rPr lang="tr-TR" dirty="0" err="1" smtClean="0"/>
              <a:t>dB</a:t>
            </a:r>
            <a:r>
              <a:rPr lang="tr-TR" dirty="0" smtClean="0"/>
              <a:t> işaret</a:t>
            </a:r>
          </a:p>
          <a:p>
            <a:pPr>
              <a:buNone/>
            </a:pPr>
            <a:r>
              <a:rPr lang="tr-TR" dirty="0" smtClean="0"/>
              <a:t>seviyesi doğru olan ifadedir. Hangi referans seviyesine göre desibel</a:t>
            </a:r>
          </a:p>
          <a:p>
            <a:pPr>
              <a:buNone/>
            </a:pPr>
            <a:r>
              <a:rPr lang="tr-TR" dirty="0" smtClean="0"/>
              <a:t>ölçümü yapıldığı kısaltma ile gösterilir.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2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68096"/>
            <a:ext cx="10515600" cy="5408867"/>
          </a:xfrm>
        </p:spPr>
        <p:txBody>
          <a:bodyPr/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Örneğin; 1 </a:t>
            </a:r>
            <a:r>
              <a:rPr lang="tr-TR" dirty="0" err="1" smtClean="0"/>
              <a:t>mW</a:t>
            </a:r>
            <a:r>
              <a:rPr lang="tr-TR" dirty="0" smtClean="0"/>
              <a:t> standart referans alınırsa, </a:t>
            </a:r>
            <a:r>
              <a:rPr lang="tr-TR" dirty="0" err="1" smtClean="0"/>
              <a:t>dBm</a:t>
            </a:r>
            <a:r>
              <a:rPr lang="tr-TR" dirty="0" smtClean="0"/>
              <a:t> güç seviyelerini 1 </a:t>
            </a:r>
            <a:r>
              <a:rPr lang="tr-TR" dirty="0" err="1" smtClean="0"/>
              <a:t>Mw</a:t>
            </a:r>
            <a:endParaRPr lang="tr-TR" dirty="0"/>
          </a:p>
          <a:p>
            <a:pPr>
              <a:buNone/>
            </a:pPr>
            <a:r>
              <a:rPr lang="tr-TR" dirty="0" smtClean="0"/>
              <a:t>seviyesine göre ifade eder. O halde, </a:t>
            </a:r>
            <a:r>
              <a:rPr lang="tr-TR" dirty="0" err="1" smtClean="0"/>
              <a:t>dBm</a:t>
            </a:r>
            <a:r>
              <a:rPr lang="tr-TR" dirty="0" smtClean="0"/>
              <a:t> güç seviyesi şöyle tanımlanır:</a:t>
            </a:r>
          </a:p>
          <a:p>
            <a:pPr>
              <a:buNone/>
            </a:pPr>
            <a:endParaRPr lang="tr-TR" sz="1600" dirty="0" smtClean="0"/>
          </a:p>
          <a:p>
            <a:pPr lvl="0">
              <a:buNone/>
            </a:pPr>
            <a:r>
              <a:rPr lang="tr-TR" dirty="0" smtClean="0"/>
              <a:t>Vericiler gibi yüksek güçlü uygulamalarda 1 </a:t>
            </a:r>
            <a:r>
              <a:rPr lang="tr-TR" dirty="0" err="1" smtClean="0"/>
              <a:t>Watt</a:t>
            </a:r>
            <a:r>
              <a:rPr lang="tr-TR" dirty="0" smtClean="0"/>
              <a:t> (W) standart seviye</a:t>
            </a:r>
          </a:p>
          <a:p>
            <a:pPr lvl="0">
              <a:buNone/>
            </a:pPr>
            <a:r>
              <a:rPr lang="tr-TR" dirty="0" smtClean="0"/>
              <a:t>olarak kullanılır. </a:t>
            </a:r>
            <a:r>
              <a:rPr lang="tr-TR" dirty="0" err="1" smtClean="0"/>
              <a:t>Dbw</a:t>
            </a:r>
            <a:r>
              <a:rPr lang="tr-TR" dirty="0" smtClean="0"/>
              <a:t> desibel değerini bu seviyeye göre gösterir. </a:t>
            </a:r>
          </a:p>
          <a:p>
            <a:pPr>
              <a:buNone/>
            </a:pPr>
            <a:r>
              <a:rPr lang="tr-TR" sz="1600" dirty="0" smtClean="0"/>
              <a:t> 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20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9262" y="3639311"/>
            <a:ext cx="8262319" cy="794143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0975" y="5084063"/>
            <a:ext cx="8525534" cy="775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466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2360</TotalTime>
  <Words>534</Words>
  <Application>Microsoft Office PowerPoint</Application>
  <PresentationFormat>Geniş ekran</PresentationFormat>
  <Paragraphs>77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Analog Haberleşme Dersi 7. Hafta</vt:lpstr>
      <vt:lpstr>Haberleşme sistemlerinde distorsiyonun düzeltilmesi</vt:lpstr>
      <vt:lpstr>PowerPoint Sunusu</vt:lpstr>
      <vt:lpstr>Transmisyon zayıflaması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222</cp:revision>
  <dcterms:created xsi:type="dcterms:W3CDTF">2017-09-06T09:51:07Z</dcterms:created>
  <dcterms:modified xsi:type="dcterms:W3CDTF">2018-02-12T08:38:15Z</dcterms:modified>
</cp:coreProperties>
</file>