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8" r:id="rId4"/>
    <p:sldId id="275" r:id="rId5"/>
    <p:sldId id="279" r:id="rId6"/>
    <p:sldId id="276" r:id="rId7"/>
    <p:sldId id="280" r:id="rId8"/>
    <p:sldId id="277" r:id="rId9"/>
    <p:sldId id="281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068" autoAdjust="0"/>
  </p:normalViewPr>
  <p:slideViewPr>
    <p:cSldViewPr snapToGrid="0">
      <p:cViewPr varScale="1">
        <p:scale>
          <a:sx n="69" d="100"/>
          <a:sy n="69" d="100"/>
        </p:scale>
        <p:origin x="73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52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35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47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08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95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22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44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11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37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65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53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88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duman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57200" y="1122363"/>
            <a:ext cx="11180618" cy="2387600"/>
          </a:xfrm>
        </p:spPr>
        <p:txBody>
          <a:bodyPr/>
          <a:lstStyle/>
          <a:p>
            <a:r>
              <a:rPr lang="tr-TR" dirty="0" smtClean="0"/>
              <a:t>Analog Haberleşme </a:t>
            </a:r>
            <a:r>
              <a:rPr lang="tr-TR" dirty="0" smtClean="0"/>
              <a:t>Dersi 7.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14926" y="3509963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Ankara Üniversitesi Elmadağ Meslek Yüksekokulu</a:t>
            </a:r>
          </a:p>
          <a:p>
            <a:r>
              <a:rPr lang="tr-TR" dirty="0" smtClean="0"/>
              <a:t>Öğretim Görevlisi : Murat Duman</a:t>
            </a:r>
          </a:p>
          <a:p>
            <a:r>
              <a:rPr lang="tr-TR" dirty="0" smtClean="0"/>
              <a:t>Mail: </a:t>
            </a:r>
            <a:r>
              <a:rPr lang="tr-TR" dirty="0" smtClean="0">
                <a:hlinkClick r:id="rId2"/>
              </a:rPr>
              <a:t>mduman@ankara.edu.tr</a:t>
            </a:r>
            <a:endParaRPr lang="tr-TR" dirty="0" smtClean="0"/>
          </a:p>
          <a:p>
            <a:r>
              <a:rPr lang="tr-TR" dirty="0" smtClean="0"/>
              <a:t>Ders Kitabı: </a:t>
            </a:r>
            <a:r>
              <a:rPr lang="tr-TR" dirty="0" err="1" smtClean="0"/>
              <a:t>Analog</a:t>
            </a:r>
            <a:r>
              <a:rPr lang="tr-TR" dirty="0" smtClean="0"/>
              <a:t> Haberleşme (Ahmet Kayran)</a:t>
            </a:r>
          </a:p>
        </p:txBody>
      </p:sp>
    </p:spTree>
    <p:extLst>
      <p:ext uri="{BB962C8B-B14F-4D97-AF65-F5344CB8AC3E}">
        <p14:creationId xmlns:p14="http://schemas.microsoft.com/office/powerpoint/2010/main" val="84392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614507"/>
            <a:ext cx="10515600" cy="1325563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Haberleşme sistemlerinde </a:t>
            </a:r>
            <a:r>
              <a:rPr lang="tr-TR" dirty="0" err="1" smtClean="0">
                <a:solidFill>
                  <a:srgbClr val="FF0000"/>
                </a:solidFill>
              </a:rPr>
              <a:t>distorsiyonun</a:t>
            </a:r>
            <a:r>
              <a:rPr lang="tr-TR" dirty="0" smtClean="0">
                <a:solidFill>
                  <a:srgbClr val="FF0000"/>
                </a:solidFill>
              </a:rPr>
              <a:t> düzeltilmesi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68036" y="1435608"/>
            <a:ext cx="11277600" cy="474135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/>
          </a:p>
          <a:p>
            <a:pPr>
              <a:buNone/>
            </a:pPr>
            <a:r>
              <a:rPr lang="tr-TR" sz="4000" dirty="0" smtClean="0"/>
              <a:t>Transmisyon yolunda zayıflama, yolun uzunluğuna ve sinyalin frekans</a:t>
            </a:r>
          </a:p>
          <a:p>
            <a:pPr>
              <a:buNone/>
            </a:pPr>
            <a:r>
              <a:rPr lang="tr-TR" sz="4000" dirty="0" smtClean="0"/>
              <a:t>bileşenlerine bağlı olarak değişir. Örneğin; bir konuşma naklinde, konuşma</a:t>
            </a:r>
          </a:p>
          <a:p>
            <a:pPr>
              <a:buNone/>
            </a:pPr>
            <a:r>
              <a:rPr lang="tr-TR" sz="4000" dirty="0" smtClean="0"/>
              <a:t>sinyalindeki yüksek frekanslı bileşenlerin çok fazla zayıflaması konuşmayı bozar. Bu</a:t>
            </a:r>
          </a:p>
          <a:p>
            <a:pPr>
              <a:buNone/>
            </a:pPr>
            <a:r>
              <a:rPr lang="tr-TR" sz="4000" dirty="0" smtClean="0"/>
              <a:t>nedenle, zayıflamanın tüm frekans bileşenleri için eşit olması istenir. Bunu</a:t>
            </a:r>
          </a:p>
          <a:p>
            <a:pPr>
              <a:buNone/>
            </a:pPr>
            <a:r>
              <a:rPr lang="tr-TR" sz="4000" dirty="0" smtClean="0"/>
              <a:t>sağlamak, yani bozulmayı düzeltmek için, yolun sonuna frekansa bağlı</a:t>
            </a:r>
          </a:p>
          <a:p>
            <a:pPr>
              <a:buNone/>
            </a:pPr>
            <a:r>
              <a:rPr lang="tr-TR" sz="4000" dirty="0" smtClean="0"/>
              <a:t>zayıflamayı düzeltici bir devre konur. 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dengeleyici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9462" y="3022289"/>
            <a:ext cx="4826756" cy="383571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60217" y="570729"/>
            <a:ext cx="1083425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2800" dirty="0"/>
              <a:t>Dengeleyici olarak adlandırılan bu </a:t>
            </a:r>
            <a:r>
              <a:rPr lang="tr-TR" sz="2800" dirty="0" smtClean="0"/>
              <a:t>düzen hattın </a:t>
            </a:r>
            <a:r>
              <a:rPr lang="tr-TR" sz="2800" dirty="0"/>
              <a:t>tersi bir değişim gösterir. Böylece, tüm frekans bileşenleri için aynı </a:t>
            </a:r>
            <a:r>
              <a:rPr lang="tr-TR" sz="2800" dirty="0" smtClean="0"/>
              <a:t>zayıflatma karakteristiği </a:t>
            </a:r>
            <a:r>
              <a:rPr lang="tr-TR" sz="2800" dirty="0"/>
              <a:t>olan bir zayıflatma elde edilir. Sonuç olarak, sinyalin çeşitli </a:t>
            </a:r>
            <a:r>
              <a:rPr lang="tr-TR" sz="2800" dirty="0" smtClean="0"/>
              <a:t>frekans bileşenlerinin </a:t>
            </a:r>
            <a:r>
              <a:rPr lang="tr-TR" sz="2800" dirty="0"/>
              <a:t>farklı zayıflatılması önlenir. Genlikteki bozulmaya ek olarak </a:t>
            </a:r>
            <a:r>
              <a:rPr lang="tr-TR" sz="2800" dirty="0" smtClean="0"/>
              <a:t>fazdaki</a:t>
            </a:r>
          </a:p>
          <a:p>
            <a:pPr>
              <a:buNone/>
            </a:pPr>
            <a:r>
              <a:rPr lang="tr-TR" sz="2800" dirty="0" smtClean="0"/>
              <a:t>bozulmada </a:t>
            </a:r>
            <a:r>
              <a:rPr lang="tr-TR" sz="2800" dirty="0"/>
              <a:t>düzeltilmelidir.</a:t>
            </a:r>
          </a:p>
        </p:txBody>
      </p:sp>
    </p:spTree>
    <p:extLst>
      <p:ext uri="{BB962C8B-B14F-4D97-AF65-F5344CB8AC3E}">
        <p14:creationId xmlns:p14="http://schemas.microsoft.com/office/powerpoint/2010/main" val="4016601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77824" y="531380"/>
            <a:ext cx="10515600" cy="777875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Transmisyon zayıflaması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2064" y="1745673"/>
            <a:ext cx="11247120" cy="443129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Transmisyon zayıflaması, aynı iki fiziksel büyüklüğün oranı ile temsil edildiği</a:t>
            </a:r>
          </a:p>
          <a:p>
            <a:pPr>
              <a:buNone/>
            </a:pPr>
            <a:r>
              <a:rPr lang="tr-TR" dirty="0" smtClean="0"/>
              <a:t>taktirde boyutsuz bir sayı olarak elde edilir. 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Desibel oranları: </a:t>
            </a:r>
            <a:r>
              <a:rPr lang="tr-TR" dirty="0" smtClean="0"/>
              <a:t>Tarihsel olarak desibel terimi ilk olarak telefon tekniğinde</a:t>
            </a:r>
          </a:p>
          <a:p>
            <a:pPr>
              <a:buNone/>
            </a:pPr>
            <a:r>
              <a:rPr lang="tr-TR" dirty="0" smtClean="0"/>
              <a:t>kullanıldı. Daha sonra tüm haberleşme alanında transmisyon zayıflaması</a:t>
            </a:r>
          </a:p>
          <a:p>
            <a:pPr>
              <a:buNone/>
            </a:pPr>
            <a:r>
              <a:rPr lang="tr-TR" dirty="0" smtClean="0"/>
              <a:t>faktörünü belirlemek amacıyla kullanılmaya başlandı. Desibel ölçümü iki güç </a:t>
            </a:r>
          </a:p>
          <a:p>
            <a:pPr>
              <a:buNone/>
            </a:pPr>
            <a:r>
              <a:rPr lang="tr-TR" dirty="0" smtClean="0"/>
              <a:t>seviyesinin karşılaştırılmasına dayanır. Sinyal kazancının karşılaştırma</a:t>
            </a:r>
          </a:p>
          <a:p>
            <a:pPr>
              <a:buNone/>
            </a:pPr>
            <a:r>
              <a:rPr lang="tr-TR" dirty="0" smtClean="0"/>
              <a:t>amacıyla kullanılmasını incelemek için aşağıdaki şekli ele alalım:</a:t>
            </a:r>
          </a:p>
          <a:p>
            <a:pPr>
              <a:buNone/>
            </a:pPr>
            <a:endParaRPr lang="tr-TR" sz="18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baseline="-25000" dirty="0" smtClean="0"/>
          </a:p>
          <a:p>
            <a:pPr>
              <a:buNone/>
            </a:pPr>
            <a:endParaRPr lang="tr-TR" sz="1600" baseline="-250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2064" y="1078992"/>
            <a:ext cx="11247120" cy="5097971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1800" dirty="0" smtClean="0"/>
          </a:p>
          <a:p>
            <a:pPr>
              <a:buNone/>
            </a:pPr>
            <a:r>
              <a:rPr lang="tr-TR" dirty="0" smtClean="0"/>
              <a:t>P₁ = Giriş sinyalinin kuvvetlendirici girişine uyguladığı güç</a:t>
            </a:r>
          </a:p>
          <a:p>
            <a:pPr>
              <a:buNone/>
            </a:pPr>
            <a:r>
              <a:rPr lang="tr-TR" dirty="0" smtClean="0"/>
              <a:t>P₂ = Kuvvetlendiricinin çıkışındaki yüke uygulanan güç</a:t>
            </a:r>
          </a:p>
          <a:p>
            <a:pPr>
              <a:buNone/>
            </a:pPr>
            <a:r>
              <a:rPr lang="tr-TR" dirty="0" smtClean="0"/>
              <a:t>G = Mutlak güç kazancı, olmak üzere → G = P</a:t>
            </a:r>
            <a:r>
              <a:rPr lang="tr-TR" baseline="-25000" dirty="0" smtClean="0"/>
              <a:t>2</a:t>
            </a:r>
            <a:r>
              <a:rPr lang="tr-TR" dirty="0" smtClean="0"/>
              <a:t>/P</a:t>
            </a:r>
            <a:r>
              <a:rPr lang="tr-TR" baseline="-25000" dirty="0" smtClean="0"/>
              <a:t>1</a:t>
            </a:r>
          </a:p>
          <a:p>
            <a:pPr>
              <a:buNone/>
            </a:pPr>
            <a:r>
              <a:rPr lang="tr-TR" dirty="0" smtClean="0"/>
              <a:t>Desibel (</a:t>
            </a:r>
            <a:r>
              <a:rPr lang="tr-TR" dirty="0" err="1" smtClean="0"/>
              <a:t>dB</a:t>
            </a:r>
            <a:r>
              <a:rPr lang="tr-TR" dirty="0" smtClean="0"/>
              <a:t>) güç kazancı </a:t>
            </a:r>
            <a:r>
              <a:rPr lang="tr-TR" dirty="0" err="1" smtClean="0"/>
              <a:t>G</a:t>
            </a:r>
            <a:r>
              <a:rPr lang="tr-TR" baseline="-25000" dirty="0" err="1" smtClean="0"/>
              <a:t>dB</a:t>
            </a:r>
            <a:r>
              <a:rPr lang="tr-TR" baseline="-25000" dirty="0" smtClean="0"/>
              <a:t> </a:t>
            </a:r>
            <a:r>
              <a:rPr lang="tr-TR" dirty="0" smtClean="0"/>
              <a:t>desibel cinsinden </a:t>
            </a:r>
            <a:r>
              <a:rPr lang="tr-TR" dirty="0" err="1" smtClean="0"/>
              <a:t>G</a:t>
            </a:r>
            <a:r>
              <a:rPr lang="tr-TR" baseline="-25000" dirty="0" err="1" smtClean="0"/>
              <a:t>dB</a:t>
            </a:r>
            <a:r>
              <a:rPr lang="tr-TR" baseline="-25000" dirty="0" smtClean="0"/>
              <a:t> </a:t>
            </a:r>
            <a:r>
              <a:rPr lang="tr-TR" dirty="0" smtClean="0"/>
              <a:t>= 10log</a:t>
            </a:r>
            <a:r>
              <a:rPr lang="tr-TR" baseline="-25000" dirty="0" smtClean="0"/>
              <a:t>10</a:t>
            </a:r>
            <a:r>
              <a:rPr lang="tr-TR" dirty="0" smtClean="0"/>
              <a:t>(P</a:t>
            </a:r>
            <a:r>
              <a:rPr lang="tr-TR" baseline="-25000" dirty="0" smtClean="0"/>
              <a:t>2</a:t>
            </a:r>
            <a:r>
              <a:rPr lang="tr-TR" dirty="0" smtClean="0"/>
              <a:t>/P</a:t>
            </a:r>
            <a:r>
              <a:rPr lang="tr-TR" baseline="-25000" dirty="0" smtClean="0"/>
              <a:t>1</a:t>
            </a:r>
            <a:r>
              <a:rPr lang="tr-TR" dirty="0" smtClean="0"/>
              <a:t>) olarak tanımlanır.</a:t>
            </a:r>
          </a:p>
          <a:p>
            <a:r>
              <a:rPr lang="tr-TR" dirty="0" smtClean="0"/>
              <a:t>P</a:t>
            </a:r>
            <a:r>
              <a:rPr lang="tr-TR" baseline="-25000" dirty="0" smtClean="0"/>
              <a:t>2</a:t>
            </a:r>
            <a:r>
              <a:rPr lang="tr-TR" dirty="0" smtClean="0"/>
              <a:t> &gt; P</a:t>
            </a:r>
            <a:r>
              <a:rPr lang="tr-TR" baseline="-25000" dirty="0" smtClean="0"/>
              <a:t>1 </a:t>
            </a:r>
            <a:r>
              <a:rPr lang="tr-TR" dirty="0" smtClean="0"/>
              <a:t>ise G &gt; 1 ve </a:t>
            </a:r>
            <a:r>
              <a:rPr lang="tr-TR" dirty="0" err="1" smtClean="0"/>
              <a:t>G</a:t>
            </a:r>
            <a:r>
              <a:rPr lang="tr-TR" baseline="-25000" dirty="0" err="1" smtClean="0"/>
              <a:t>dB</a:t>
            </a:r>
            <a:r>
              <a:rPr lang="tr-TR" baseline="-25000" dirty="0" smtClean="0"/>
              <a:t> </a:t>
            </a:r>
            <a:r>
              <a:rPr lang="tr-TR" dirty="0" smtClean="0"/>
              <a:t>&gt; 0  </a:t>
            </a:r>
          </a:p>
          <a:p>
            <a:r>
              <a:rPr lang="tr-TR" dirty="0" smtClean="0"/>
              <a:t>P</a:t>
            </a:r>
            <a:r>
              <a:rPr lang="tr-TR" baseline="-25000" dirty="0" smtClean="0"/>
              <a:t>2</a:t>
            </a:r>
            <a:r>
              <a:rPr lang="tr-TR" dirty="0" smtClean="0"/>
              <a:t> &lt; P</a:t>
            </a:r>
            <a:r>
              <a:rPr lang="tr-TR" baseline="-25000" dirty="0" smtClean="0"/>
              <a:t>1 </a:t>
            </a:r>
            <a:r>
              <a:rPr lang="tr-TR" dirty="0" smtClean="0"/>
              <a:t>ise G &lt; 1 ve </a:t>
            </a:r>
            <a:r>
              <a:rPr lang="tr-TR" dirty="0" err="1" smtClean="0"/>
              <a:t>G</a:t>
            </a:r>
            <a:r>
              <a:rPr lang="tr-TR" baseline="-25000" dirty="0" err="1" smtClean="0"/>
              <a:t>dB</a:t>
            </a:r>
            <a:r>
              <a:rPr lang="tr-TR" baseline="-25000" dirty="0" smtClean="0"/>
              <a:t> </a:t>
            </a:r>
            <a:r>
              <a:rPr lang="tr-TR" dirty="0" smtClean="0"/>
              <a:t>&lt; 0  olur.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baseline="-25000" dirty="0" smtClean="0"/>
          </a:p>
          <a:p>
            <a:pPr>
              <a:buNone/>
            </a:pPr>
            <a:endParaRPr lang="tr-TR" sz="1600" baseline="-250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>
              <a:solidFill>
                <a:srgbClr val="FF0000"/>
              </a:solidFill>
            </a:endParaRPr>
          </a:p>
        </p:txBody>
      </p:sp>
      <p:pic>
        <p:nvPicPr>
          <p:cNvPr id="4" name="3 Resim" descr="kazanc taniminda kullanilan kuvvetlendiric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31774" y="3866527"/>
            <a:ext cx="5152971" cy="166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67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94360" y="722376"/>
            <a:ext cx="11045952" cy="54545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Her ne kadar desibel formunda tanım güç oranları ile ilgili ise de, eşdeğer</a:t>
            </a:r>
          </a:p>
          <a:p>
            <a:pPr>
              <a:buNone/>
            </a:pPr>
            <a:r>
              <a:rPr lang="tr-TR" dirty="0" smtClean="0"/>
              <a:t>tanımı voltaj ve akım oranları biçiminde de yazmak mümkündür. Farz</a:t>
            </a:r>
          </a:p>
          <a:p>
            <a:pPr>
              <a:buNone/>
            </a:pPr>
            <a:r>
              <a:rPr lang="tr-TR" dirty="0" smtClean="0"/>
              <a:t>edelim ki, çıkış gücü R direnci üzerinde harcansın. 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Ayrıca sistemin giriş direnci de R olsun.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Buna göre desibel kazanç, V₁ ve V₂ gerilimleri cinsinden:</a:t>
            </a:r>
          </a:p>
          <a:p>
            <a:pPr>
              <a:buNone/>
            </a:pPr>
            <a:r>
              <a:rPr lang="tr-TR" dirty="0" err="1" smtClean="0"/>
              <a:t>G</a:t>
            </a:r>
            <a:r>
              <a:rPr lang="tr-TR" baseline="-25000" dirty="0" err="1" smtClean="0"/>
              <a:t>dB</a:t>
            </a:r>
            <a:r>
              <a:rPr lang="tr-TR" baseline="-25000" dirty="0" smtClean="0"/>
              <a:t> </a:t>
            </a:r>
            <a:r>
              <a:rPr lang="tr-TR" dirty="0" smtClean="0"/>
              <a:t>= 10log</a:t>
            </a:r>
            <a:r>
              <a:rPr lang="tr-TR" baseline="-25000" dirty="0" smtClean="0"/>
              <a:t>10 </a:t>
            </a:r>
            <a:r>
              <a:rPr lang="tr-TR" dirty="0" smtClean="0"/>
              <a:t>[ (V</a:t>
            </a:r>
            <a:r>
              <a:rPr lang="tr-TR" baseline="-25000" dirty="0" smtClean="0"/>
              <a:t>2</a:t>
            </a:r>
            <a:r>
              <a:rPr lang="tr-TR" baseline="30000" dirty="0" smtClean="0"/>
              <a:t>2</a:t>
            </a:r>
            <a:r>
              <a:rPr lang="tr-TR" dirty="0" smtClean="0"/>
              <a:t>/R) / (V</a:t>
            </a:r>
            <a:r>
              <a:rPr lang="tr-TR" baseline="-25000" dirty="0" smtClean="0"/>
              <a:t>1</a:t>
            </a:r>
            <a:r>
              <a:rPr lang="tr-TR" baseline="30000" dirty="0" smtClean="0"/>
              <a:t>2</a:t>
            </a:r>
            <a:r>
              <a:rPr lang="tr-TR" dirty="0" smtClean="0"/>
              <a:t> / R) ] = 10log</a:t>
            </a:r>
            <a:r>
              <a:rPr lang="tr-TR" baseline="-25000" dirty="0" smtClean="0"/>
              <a:t>10 </a:t>
            </a:r>
            <a:r>
              <a:rPr lang="tr-TR" dirty="0" smtClean="0"/>
              <a:t>[ (V</a:t>
            </a:r>
            <a:r>
              <a:rPr lang="tr-TR" baseline="-25000" dirty="0" smtClean="0"/>
              <a:t>2 </a:t>
            </a:r>
            <a:r>
              <a:rPr lang="tr-TR" dirty="0" smtClean="0"/>
              <a:t>/ V</a:t>
            </a:r>
            <a:r>
              <a:rPr lang="tr-TR" baseline="-25000" dirty="0" smtClean="0"/>
              <a:t>1</a:t>
            </a:r>
            <a:r>
              <a:rPr lang="tr-TR" dirty="0" smtClean="0"/>
              <a:t>) </a:t>
            </a:r>
            <a:r>
              <a:rPr lang="tr-TR" baseline="30000" dirty="0" smtClean="0"/>
              <a:t>2</a:t>
            </a:r>
            <a:r>
              <a:rPr lang="tr-TR" dirty="0" smtClean="0"/>
              <a:t>] = 20log</a:t>
            </a:r>
            <a:r>
              <a:rPr lang="tr-TR" baseline="-25000" dirty="0" smtClean="0"/>
              <a:t>10 </a:t>
            </a:r>
            <a:r>
              <a:rPr lang="tr-TR" dirty="0" smtClean="0"/>
              <a:t>[ (V</a:t>
            </a:r>
            <a:r>
              <a:rPr lang="tr-TR" baseline="-25000" dirty="0" smtClean="0"/>
              <a:t>2 </a:t>
            </a:r>
            <a:r>
              <a:rPr lang="tr-TR" dirty="0" smtClean="0"/>
              <a:t>/ V</a:t>
            </a:r>
            <a:r>
              <a:rPr lang="tr-TR" baseline="-25000" dirty="0" smtClean="0"/>
              <a:t>1</a:t>
            </a:r>
            <a:r>
              <a:rPr lang="tr-TR" dirty="0" smtClean="0"/>
              <a:t>) ]</a:t>
            </a:r>
          </a:p>
          <a:p>
            <a:pPr>
              <a:buNone/>
            </a:pPr>
            <a:r>
              <a:rPr lang="tr-TR" dirty="0" smtClean="0"/>
              <a:t>yazılabilir. </a:t>
            </a:r>
          </a:p>
          <a:p>
            <a:pPr>
              <a:buNone/>
            </a:pPr>
            <a:endParaRPr lang="tr-TR" sz="1800" dirty="0" smtClean="0"/>
          </a:p>
          <a:p>
            <a:pPr>
              <a:buNone/>
            </a:pPr>
            <a:endParaRPr lang="tr-TR" sz="1800" dirty="0" smtClean="0"/>
          </a:p>
          <a:p>
            <a:pPr>
              <a:buNone/>
            </a:pPr>
            <a:endParaRPr lang="tr-TR" sz="1800" dirty="0" smtClean="0"/>
          </a:p>
          <a:p>
            <a:pPr>
              <a:buNone/>
            </a:pPr>
            <a:endParaRPr lang="tr-TR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94360" y="1288473"/>
            <a:ext cx="11045952" cy="488849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Özetle desibel kazanç,</a:t>
            </a:r>
          </a:p>
          <a:p>
            <a:pPr>
              <a:buNone/>
            </a:pPr>
            <a:r>
              <a:rPr lang="tr-TR" dirty="0" smtClean="0"/>
              <a:t>Gerilim cinsinden: </a:t>
            </a:r>
            <a:r>
              <a:rPr lang="tr-TR" dirty="0" err="1" smtClean="0"/>
              <a:t>G</a:t>
            </a:r>
            <a:r>
              <a:rPr lang="tr-TR" baseline="-25000" dirty="0" err="1" smtClean="0"/>
              <a:t>dB</a:t>
            </a:r>
            <a:r>
              <a:rPr lang="tr-TR" baseline="-25000" dirty="0" smtClean="0"/>
              <a:t> </a:t>
            </a:r>
            <a:r>
              <a:rPr lang="tr-TR" dirty="0" smtClean="0"/>
              <a:t> = 20log</a:t>
            </a:r>
            <a:r>
              <a:rPr lang="tr-TR" baseline="-25000" dirty="0" smtClean="0"/>
              <a:t>10 </a:t>
            </a:r>
            <a:r>
              <a:rPr lang="tr-TR" dirty="0" smtClean="0"/>
              <a:t>[ (V</a:t>
            </a:r>
            <a:r>
              <a:rPr lang="tr-TR" baseline="-25000" dirty="0" smtClean="0"/>
              <a:t>2 </a:t>
            </a:r>
            <a:r>
              <a:rPr lang="tr-TR" dirty="0" smtClean="0"/>
              <a:t>/ V</a:t>
            </a:r>
            <a:r>
              <a:rPr lang="tr-TR" baseline="-25000" dirty="0" smtClean="0"/>
              <a:t>1</a:t>
            </a:r>
            <a:r>
              <a:rPr lang="tr-TR" dirty="0" smtClean="0"/>
              <a:t>) ] ,</a:t>
            </a:r>
          </a:p>
          <a:p>
            <a:pPr>
              <a:buNone/>
            </a:pPr>
            <a:r>
              <a:rPr lang="tr-TR" dirty="0" smtClean="0"/>
              <a:t>Akım cinsinden: </a:t>
            </a:r>
            <a:r>
              <a:rPr lang="tr-TR" dirty="0" err="1" smtClean="0"/>
              <a:t>G</a:t>
            </a:r>
            <a:r>
              <a:rPr lang="tr-TR" baseline="-25000" dirty="0" err="1" smtClean="0"/>
              <a:t>dB</a:t>
            </a:r>
            <a:r>
              <a:rPr lang="tr-TR" baseline="-25000" dirty="0" smtClean="0"/>
              <a:t> </a:t>
            </a:r>
            <a:r>
              <a:rPr lang="tr-TR" dirty="0" smtClean="0"/>
              <a:t> = 20log</a:t>
            </a:r>
            <a:r>
              <a:rPr lang="tr-TR" baseline="-25000" dirty="0" smtClean="0"/>
              <a:t>10 </a:t>
            </a:r>
            <a:r>
              <a:rPr lang="tr-TR" dirty="0" smtClean="0"/>
              <a:t>[ (I</a:t>
            </a:r>
            <a:r>
              <a:rPr lang="tr-TR" baseline="-25000" dirty="0" smtClean="0"/>
              <a:t>2 </a:t>
            </a:r>
            <a:r>
              <a:rPr lang="tr-TR" dirty="0" smtClean="0"/>
              <a:t>/ I</a:t>
            </a:r>
            <a:r>
              <a:rPr lang="tr-TR" baseline="-25000" dirty="0" smtClean="0"/>
              <a:t>1</a:t>
            </a:r>
            <a:r>
              <a:rPr lang="tr-TR" dirty="0" smtClean="0"/>
              <a:t>) ] olarak elde edilir.</a:t>
            </a:r>
          </a:p>
          <a:p>
            <a:pPr>
              <a:buNone/>
            </a:pPr>
            <a:r>
              <a:rPr lang="tr-TR" dirty="0" smtClean="0"/>
              <a:t>Akım ve gerilimler, desibel kazanç cinsinden aşağıdaki şekilde yazılabilir: </a:t>
            </a:r>
          </a:p>
          <a:p>
            <a:pPr>
              <a:buNone/>
            </a:pPr>
            <a:endParaRPr lang="tr-TR" sz="1800" dirty="0" smtClean="0"/>
          </a:p>
        </p:txBody>
      </p:sp>
      <p:pic>
        <p:nvPicPr>
          <p:cNvPr id="4" name="3 Resim" descr="formul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988" y="3851702"/>
            <a:ext cx="4261983" cy="9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86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260764"/>
            <a:ext cx="10688782" cy="4916199"/>
          </a:xfrm>
        </p:spPr>
        <p:txBody>
          <a:bodyPr/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Referans seviyeleri: </a:t>
            </a:r>
            <a:r>
              <a:rPr lang="tr-TR" dirty="0" smtClean="0"/>
              <a:t>Desibel tanımına dikkat edilecek olursa, desibel</a:t>
            </a:r>
          </a:p>
          <a:p>
            <a:pPr>
              <a:buNone/>
            </a:pPr>
            <a:r>
              <a:rPr lang="tr-TR" dirty="0" smtClean="0"/>
              <a:t>mutlak bir birim değildir. Bir büyüklüğün bir diğeri ile karşılaştırılmasıdır.</a:t>
            </a:r>
          </a:p>
          <a:p>
            <a:pPr>
              <a:buNone/>
            </a:pPr>
            <a:r>
              <a:rPr lang="tr-TR" dirty="0" smtClean="0"/>
              <a:t>O halde, örneğin, bir işaretin seviyesinin 6 </a:t>
            </a:r>
            <a:r>
              <a:rPr lang="tr-TR" dirty="0" err="1" smtClean="0"/>
              <a:t>dB</a:t>
            </a:r>
            <a:r>
              <a:rPr lang="tr-TR" dirty="0" smtClean="0"/>
              <a:t> olduğunu söylemek,</a:t>
            </a:r>
          </a:p>
          <a:p>
            <a:pPr>
              <a:buNone/>
            </a:pPr>
            <a:r>
              <a:rPr lang="tr-TR" dirty="0" smtClean="0"/>
              <a:t>referans seviye belirtilmedikçe bir anlam ifade etmez. 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Bununla birlikte, 1 </a:t>
            </a:r>
            <a:r>
              <a:rPr lang="tr-TR" dirty="0" err="1" smtClean="0"/>
              <a:t>miliwatt</a:t>
            </a:r>
            <a:r>
              <a:rPr lang="tr-TR" dirty="0" smtClean="0"/>
              <a:t> (</a:t>
            </a:r>
            <a:r>
              <a:rPr lang="tr-TR" dirty="0" err="1" smtClean="0"/>
              <a:t>mW</a:t>
            </a:r>
            <a:r>
              <a:rPr lang="tr-TR" dirty="0" smtClean="0"/>
              <a:t>) referans seviyesi üzerinde 6 </a:t>
            </a:r>
            <a:r>
              <a:rPr lang="tr-TR" dirty="0" err="1" smtClean="0"/>
              <a:t>dB</a:t>
            </a:r>
            <a:r>
              <a:rPr lang="tr-TR" dirty="0" smtClean="0"/>
              <a:t> işaret</a:t>
            </a:r>
          </a:p>
          <a:p>
            <a:pPr>
              <a:buNone/>
            </a:pPr>
            <a:r>
              <a:rPr lang="tr-TR" dirty="0" smtClean="0"/>
              <a:t>seviyesi doğru olan ifadedir. Hangi referans seviyesine göre desibel</a:t>
            </a:r>
          </a:p>
          <a:p>
            <a:pPr>
              <a:buNone/>
            </a:pPr>
            <a:r>
              <a:rPr lang="tr-TR" dirty="0" smtClean="0"/>
              <a:t>ölçümü yapıldığı kısaltma ile gösterilir. 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2000" dirty="0" smtClean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768096"/>
            <a:ext cx="10515600" cy="5408867"/>
          </a:xfrm>
        </p:spPr>
        <p:txBody>
          <a:bodyPr/>
          <a:lstStyle/>
          <a:p>
            <a:pPr>
              <a:buNone/>
            </a:pPr>
            <a:endParaRPr lang="tr-TR" sz="1600" dirty="0" smtClean="0"/>
          </a:p>
          <a:p>
            <a:pPr>
              <a:buNone/>
            </a:pPr>
            <a:r>
              <a:rPr lang="tr-TR" dirty="0" smtClean="0"/>
              <a:t>Örneğin; 1 </a:t>
            </a:r>
            <a:r>
              <a:rPr lang="tr-TR" dirty="0" err="1" smtClean="0"/>
              <a:t>mW</a:t>
            </a:r>
            <a:r>
              <a:rPr lang="tr-TR" dirty="0" smtClean="0"/>
              <a:t> standart referans alınırsa, </a:t>
            </a:r>
            <a:r>
              <a:rPr lang="tr-TR" dirty="0" err="1" smtClean="0"/>
              <a:t>dBm</a:t>
            </a:r>
            <a:r>
              <a:rPr lang="tr-TR" dirty="0" smtClean="0"/>
              <a:t> güç seviyelerini 1 </a:t>
            </a:r>
            <a:r>
              <a:rPr lang="tr-TR" dirty="0" err="1" smtClean="0"/>
              <a:t>Mw</a:t>
            </a:r>
            <a:endParaRPr lang="tr-TR" dirty="0"/>
          </a:p>
          <a:p>
            <a:pPr>
              <a:buNone/>
            </a:pPr>
            <a:r>
              <a:rPr lang="tr-TR" dirty="0" smtClean="0"/>
              <a:t>seviyesine göre ifade eder. O halde, </a:t>
            </a:r>
            <a:r>
              <a:rPr lang="tr-TR" dirty="0" err="1" smtClean="0"/>
              <a:t>dBm</a:t>
            </a:r>
            <a:r>
              <a:rPr lang="tr-TR" dirty="0" smtClean="0"/>
              <a:t> güç seviyesi şöyle tanımlanır:</a:t>
            </a:r>
          </a:p>
          <a:p>
            <a:pPr>
              <a:buNone/>
            </a:pPr>
            <a:endParaRPr lang="tr-TR" sz="1600" dirty="0" smtClean="0"/>
          </a:p>
          <a:p>
            <a:pPr lvl="0">
              <a:buNone/>
            </a:pPr>
            <a:r>
              <a:rPr lang="tr-TR" dirty="0" smtClean="0"/>
              <a:t>Vericiler gibi yüksek güçlü uygulamalarda 1 </a:t>
            </a:r>
            <a:r>
              <a:rPr lang="tr-TR" dirty="0" err="1" smtClean="0"/>
              <a:t>Watt</a:t>
            </a:r>
            <a:r>
              <a:rPr lang="tr-TR" dirty="0" smtClean="0"/>
              <a:t> (W) standart seviye</a:t>
            </a:r>
          </a:p>
          <a:p>
            <a:pPr lvl="0">
              <a:buNone/>
            </a:pPr>
            <a:r>
              <a:rPr lang="tr-TR" dirty="0" smtClean="0"/>
              <a:t>olarak kullanılır. </a:t>
            </a:r>
            <a:r>
              <a:rPr lang="tr-TR" dirty="0" err="1" smtClean="0"/>
              <a:t>Dbw</a:t>
            </a:r>
            <a:r>
              <a:rPr lang="tr-TR" dirty="0" smtClean="0"/>
              <a:t> desibel değerini bu seviyeye göre gösterir. </a:t>
            </a:r>
          </a:p>
          <a:p>
            <a:pPr>
              <a:buNone/>
            </a:pPr>
            <a:r>
              <a:rPr lang="tr-TR" sz="1600" dirty="0" smtClean="0"/>
              <a:t> </a:t>
            </a:r>
          </a:p>
          <a:p>
            <a:pPr>
              <a:buNone/>
            </a:pPr>
            <a:endParaRPr lang="tr-TR" sz="1600" dirty="0" smtClean="0"/>
          </a:p>
          <a:p>
            <a:pPr>
              <a:buNone/>
            </a:pPr>
            <a:endParaRPr lang="tr-TR" sz="2000" dirty="0" smtClean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9262" y="3639311"/>
            <a:ext cx="8262319" cy="794143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0975" y="5084063"/>
            <a:ext cx="8525534" cy="775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466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2360</TotalTime>
  <Words>534</Words>
  <Application>Microsoft Office PowerPoint</Application>
  <PresentationFormat>Geniş ekran</PresentationFormat>
  <Paragraphs>77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Analog Haberleşme Dersi 7. Hafta</vt:lpstr>
      <vt:lpstr>Haberleşme sistemlerinde distorsiyonun düzeltilmesi</vt:lpstr>
      <vt:lpstr>PowerPoint Sunusu</vt:lpstr>
      <vt:lpstr>Transmisyon zayıflaması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Analog Haberleşme Dersi</dc:title>
  <dc:creator>emyo</dc:creator>
  <cp:lastModifiedBy>emyo</cp:lastModifiedBy>
  <cp:revision>222</cp:revision>
  <dcterms:created xsi:type="dcterms:W3CDTF">2017-09-06T09:51:07Z</dcterms:created>
  <dcterms:modified xsi:type="dcterms:W3CDTF">2018-02-12T08:38:15Z</dcterms:modified>
</cp:coreProperties>
</file>