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56" r:id="rId3"/>
    <p:sldId id="257" r:id="rId4"/>
    <p:sldId id="285" r:id="rId5"/>
    <p:sldId id="258" r:id="rId6"/>
    <p:sldId id="286" r:id="rId7"/>
    <p:sldId id="259" r:id="rId8"/>
    <p:sldId id="260" r:id="rId9"/>
    <p:sldId id="267" r:id="rId10"/>
    <p:sldId id="261" r:id="rId11"/>
    <p:sldId id="262" r:id="rId12"/>
    <p:sldId id="263" r:id="rId13"/>
    <p:sldId id="264" r:id="rId14"/>
    <p:sldId id="268" r:id="rId15"/>
    <p:sldId id="265" r:id="rId16"/>
    <p:sldId id="269" r:id="rId17"/>
    <p:sldId id="270" r:id="rId18"/>
    <p:sldId id="271" r:id="rId19"/>
    <p:sldId id="272" r:id="rId20"/>
    <p:sldId id="284" r:id="rId21"/>
    <p:sldId id="274"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E38"/>
    <a:srgbClr val="0000FF"/>
    <a:srgbClr val="85AC91"/>
    <a:srgbClr val="A5A8AF"/>
    <a:srgbClr val="9F6900"/>
    <a:srgbClr val="003399"/>
    <a:srgbClr val="00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28"/>
  </p:normalViewPr>
  <p:slideViewPr>
    <p:cSldViewPr snapToGrid="0">
      <p:cViewPr varScale="1">
        <p:scale>
          <a:sx n="119" d="100"/>
          <a:sy n="119" d="100"/>
        </p:scale>
        <p:origin x="3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39E6D79-EABE-47C5-9C7D-4BE297061BEC}" type="datetimeFigureOut">
              <a:rPr lang="tr-TR" smtClean="0"/>
              <a:t>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119264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9E6D79-EABE-47C5-9C7D-4BE297061BEC}" type="datetimeFigureOut">
              <a:rPr lang="tr-TR" smtClean="0"/>
              <a:t>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4096211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9E6D79-EABE-47C5-9C7D-4BE297061BEC}" type="datetimeFigureOut">
              <a:rPr lang="tr-TR" smtClean="0"/>
              <a:t>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378091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9E6D79-EABE-47C5-9C7D-4BE297061BEC}" type="datetimeFigureOut">
              <a:rPr lang="tr-TR" smtClean="0"/>
              <a:t>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270915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39E6D79-EABE-47C5-9C7D-4BE297061BEC}" type="datetimeFigureOut">
              <a:rPr lang="tr-TR" smtClean="0"/>
              <a:t>5.10.2022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338364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39E6D79-EABE-47C5-9C7D-4BE297061BEC}" type="datetimeFigureOut">
              <a:rPr lang="tr-TR" smtClean="0"/>
              <a:t>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6558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39E6D79-EABE-47C5-9C7D-4BE297061BEC}" type="datetimeFigureOut">
              <a:rPr lang="tr-TR" smtClean="0"/>
              <a:t>5.10.2022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1385204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39E6D79-EABE-47C5-9C7D-4BE297061BEC}" type="datetimeFigureOut">
              <a:rPr lang="tr-TR" smtClean="0"/>
              <a:t>5.10.2022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328961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39E6D79-EABE-47C5-9C7D-4BE297061BEC}" type="datetimeFigureOut">
              <a:rPr lang="tr-TR" smtClean="0"/>
              <a:t>5.10.2022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262016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39E6D79-EABE-47C5-9C7D-4BE297061BEC}" type="datetimeFigureOut">
              <a:rPr lang="tr-TR" smtClean="0"/>
              <a:t>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18579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39E6D79-EABE-47C5-9C7D-4BE297061BEC}" type="datetimeFigureOut">
              <a:rPr lang="tr-TR" smtClean="0"/>
              <a:t>5.10.2022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AB4D75-FAC4-4DBB-8A76-7E008C2855F5}" type="slidenum">
              <a:rPr lang="tr-TR" smtClean="0"/>
              <a:t>‹#›</a:t>
            </a:fld>
            <a:endParaRPr lang="tr-TR"/>
          </a:p>
        </p:txBody>
      </p:sp>
    </p:spTree>
    <p:extLst>
      <p:ext uri="{BB962C8B-B14F-4D97-AF65-F5344CB8AC3E}">
        <p14:creationId xmlns:p14="http://schemas.microsoft.com/office/powerpoint/2010/main" val="244422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E6D79-EABE-47C5-9C7D-4BE297061BEC}" type="datetimeFigureOut">
              <a:rPr lang="tr-TR" smtClean="0"/>
              <a:t>5.10.2022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4D75-FAC4-4DBB-8A76-7E008C2855F5}" type="slidenum">
              <a:rPr lang="tr-TR" smtClean="0"/>
              <a:t>‹#›</a:t>
            </a:fld>
            <a:endParaRPr lang="tr-TR"/>
          </a:p>
        </p:txBody>
      </p:sp>
    </p:spTree>
    <p:extLst>
      <p:ext uri="{BB962C8B-B14F-4D97-AF65-F5344CB8AC3E}">
        <p14:creationId xmlns:p14="http://schemas.microsoft.com/office/powerpoint/2010/main" val="179657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45768" y="496283"/>
            <a:ext cx="8969829" cy="938719"/>
          </a:xfrm>
          <a:prstGeom prst="rect">
            <a:avLst/>
          </a:prstGeom>
        </p:spPr>
        <p:txBody>
          <a:bodyPr wrap="square">
            <a:spAutoFit/>
          </a:bodyPr>
          <a:lstStyle/>
          <a:p>
            <a:pPr algn="ctr"/>
            <a:r>
              <a:rPr lang="tr-TR" sz="5500" spc="600" dirty="0">
                <a:solidFill>
                  <a:schemeClr val="bg1">
                    <a:lumMod val="95000"/>
                  </a:schemeClr>
                </a:solidFill>
                <a:effectLst>
                  <a:outerShdw blurRad="38100" dist="38100" dir="2700000" algn="tl">
                    <a:srgbClr val="000000">
                      <a:alpha val="43137"/>
                    </a:srgbClr>
                  </a:outerShdw>
                </a:effectLst>
                <a:latin typeface="American Typewriter" panose="02090604020004020304" pitchFamily="18" charset="0"/>
                <a:ea typeface="Calibri" panose="020F0502020204030204" pitchFamily="34" charset="0"/>
                <a:cs typeface="Times New Roman" panose="02020603050405020304" pitchFamily="18" charset="0"/>
              </a:rPr>
              <a:t>İNSAN İLETİŞİMİ</a:t>
            </a:r>
            <a:endParaRPr lang="tr-TR" sz="5500" spc="600" dirty="0">
              <a:solidFill>
                <a:schemeClr val="bg1">
                  <a:lumMod val="95000"/>
                </a:schemeClr>
              </a:solidFill>
              <a:effectLst>
                <a:outerShdw blurRad="38100" dist="38100" dir="2700000" algn="tl">
                  <a:srgbClr val="000000">
                    <a:alpha val="43137"/>
                  </a:srgbClr>
                </a:outerShdw>
              </a:effectLst>
              <a:latin typeface="American Typewriter" panose="02090604020004020304" pitchFamily="18" charset="0"/>
            </a:endParaRPr>
          </a:p>
        </p:txBody>
      </p:sp>
      <p:pic>
        <p:nvPicPr>
          <p:cNvPr id="1026" name="Picture 2" descr="http://www2.latech.edu/~bmagee/460-560/history_of_writing/cave_paint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5897" y="1511946"/>
            <a:ext cx="2974786" cy="2245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2.latech.edu/~bmagee/460-560/history_of_writing/cave_paintin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683" y="1511946"/>
            <a:ext cx="3022488" cy="2281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2.latech.edu/~bmagee/460-560/history_of_writing/cave_paint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186" y="3757909"/>
            <a:ext cx="3008498" cy="2271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2.latech.edu/~bmagee/460-560/history_of_writing/cave_painting.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0684" y="3757909"/>
            <a:ext cx="3008498" cy="227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05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71600" y="2219236"/>
            <a:ext cx="9688286" cy="2308324"/>
          </a:xfrm>
          <a:prstGeom prst="rect">
            <a:avLst/>
          </a:prstGeom>
        </p:spPr>
        <p:txBody>
          <a:bodyPr wrap="square">
            <a:spAutoFit/>
          </a:bodyPr>
          <a:lstStyle/>
          <a:p>
            <a:pPr algn="ctr"/>
            <a:r>
              <a:rPr lang="en-GB"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İnsanlar tarih boyunca kendi sözlerinin, zamanın ve mekanın sınırlarını aşması için iletişim araçları icat etmişler ve yalnızca karşılıklı konuşarak değil, bu iletişim araçları üzerinden iletişim kurmuşlardır.</a:t>
            </a:r>
            <a:endParaRPr lang="tr-TR" sz="36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492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rold innis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260" y="1262742"/>
            <a:ext cx="2935968" cy="445733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39485" y="1721693"/>
            <a:ext cx="7707087" cy="3539430"/>
          </a:xfrm>
          <a:prstGeom prst="rect">
            <a:avLst/>
          </a:prstGeom>
        </p:spPr>
        <p:txBody>
          <a:bodyPr wrap="square">
            <a:spAutoFit/>
          </a:bodyPr>
          <a:lstStyle/>
          <a:p>
            <a:pPr algn="ctr"/>
            <a:r>
              <a:rPr lang="en-GB" sz="32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Harold Innis’in çalışmaları bize göstermektedir ki, iletişim araçlarının ortaya çıkışı ve gelişimi, insan topluluklarının maddi ve tinsel ürünlerini aktarmak, değiş-tokuş etmek ve paylaşmak, bunları “zaman ve mekanda taşınabilir hale getirmek” için yeni yollar arama çabalarıyla doğrudan ilişkilidir</a:t>
            </a:r>
            <a:r>
              <a:rPr lang="tr-TR" sz="32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tr-TR" sz="32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4901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www.tayproject.org/imjpg/haber56/4/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6166" y="658635"/>
            <a:ext cx="4781550" cy="577215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kayseriosb.org/Media/Editor/images/klte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908" y="1969272"/>
            <a:ext cx="6098469" cy="315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69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872342" y="1724523"/>
            <a:ext cx="8665029" cy="3539430"/>
          </a:xfrm>
          <a:prstGeom prst="rect">
            <a:avLst/>
          </a:prstGeom>
        </p:spPr>
        <p:txBody>
          <a:bodyPr wrap="square">
            <a:spAutoFit/>
          </a:bodyPr>
          <a:lstStyle/>
          <a:p>
            <a:pPr algn="ctr"/>
            <a:r>
              <a:rPr lang="en-GB" sz="32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Asur tabletleri gibi, taşıması güç ve sağlam nitelikteki “ağır medya” zamansal kalıcılık bakımından üstünken, bunları bir yerden başka yere aktarabilmek güçtür. Öte yandan papirüs ve kağıdın zamansal kalıcılığı daha sınırlı olmakla birlikte, “hafif medya” tanımı gereği bunlar, kolayca taşınıp uzak mesafelere aktarılabilir niteliktedir. </a:t>
            </a:r>
            <a:endParaRPr lang="tr-TR" sz="32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7413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pinimg.com/originals/7e/87/15/7e87157f5643a8ca0876b370a103df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53" y="402771"/>
            <a:ext cx="9054594" cy="606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7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tlantic-cable.com/Article/1858Leslies/0821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70" y="865824"/>
            <a:ext cx="11255829" cy="529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7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defix.com/cache/600x600-0/originals/0001697929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032" y="587828"/>
            <a:ext cx="36766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56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idefix.com/cache/600x600-0/originals/00000000546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3632" y="1262743"/>
            <a:ext cx="3512439" cy="4800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g.neokur.com/photos/kitap/1370167181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518" y="1262743"/>
            <a:ext cx="302876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2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9715" y="2039035"/>
            <a:ext cx="6096000" cy="2862322"/>
          </a:xfrm>
          <a:prstGeom prst="rect">
            <a:avLst/>
          </a:prstGeom>
        </p:spPr>
        <p:txBody>
          <a:bodyPr>
            <a:spAutoFit/>
          </a:bodyPr>
          <a:lstStyle/>
          <a:p>
            <a:pPr algn="ctr"/>
            <a:r>
              <a:rPr lang="en-GB"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“...eğer düşünceler söz aracı olmadan gün ışığına çıkabilselerdi, o zaman konuşanın ödevi neden ibaret olacaktı?” </a:t>
            </a:r>
            <a:endParaRPr lang="tr-TR" sz="3600">
              <a:solidFill>
                <a:schemeClr val="bg1"/>
              </a:solidFill>
              <a:effectLst>
                <a:outerShdw blurRad="38100" dist="38100" dir="2700000" algn="tl">
                  <a:srgbClr val="000000">
                    <a:alpha val="43137"/>
                  </a:srgbClr>
                </a:outerShdw>
              </a:effectLst>
            </a:endParaRPr>
          </a:p>
        </p:txBody>
      </p:sp>
      <p:pic>
        <p:nvPicPr>
          <p:cNvPr id="3" name="Picture 2" descr="http://i.idefix.com/cache/600x600-0/originals/00000000546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1262743"/>
            <a:ext cx="3512439"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3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img.neokur.com/photos/kitap/137016718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004" y="1088572"/>
            <a:ext cx="3028769"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971714" y="2618015"/>
            <a:ext cx="5529783" cy="2308324"/>
          </a:xfrm>
          <a:prstGeom prst="rect">
            <a:avLst/>
          </a:prstGeom>
        </p:spPr>
        <p:txBody>
          <a:bodyPr wrap="none">
            <a:spAutoFit/>
          </a:bodyPr>
          <a:lstStyle/>
          <a:p>
            <a:pPr algn="ctr"/>
            <a:r>
              <a:rPr lang="tr-TR"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Retorik konuşmanın üç öğesi</a:t>
            </a:r>
          </a:p>
          <a:p>
            <a:pPr algn="ctr"/>
            <a:r>
              <a:rPr lang="en-GB"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Konuşmacı</a:t>
            </a:r>
            <a:endParaRPr lang="tr-TR"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t>
            </a:r>
            <a:r>
              <a:rPr lang="en-GB"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onu </a:t>
            </a:r>
            <a:endParaRPr lang="tr-TR"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t>
            </a:r>
            <a:r>
              <a:rPr lang="en-GB"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eslenilen </a:t>
            </a:r>
            <a:r>
              <a:rPr lang="tr-TR"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t>
            </a:r>
            <a:r>
              <a:rPr lang="en-GB"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işi</a:t>
            </a:r>
            <a:r>
              <a:rPr lang="tr-TR" sz="36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(ler)</a:t>
            </a:r>
            <a:endParaRPr lang="tr-TR" sz="36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591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545771" y="2017264"/>
            <a:ext cx="8969829" cy="2862322"/>
          </a:xfrm>
          <a:prstGeom prst="rect">
            <a:avLst/>
          </a:prstGeom>
        </p:spPr>
        <p:txBody>
          <a:bodyPr wrap="square">
            <a:spAutoFit/>
          </a:bodyPr>
          <a:lstStyle/>
          <a:p>
            <a:pPr algn="ctr"/>
            <a:r>
              <a:rPr lang="en-GB" sz="60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“İletişim kurmak insan etkinlikleri arasında en insana özgü olanıdır.”</a:t>
            </a:r>
            <a:endParaRPr lang="tr-TR" sz="60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4511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5999" y="1667079"/>
            <a:ext cx="7489372" cy="3539430"/>
          </a:xfrm>
          <a:prstGeom prst="rect">
            <a:avLst/>
          </a:prstGeom>
        </p:spPr>
        <p:txBody>
          <a:bodyPr wrap="square">
            <a:spAutoFit/>
          </a:bodyPr>
          <a:lstStyle/>
          <a:p>
            <a:pPr algn="ctr"/>
            <a:r>
              <a:rPr lang="en-GB" sz="32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Kitle iletişim çalışmaları (ya da medya çalışmaları) olarak tanımlanan bu disiplin, bir yandan kişiler arasındaki iletişim süreçlerinin nasıl işlediğini, bir yandan da iletişim araçları yoluyla gerçekleşen toplumsal iletişimin modern toplumdaki rolünü ve işlevini anlamaya çalışmıştır.</a:t>
            </a:r>
            <a:endParaRPr lang="tr-TR" sz="320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328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theimaginativeconservative.org/wp-content/uploads/2012/08/lippmann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918" y="715509"/>
            <a:ext cx="8286750" cy="4591051"/>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468006" y="5682342"/>
            <a:ext cx="3406574" cy="646331"/>
          </a:xfrm>
          <a:prstGeom prst="rect">
            <a:avLst/>
          </a:prstGeom>
          <a:noFill/>
        </p:spPr>
        <p:txBody>
          <a:bodyPr wrap="none" rtlCol="0">
            <a:spAutoFit/>
          </a:bodyPr>
          <a:lstStyle/>
          <a:p>
            <a:r>
              <a:rPr lang="tr-TR" sz="3600">
                <a:solidFill>
                  <a:schemeClr val="bg1"/>
                </a:solidFill>
                <a:effectLst>
                  <a:outerShdw blurRad="38100" dist="38100" dir="2700000" algn="tl">
                    <a:srgbClr val="000000">
                      <a:alpha val="43137"/>
                    </a:srgbClr>
                  </a:outerShdw>
                </a:effectLst>
              </a:rPr>
              <a:t>Walter Lippmann</a:t>
            </a:r>
          </a:p>
        </p:txBody>
      </p:sp>
    </p:spTree>
    <p:extLst>
      <p:ext uri="{BB962C8B-B14F-4D97-AF65-F5344CB8AC3E}">
        <p14:creationId xmlns:p14="http://schemas.microsoft.com/office/powerpoint/2010/main" val="1762632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defix.com/cache/600x600-0/originals/00000006338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731" y="594912"/>
            <a:ext cx="3952875"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445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2/27/Spreading_homo_sapiens_la.svg/2000px-Spreading_homo_sapiens_l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17" y="677862"/>
            <a:ext cx="11727461" cy="550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729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content-amt2-1.cdninstagram.com/t51.2885-15/e35/20969168_138726473394685_320110138125975552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742" y="348344"/>
            <a:ext cx="4934404" cy="616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1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528" y="329309"/>
            <a:ext cx="9268830" cy="62499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715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nimalspot.net/wp-content/uploads/2017/03/Vervet-Monkey-Pic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817" y="944107"/>
            <a:ext cx="8254129" cy="502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0856" y="1121657"/>
            <a:ext cx="6509657" cy="5016758"/>
          </a:xfrm>
          <a:prstGeom prst="rect">
            <a:avLst/>
          </a:prstGeom>
        </p:spPr>
        <p:txBody>
          <a:bodyPr wrap="square">
            <a:spAutoFit/>
          </a:bodyPr>
          <a:lstStyle/>
          <a:p>
            <a:pPr algn="ctr"/>
            <a:r>
              <a:rPr lang="en-GB" sz="32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Kadın ve erkek bireyler için aslanların ve bizonların yerini bilmek yeterli değildir, asıl önemli olan kabilede kimin kimden nefret ettiğini, kimin kiminle ilişkiye girdiğini, kimin dürüst ve kimi hilebaz olduğunu bilmektir. Birkaç düzinelik bir grupta bile sürekli değişen ilişkileri takip edebilmek için edinilmesi ve depolanması gereken bilgi miktarı inanılmazdır</a:t>
            </a:r>
            <a:r>
              <a:rPr lang="tr-TR" sz="320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tr-TR" sz="3200">
              <a:solidFill>
                <a:schemeClr val="bg1"/>
              </a:solidFill>
              <a:effectLst>
                <a:outerShdw blurRad="38100" dist="38100" dir="2700000" algn="tl">
                  <a:srgbClr val="000000">
                    <a:alpha val="43137"/>
                  </a:srgbClr>
                </a:outerShdw>
              </a:effectLst>
            </a:endParaRPr>
          </a:p>
        </p:txBody>
      </p:sp>
      <p:pic>
        <p:nvPicPr>
          <p:cNvPr id="3" name="Picture 2" descr="http://i.idefix.com/cache/600x600-0/originals/00000006338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1372" y="1428318"/>
            <a:ext cx="3045710" cy="4403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4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9483" y="363915"/>
            <a:ext cx="9100460" cy="6001643"/>
          </a:xfrm>
          <a:prstGeom prst="rect">
            <a:avLst/>
          </a:prstGeom>
        </p:spPr>
        <p:txBody>
          <a:bodyPr wrap="square">
            <a:spAutoFit/>
          </a:bodyPr>
          <a:lstStyle/>
          <a:p>
            <a:pPr algn="ctr"/>
            <a:r>
              <a:rPr lang="en-GB" sz="3200">
                <a:solidFill>
                  <a:schemeClr val="bg1"/>
                </a:solidFill>
                <a:effectLst>
                  <a:outerShdw blurRad="38100" dist="38100" dir="2700000" algn="tl">
                    <a:srgbClr val="000000">
                      <a:alpha val="43137"/>
                    </a:srgbClr>
                  </a:outerShdw>
                </a:effectLst>
              </a:rPr>
              <a:t>Bildiğimiz kadarıyla bir tek sapiens hiç görmediği, dokunmadığı veya koklamadığı varlıklar hakkında konuşabiliyor. Efsaneler, mitler, tanrılar ve dinler ilk kez bu sayede ortaya çıkmıştır. Daha önce pek çok diğer insan ve hayvan türü “Dikkat et! Bir aslan!” diye uyarı gönderebiliyordu, ama gelişmiş iletişim dili sayesinde sapiens “aslan kabilemizin koruyucu ruhudur” deme becerisini kazandı. Bir maymunu, ölümden sonra gideceği maymun cennetindeki sınırsız muzla kandırarak elindeki muzu vermeye asla ikna edemezsiniz. Kurguya dayalı şeyler hakkında konuşabilme becerisi </a:t>
            </a:r>
            <a:r>
              <a:rPr lang="en-GB" sz="3200" i="1">
                <a:solidFill>
                  <a:schemeClr val="bg1"/>
                </a:solidFill>
                <a:effectLst>
                  <a:outerShdw blurRad="38100" dist="38100" dir="2700000" algn="tl">
                    <a:srgbClr val="000000">
                      <a:alpha val="43137"/>
                    </a:srgbClr>
                  </a:outerShdw>
                </a:effectLst>
              </a:rPr>
              <a:t>sapiens</a:t>
            </a:r>
            <a:r>
              <a:rPr lang="en-GB" sz="3200">
                <a:solidFill>
                  <a:schemeClr val="bg1"/>
                </a:solidFill>
                <a:effectLst>
                  <a:outerShdw blurRad="38100" dist="38100" dir="2700000" algn="tl">
                    <a:srgbClr val="000000">
                      <a:alpha val="43137"/>
                    </a:srgbClr>
                  </a:outerShdw>
                </a:effectLst>
              </a:rPr>
              <a:t> dilinin en özgün yanıdır</a:t>
            </a:r>
            <a:r>
              <a:rPr lang="tr-TR" sz="3200">
                <a:solidFill>
                  <a:schemeClr val="bg1"/>
                </a:solidFill>
                <a:effectLst>
                  <a:outerShdw blurRad="38100" dist="38100" dir="2700000" algn="tl">
                    <a:srgbClr val="000000">
                      <a:alpha val="43137"/>
                    </a:srgbClr>
                  </a:outerShdw>
                </a:effectLst>
              </a:rPr>
              <a:t>.</a:t>
            </a:r>
          </a:p>
        </p:txBody>
      </p:sp>
      <p:pic>
        <p:nvPicPr>
          <p:cNvPr id="3" name="Picture 2" descr="http://i.idefix.com/cache/600x600-0/originals/000000063387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9430" y="1776916"/>
            <a:ext cx="2196484" cy="31756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50417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362</Words>
  <Application>Microsoft Macintosh PowerPoint</Application>
  <PresentationFormat>Geniş ekran</PresentationFormat>
  <Paragraphs>14</Paragraphs>
  <Slides>21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21</vt:i4>
      </vt:variant>
    </vt:vector>
  </HeadingPairs>
  <TitlesOfParts>
    <vt:vector size="27" baseType="lpstr">
      <vt:lpstr>American Typewriter</vt: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OGUZHANTAS</dc:creator>
  <cp:lastModifiedBy>Microsoft Office User</cp:lastModifiedBy>
  <cp:revision>10</cp:revision>
  <dcterms:created xsi:type="dcterms:W3CDTF">2017-09-25T11:55:51Z</dcterms:created>
  <dcterms:modified xsi:type="dcterms:W3CDTF">2022-10-05T11:41:32Z</dcterms:modified>
</cp:coreProperties>
</file>