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3"/>
  </p:notesMasterIdLst>
  <p:sldIdLst>
    <p:sldId id="256" r:id="rId2"/>
    <p:sldId id="257" r:id="rId3"/>
    <p:sldId id="258" r:id="rId4"/>
    <p:sldId id="281" r:id="rId5"/>
    <p:sldId id="259" r:id="rId6"/>
    <p:sldId id="260" r:id="rId7"/>
    <p:sldId id="282" r:id="rId8"/>
    <p:sldId id="261" r:id="rId9"/>
    <p:sldId id="283" r:id="rId10"/>
    <p:sldId id="263" r:id="rId11"/>
    <p:sldId id="28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3161"/>
  </p:normalViewPr>
  <p:slideViewPr>
    <p:cSldViewPr snapToGrid="0">
      <p:cViewPr varScale="1">
        <p:scale>
          <a:sx n="106" d="100"/>
          <a:sy n="106" d="100"/>
        </p:scale>
        <p:origin x="13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32FFC651-BFF1-CF48-B85B-1492251FF535}"/>
              </a:ext>
            </a:extLst>
          </p:cNvPr>
          <p:cNvSpPr>
            <a:spLocks noGrp="1"/>
          </p:cNvSpPr>
          <p:nvPr>
            <p:ph type="dt" sz="half" idx="10"/>
          </p:nvPr>
        </p:nvSpPr>
        <p:spPr/>
        <p:txBody>
          <a:bodyPr/>
          <a:lstStyle>
            <a:lvl1pPr>
              <a:defRPr/>
            </a:lvl1pPr>
          </a:lstStyle>
          <a:p>
            <a:pPr>
              <a:defRPr/>
            </a:pPr>
            <a:fld id="{DCBDF677-FA08-DC48-A824-0AAA7FB403AA}" type="datetimeFigureOut">
              <a:rPr lang="tr-TR"/>
              <a:pPr>
                <a:defRPr/>
              </a:pPr>
              <a:t>26.01.2020</a:t>
            </a:fld>
            <a:endParaRPr lang="tr-TR"/>
          </a:p>
        </p:txBody>
      </p:sp>
      <p:sp>
        <p:nvSpPr>
          <p:cNvPr id="5" name="4 Altbilgi Yer Tutucusu">
            <a:extLst>
              <a:ext uri="{FF2B5EF4-FFF2-40B4-BE49-F238E27FC236}">
                <a16:creationId xmlns:a16="http://schemas.microsoft.com/office/drawing/2014/main" id="{CCCFEB1E-A15D-914C-A15A-F1DFAAC61072}"/>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AF2825D5-8BE2-DC44-84EB-37DF3459A5A1}"/>
              </a:ext>
            </a:extLst>
          </p:cNvPr>
          <p:cNvSpPr>
            <a:spLocks noGrp="1"/>
          </p:cNvSpPr>
          <p:nvPr>
            <p:ph type="sldNum" sz="quarter" idx="12"/>
          </p:nvPr>
        </p:nvSpPr>
        <p:spPr/>
        <p:txBody>
          <a:bodyPr/>
          <a:lstStyle>
            <a:lvl1pPr>
              <a:defRPr/>
            </a:lvl1pPr>
          </a:lstStyle>
          <a:p>
            <a:pPr>
              <a:defRPr/>
            </a:pPr>
            <a:fld id="{75D36069-572E-FD43-94AF-9CDAC4988BF3}" type="slidenum">
              <a:rPr lang="tr-TR" altLang="tr-TR"/>
              <a:pPr>
                <a:defRPr/>
              </a:pPr>
              <a:t>‹#›</a:t>
            </a:fld>
            <a:endParaRPr lang="tr-TR" altLang="tr-TR"/>
          </a:p>
        </p:txBody>
      </p:sp>
    </p:spTree>
    <p:extLst>
      <p:ext uri="{BB962C8B-B14F-4D97-AF65-F5344CB8AC3E}">
        <p14:creationId xmlns:p14="http://schemas.microsoft.com/office/powerpoint/2010/main" val="114598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368FB44-F9CE-134C-8C96-A644F21E6149}"/>
              </a:ext>
            </a:extLst>
          </p:cNvPr>
          <p:cNvSpPr>
            <a:spLocks noGrp="1"/>
          </p:cNvSpPr>
          <p:nvPr>
            <p:ph type="title"/>
          </p:nvPr>
        </p:nvSpPr>
        <p:spPr>
          <a:xfrm>
            <a:off x="1981199" y="167691"/>
            <a:ext cx="8229600" cy="1637046"/>
          </a:xfrm>
        </p:spPr>
        <p:txBody>
          <a:bodyPr rtlCol="0">
            <a:normAutofit/>
          </a:bodyPr>
          <a:lstStyle/>
          <a:p>
            <a:pPr>
              <a:defRPr/>
            </a:pPr>
            <a:r>
              <a:rPr lang="tr-TR" b="1" dirty="0">
                <a:latin typeface="Arial" panose="020B0604020202020204" pitchFamily="34" charset="0"/>
                <a:cs typeface="Arial" panose="020B0604020202020204" pitchFamily="34" charset="0"/>
              </a:rPr>
              <a:t>Gıda EKİPMAN VE İŞYERLERİNİN TEMİZLİĞİ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1746" name="2 İçerik Yer Tutucusu">
            <a:extLst>
              <a:ext uri="{FF2B5EF4-FFF2-40B4-BE49-F238E27FC236}">
                <a16:creationId xmlns:a16="http://schemas.microsoft.com/office/drawing/2014/main" id="{681BF1DA-DFE9-4E40-8E44-DBAFF9AE701E}"/>
              </a:ext>
            </a:extLst>
          </p:cNvPr>
          <p:cNvSpPr>
            <a:spLocks noGrp="1"/>
          </p:cNvSpPr>
          <p:nvPr>
            <p:ph idx="1"/>
          </p:nvPr>
        </p:nvSpPr>
        <p:spPr>
          <a:xfrm>
            <a:off x="697831" y="1357312"/>
            <a:ext cx="10796337" cy="5500688"/>
          </a:xfrm>
        </p:spPr>
        <p:txBody>
          <a:bodyPr>
            <a:normAutofit/>
          </a:bodyPr>
          <a:lstStyle/>
          <a:p>
            <a:pPr algn="just" eaLnBrk="1" hangingPunct="1"/>
            <a:r>
              <a:rPr lang="tr-TR" altLang="tr-TR" sz="2200" b="1" dirty="0">
                <a:latin typeface="Arial" panose="020B0604020202020204" pitchFamily="34" charset="0"/>
                <a:cs typeface="Arial" panose="020B0604020202020204" pitchFamily="34" charset="0"/>
              </a:rPr>
              <a:t>Ekipmanın (makinaların) her yeri, özellikle valf ve bağlantı yerleri sökülüp takılabilir nitelikte olmalıdır. </a:t>
            </a:r>
          </a:p>
          <a:p>
            <a:pPr algn="just" eaLnBrk="1" hangingPunct="1"/>
            <a:r>
              <a:rPr lang="tr-TR" altLang="tr-TR" sz="2200" b="1" dirty="0">
                <a:latin typeface="Arial" panose="020B0604020202020204" pitchFamily="34" charset="0"/>
                <a:cs typeface="Arial" panose="020B0604020202020204" pitchFamily="34" charset="0"/>
              </a:rPr>
              <a:t>Cihazdaki besin kalıntıları ve kaba kirler suyla yıkanarak uzaklaştırılır. </a:t>
            </a:r>
          </a:p>
          <a:p>
            <a:pPr algn="just" eaLnBrk="1" hangingPunct="1"/>
            <a:r>
              <a:rPr lang="tr-TR" altLang="tr-TR" sz="2200" b="1" dirty="0">
                <a:latin typeface="Arial" panose="020B0604020202020204" pitchFamily="34" charset="0"/>
                <a:cs typeface="Arial" panose="020B0604020202020204" pitchFamily="34" charset="0"/>
              </a:rPr>
              <a:t>Ekipman ve işyerleri sıcak deterjanlı suyla temizlenmeli, bu sırada prizlerin suyla temas etmemesine ve zeminde su birikmemesine özen gösterilmelidir. </a:t>
            </a:r>
          </a:p>
          <a:p>
            <a:pPr algn="just" eaLnBrk="1" hangingPunct="1"/>
            <a:r>
              <a:rPr lang="tr-TR" altLang="tr-TR" sz="2200" b="1" dirty="0">
                <a:latin typeface="Arial" panose="020B0604020202020204" pitchFamily="34" charset="0"/>
                <a:cs typeface="Arial" panose="020B0604020202020204" pitchFamily="34" charset="0"/>
              </a:rPr>
              <a:t>Ekipmanın tozu bezle alınmalı, yerler ıslak süpürülmelidir. </a:t>
            </a:r>
          </a:p>
          <a:p>
            <a:pPr algn="just" eaLnBrk="1" hangingPunct="1"/>
            <a:r>
              <a:rPr lang="tr-TR" altLang="tr-TR" sz="2200" b="1" dirty="0">
                <a:latin typeface="Arial" panose="020B0604020202020204" pitchFamily="34" charset="0"/>
                <a:cs typeface="Arial" panose="020B0604020202020204" pitchFamily="34" charset="0"/>
              </a:rPr>
              <a:t>Ekipmanlar yıkandıktan sonra sıcak su veya dezenfektanlarla (tercihen </a:t>
            </a:r>
            <a:r>
              <a:rPr lang="tr-TR" altLang="tr-TR" sz="2200" b="1" dirty="0" err="1">
                <a:latin typeface="Arial" panose="020B0604020202020204" pitchFamily="34" charset="0"/>
                <a:cs typeface="Arial" panose="020B0604020202020204" pitchFamily="34" charset="0"/>
              </a:rPr>
              <a:t>hipokloridli</a:t>
            </a:r>
            <a:r>
              <a:rPr lang="tr-TR" altLang="tr-TR" sz="2200" b="1" dirty="0">
                <a:latin typeface="Arial" panose="020B0604020202020204" pitchFamily="34" charset="0"/>
                <a:cs typeface="Arial" panose="020B0604020202020204" pitchFamily="34" charset="0"/>
              </a:rPr>
              <a:t>) dezenfekte  edilmelidir. </a:t>
            </a:r>
          </a:p>
          <a:p>
            <a:pPr algn="just" eaLnBrk="1" hangingPunct="1"/>
            <a:r>
              <a:rPr lang="tr-TR" altLang="tr-TR" sz="2200" b="1" dirty="0">
                <a:latin typeface="Arial" panose="020B0604020202020204" pitchFamily="34" charset="0"/>
                <a:cs typeface="Arial" panose="020B0604020202020204" pitchFamily="34" charset="0"/>
              </a:rPr>
              <a:t>Daha sonra temiz suyla yıkanıp, temiz olarak kurulanmalıdır.   </a:t>
            </a:r>
          </a:p>
          <a:p>
            <a:pPr algn="just" eaLnBrk="1" hangingPunct="1"/>
            <a:endParaRPr lang="tr-TR" altLang="tr-TR"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5225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Başlık">
            <a:extLst>
              <a:ext uri="{FF2B5EF4-FFF2-40B4-BE49-F238E27FC236}">
                <a16:creationId xmlns:a16="http://schemas.microsoft.com/office/drawing/2014/main" id="{B630699F-2CA5-3440-AA6D-87084583B1D4}"/>
              </a:ext>
            </a:extLst>
          </p:cNvPr>
          <p:cNvSpPr>
            <a:spLocks noGrp="1"/>
          </p:cNvSpPr>
          <p:nvPr>
            <p:ph type="title"/>
          </p:nvPr>
        </p:nvSpPr>
        <p:spPr>
          <a:xfrm>
            <a:off x="1403685" y="602331"/>
            <a:ext cx="9144000" cy="1143001"/>
          </a:xfrm>
        </p:spPr>
        <p:txBody>
          <a:bodyPr>
            <a:normAutofit fontScale="90000"/>
          </a:bodyPr>
          <a:lstStyle/>
          <a:p>
            <a:pPr eaLnBrk="1" hangingPunct="1"/>
            <a:br>
              <a:rPr lang="tr-TR" altLang="tr-TR" sz="3200" b="1" dirty="0">
                <a:latin typeface="Arial" panose="020B0604020202020204" pitchFamily="34" charset="0"/>
                <a:cs typeface="Arial" panose="020B0604020202020204" pitchFamily="34" charset="0"/>
              </a:rPr>
            </a:br>
            <a:r>
              <a:rPr lang="tr-TR" altLang="tr-TR" sz="3200" b="1" dirty="0">
                <a:latin typeface="Arial" panose="020B0604020202020204" pitchFamily="34" charset="0"/>
                <a:cs typeface="Arial" panose="020B0604020202020204" pitchFamily="34" charset="0"/>
              </a:rPr>
              <a:t>Temizleme ve dezenfeksiyon işlemleri genel olarak 4 veya 5 aşamada gerçekleştirilir.</a:t>
            </a:r>
            <a:br>
              <a:rPr lang="tr-TR" altLang="tr-TR" sz="3200" b="1" dirty="0">
                <a:latin typeface="Arial" panose="020B0604020202020204" pitchFamily="34" charset="0"/>
                <a:cs typeface="Arial" panose="020B0604020202020204" pitchFamily="34" charset="0"/>
              </a:rPr>
            </a:br>
            <a:endParaRPr lang="tr-TR" altLang="tr-TR" sz="3200" b="1" dirty="0">
              <a:latin typeface="Arial" panose="020B0604020202020204" pitchFamily="34" charset="0"/>
              <a:cs typeface="Arial" panose="020B0604020202020204" pitchFamily="34" charset="0"/>
            </a:endParaRPr>
          </a:p>
        </p:txBody>
      </p:sp>
      <p:sp>
        <p:nvSpPr>
          <p:cNvPr id="26626" name="2 İçerik Yer Tutucusu">
            <a:extLst>
              <a:ext uri="{FF2B5EF4-FFF2-40B4-BE49-F238E27FC236}">
                <a16:creationId xmlns:a16="http://schemas.microsoft.com/office/drawing/2014/main" id="{CFC0E8FB-115F-BD41-8AFE-071396B5EF2E}"/>
              </a:ext>
            </a:extLst>
          </p:cNvPr>
          <p:cNvSpPr>
            <a:spLocks noGrp="1"/>
          </p:cNvSpPr>
          <p:nvPr>
            <p:ph idx="1"/>
          </p:nvPr>
        </p:nvSpPr>
        <p:spPr>
          <a:xfrm>
            <a:off x="1524000" y="2286920"/>
            <a:ext cx="8686800" cy="4983162"/>
          </a:xfrm>
        </p:spPr>
        <p:txBody>
          <a:bodyPr>
            <a:normAutofit/>
          </a:bodyPr>
          <a:lstStyle/>
          <a:p>
            <a:pPr eaLnBrk="1" hangingPunct="1">
              <a:buFont typeface="Arial" panose="020B0604020202020204" pitchFamily="34" charset="0"/>
              <a:buNone/>
            </a:pPr>
            <a:r>
              <a:rPr lang="tr-TR" altLang="tr-TR" sz="2800" b="1" dirty="0">
                <a:latin typeface="Arial" panose="020B0604020202020204" pitchFamily="34" charset="0"/>
                <a:cs typeface="Arial" panose="020B0604020202020204" pitchFamily="34" charset="0"/>
              </a:rPr>
              <a:t>1. Aşama: </a:t>
            </a:r>
            <a:r>
              <a:rPr lang="tr-TR" altLang="tr-TR" sz="2800" b="1" dirty="0">
                <a:solidFill>
                  <a:srgbClr val="7030A0"/>
                </a:solidFill>
                <a:latin typeface="Arial" panose="020B0604020202020204" pitchFamily="34" charset="0"/>
                <a:cs typeface="Arial" panose="020B0604020202020204" pitchFamily="34" charset="0"/>
              </a:rPr>
              <a:t>Ön Yıkama (Ön Çalkalama)</a:t>
            </a:r>
          </a:p>
          <a:p>
            <a:pPr eaLnBrk="1" hangingPunct="1">
              <a:buFont typeface="Arial" panose="020B0604020202020204" pitchFamily="34" charset="0"/>
              <a:buNone/>
            </a:pPr>
            <a:r>
              <a:rPr lang="tr-TR" altLang="tr-TR" sz="2800" b="1" dirty="0">
                <a:latin typeface="Arial" panose="020B0604020202020204" pitchFamily="34" charset="0"/>
                <a:cs typeface="Arial" panose="020B0604020202020204" pitchFamily="34" charset="0"/>
              </a:rPr>
              <a:t>2. Aşama: </a:t>
            </a:r>
            <a:r>
              <a:rPr lang="tr-TR" altLang="tr-TR" sz="2800" b="1" dirty="0">
                <a:solidFill>
                  <a:srgbClr val="7030A0"/>
                </a:solidFill>
                <a:latin typeface="Arial" panose="020B0604020202020204" pitchFamily="34" charset="0"/>
                <a:cs typeface="Arial" panose="020B0604020202020204" pitchFamily="34" charset="0"/>
              </a:rPr>
              <a:t>Temizlik</a:t>
            </a:r>
          </a:p>
          <a:p>
            <a:pPr eaLnBrk="1" hangingPunct="1">
              <a:buFont typeface="Arial" panose="020B0604020202020204" pitchFamily="34" charset="0"/>
              <a:buNone/>
            </a:pPr>
            <a:r>
              <a:rPr lang="tr-TR" altLang="tr-TR" sz="2800" b="1" dirty="0">
                <a:latin typeface="Arial" panose="020B0604020202020204" pitchFamily="34" charset="0"/>
                <a:cs typeface="Arial" panose="020B0604020202020204" pitchFamily="34" charset="0"/>
              </a:rPr>
              <a:t>3. Aşama: </a:t>
            </a:r>
            <a:r>
              <a:rPr lang="tr-TR" altLang="tr-TR" sz="2800" b="1" dirty="0">
                <a:solidFill>
                  <a:srgbClr val="7030A0"/>
                </a:solidFill>
                <a:latin typeface="Arial" panose="020B0604020202020204" pitchFamily="34" charset="0"/>
                <a:cs typeface="Arial" panose="020B0604020202020204" pitchFamily="34" charset="0"/>
              </a:rPr>
              <a:t>Son Çalkalama</a:t>
            </a:r>
          </a:p>
          <a:p>
            <a:pPr eaLnBrk="1" hangingPunct="1">
              <a:buFont typeface="Arial" panose="020B0604020202020204" pitchFamily="34" charset="0"/>
              <a:buNone/>
            </a:pPr>
            <a:r>
              <a:rPr lang="tr-TR" altLang="tr-TR" sz="2800" b="1" dirty="0">
                <a:latin typeface="Arial" panose="020B0604020202020204" pitchFamily="34" charset="0"/>
                <a:cs typeface="Arial" panose="020B0604020202020204" pitchFamily="34" charset="0"/>
              </a:rPr>
              <a:t>4. Aşama: </a:t>
            </a:r>
            <a:r>
              <a:rPr lang="tr-TR" altLang="tr-TR" sz="2800" b="1" dirty="0">
                <a:solidFill>
                  <a:srgbClr val="7030A0"/>
                </a:solidFill>
                <a:latin typeface="Arial" panose="020B0604020202020204" pitchFamily="34" charset="0"/>
                <a:cs typeface="Arial" panose="020B0604020202020204" pitchFamily="34" charset="0"/>
              </a:rPr>
              <a:t>Sanitasyon </a:t>
            </a:r>
          </a:p>
        </p:txBody>
      </p:sp>
    </p:spTree>
    <p:extLst>
      <p:ext uri="{BB962C8B-B14F-4D97-AF65-F5344CB8AC3E}">
        <p14:creationId xmlns:p14="http://schemas.microsoft.com/office/powerpoint/2010/main" val="17899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2 İçerik Yer Tutucusu">
            <a:extLst>
              <a:ext uri="{FF2B5EF4-FFF2-40B4-BE49-F238E27FC236}">
                <a16:creationId xmlns:a16="http://schemas.microsoft.com/office/drawing/2014/main" id="{1C9C90D1-FFDB-2D40-9321-9D7CBBE0ACD8}"/>
              </a:ext>
            </a:extLst>
          </p:cNvPr>
          <p:cNvSpPr>
            <a:spLocks noGrp="1"/>
          </p:cNvSpPr>
          <p:nvPr>
            <p:ph idx="1"/>
          </p:nvPr>
        </p:nvSpPr>
        <p:spPr>
          <a:xfrm>
            <a:off x="1776663" y="1058780"/>
            <a:ext cx="9144000" cy="6715125"/>
          </a:xfrm>
        </p:spPr>
        <p:txBody>
          <a:bodyPr>
            <a:normAutofit/>
          </a:bodyPr>
          <a:lstStyle/>
          <a:p>
            <a:pPr algn="just" eaLnBrk="1" hangingPunct="1"/>
            <a:r>
              <a:rPr lang="tr-TR" altLang="tr-TR" sz="2400" b="1" dirty="0">
                <a:solidFill>
                  <a:srgbClr val="7030A0"/>
                </a:solidFill>
                <a:latin typeface="Arial" panose="020B0604020202020204" pitchFamily="34" charset="0"/>
                <a:cs typeface="Arial" panose="020B0604020202020204" pitchFamily="34" charset="0"/>
              </a:rPr>
              <a:t>1. Aşama: Ön Yıkama (Ön Çalkalama): </a:t>
            </a:r>
            <a:r>
              <a:rPr lang="tr-TR" altLang="tr-TR" sz="2400" b="1" dirty="0">
                <a:latin typeface="Arial" panose="020B0604020202020204" pitchFamily="34" charset="0"/>
                <a:cs typeface="Arial" panose="020B0604020202020204" pitchFamily="34" charset="0"/>
              </a:rPr>
              <a:t>Büyük parçalar ve kir kalıntıları uzaklaştırıldıktan sonra geri kalan kaba kirleri en aza indirmek amacıyla su ile çalkalama yapılır.  </a:t>
            </a:r>
            <a:r>
              <a:rPr lang="tr-TR" altLang="tr-TR" sz="2400" b="1" dirty="0">
                <a:solidFill>
                  <a:srgbClr val="FF0000"/>
                </a:solidFill>
                <a:latin typeface="Arial" panose="020B0604020202020204" pitchFamily="34" charset="0"/>
                <a:cs typeface="Arial" panose="020B0604020202020204" pitchFamily="34" charset="0"/>
              </a:rPr>
              <a:t>Çalkalama işlemi imalat biter bitmez ve sistemden veya aletten temiz su akıncaya kadar yapılmalıdır.</a:t>
            </a:r>
            <a:r>
              <a:rPr lang="tr-TR" altLang="tr-TR" sz="2400" b="1" dirty="0">
                <a:latin typeface="Arial" panose="020B0604020202020204" pitchFamily="34" charset="0"/>
                <a:cs typeface="Arial" panose="020B0604020202020204" pitchFamily="34" charset="0"/>
              </a:rPr>
              <a:t> </a:t>
            </a:r>
            <a:r>
              <a:rPr lang="tr-TR" altLang="tr-TR" sz="2400" b="1" dirty="0">
                <a:solidFill>
                  <a:srgbClr val="00B050"/>
                </a:solidFill>
                <a:latin typeface="Arial" panose="020B0604020202020204" pitchFamily="34" charset="0"/>
                <a:cs typeface="Arial" panose="020B0604020202020204" pitchFamily="34" charset="0"/>
              </a:rPr>
              <a:t>Etkili bir ön çalkalama ile kir kalıntılarının yaklaşık %90-99'u uzaklaştırılabilir. </a:t>
            </a:r>
            <a:r>
              <a:rPr lang="tr-TR" altLang="tr-TR" sz="2400" b="1" dirty="0">
                <a:solidFill>
                  <a:srgbClr val="215968"/>
                </a:solidFill>
                <a:latin typeface="Arial" panose="020B0604020202020204" pitchFamily="34" charset="0"/>
                <a:cs typeface="Arial" panose="020B0604020202020204" pitchFamily="34" charset="0"/>
              </a:rPr>
              <a:t>İşlemde önemli bir nokta da suyun ısısının 45-50°C civarında olması gerektiğidir.</a:t>
            </a:r>
          </a:p>
        </p:txBody>
      </p:sp>
    </p:spTree>
    <p:extLst>
      <p:ext uri="{BB962C8B-B14F-4D97-AF65-F5344CB8AC3E}">
        <p14:creationId xmlns:p14="http://schemas.microsoft.com/office/powerpoint/2010/main" val="514081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2 İçerik Yer Tutucusu">
            <a:extLst>
              <a:ext uri="{FF2B5EF4-FFF2-40B4-BE49-F238E27FC236}">
                <a16:creationId xmlns:a16="http://schemas.microsoft.com/office/drawing/2014/main" id="{1C9C90D1-FFDB-2D40-9321-9D7CBBE0ACD8}"/>
              </a:ext>
            </a:extLst>
          </p:cNvPr>
          <p:cNvSpPr>
            <a:spLocks noGrp="1"/>
          </p:cNvSpPr>
          <p:nvPr>
            <p:ph idx="1"/>
          </p:nvPr>
        </p:nvSpPr>
        <p:spPr>
          <a:xfrm>
            <a:off x="1511968" y="757990"/>
            <a:ext cx="9144000" cy="6715125"/>
          </a:xfrm>
        </p:spPr>
        <p:txBody>
          <a:bodyPr>
            <a:normAutofit/>
          </a:bodyPr>
          <a:lstStyle/>
          <a:p>
            <a:pPr marL="0" indent="0" algn="just" eaLnBrk="1" hangingPunct="1">
              <a:buNone/>
            </a:pPr>
            <a:endParaRPr lang="tr-TR" altLang="tr-TR" sz="2400" b="1" dirty="0">
              <a:latin typeface="Arial" panose="020B0604020202020204" pitchFamily="34" charset="0"/>
              <a:cs typeface="Arial" panose="020B0604020202020204" pitchFamily="34" charset="0"/>
            </a:endParaRPr>
          </a:p>
          <a:p>
            <a:pPr algn="just" eaLnBrk="1" hangingPunct="1"/>
            <a:r>
              <a:rPr lang="tr-TR" altLang="tr-TR" sz="2400" b="1" dirty="0">
                <a:solidFill>
                  <a:srgbClr val="7030A0"/>
                </a:solidFill>
                <a:latin typeface="Arial" panose="020B0604020202020204" pitchFamily="34" charset="0"/>
                <a:cs typeface="Arial" panose="020B0604020202020204" pitchFamily="34" charset="0"/>
              </a:rPr>
              <a:t>2. Aşama: Temizlik: </a:t>
            </a:r>
            <a:r>
              <a:rPr lang="tr-TR" altLang="tr-TR" sz="2400" b="1" dirty="0">
                <a:latin typeface="Arial" panose="020B0604020202020204" pitchFamily="34" charset="0"/>
                <a:cs typeface="Arial" panose="020B0604020202020204" pitchFamily="34" charset="0"/>
              </a:rPr>
              <a:t>Kirin tipine ve yoğunluğuna bağlı olarak deterjan çözeltisi hazırlanır ve uygun bir metot seçilerek temizlik işlemi yapılır. Şayet temizleme hem alkali hem de asit deterjanla yapılıyorsa arada mutlaka su ile çalkalama işlemi uygulanmalıdır.</a:t>
            </a:r>
          </a:p>
        </p:txBody>
      </p:sp>
    </p:spTree>
    <p:extLst>
      <p:ext uri="{BB962C8B-B14F-4D97-AF65-F5344CB8AC3E}">
        <p14:creationId xmlns:p14="http://schemas.microsoft.com/office/powerpoint/2010/main" val="709902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E778E5ED-C3A0-9E40-B0E0-796BE41FDD44}"/>
              </a:ext>
            </a:extLst>
          </p:cNvPr>
          <p:cNvSpPr>
            <a:spLocks noGrp="1"/>
          </p:cNvSpPr>
          <p:nvPr>
            <p:ph idx="1"/>
          </p:nvPr>
        </p:nvSpPr>
        <p:spPr>
          <a:xfrm>
            <a:off x="1548063" y="806116"/>
            <a:ext cx="9144000" cy="6858000"/>
          </a:xfrm>
        </p:spPr>
        <p:txBody>
          <a:bodyPr rtlCol="0">
            <a:normAutofit/>
          </a:bodyPr>
          <a:lstStyle/>
          <a:p>
            <a:pPr algn="just">
              <a:defRPr/>
            </a:pPr>
            <a:r>
              <a:rPr lang="tr-TR" b="1" dirty="0">
                <a:solidFill>
                  <a:srgbClr val="7030A0"/>
                </a:solidFill>
                <a:latin typeface="Arial" panose="020B0604020202020204" pitchFamily="34" charset="0"/>
                <a:cs typeface="Arial" panose="020B0604020202020204" pitchFamily="34" charset="0"/>
              </a:rPr>
              <a:t>3. Aşama: Son Çalkalama:</a:t>
            </a:r>
            <a:r>
              <a:rPr lang="tr-TR" b="1" dirty="0">
                <a:latin typeface="Arial" panose="020B0604020202020204" pitchFamily="34" charset="0"/>
                <a:cs typeface="Arial" panose="020B0604020202020204" pitchFamily="34" charset="0"/>
              </a:rPr>
              <a:t> Temizlenen yüzey üzerinde kirlerin yeniden birikmesini önlemek ve deterjan kalıntılarını uzaklaştırmak için son çalkalama yapılır. Çalkalama ve durulama işleminden sonra ortamda su kalması önlenmelidir. Durulama suyunun yumuşak ve hafif asidik olması (</a:t>
            </a:r>
            <a:r>
              <a:rPr lang="tr-TR" b="1" dirty="0" err="1">
                <a:latin typeface="Arial" panose="020B0604020202020204" pitchFamily="34" charset="0"/>
                <a:cs typeface="Arial" panose="020B0604020202020204" pitchFamily="34" charset="0"/>
              </a:rPr>
              <a:t>pH</a:t>
            </a:r>
            <a:r>
              <a:rPr lang="tr-TR" b="1" dirty="0">
                <a:latin typeface="Arial" panose="020B0604020202020204" pitchFamily="34" charset="0"/>
                <a:cs typeface="Arial" panose="020B0604020202020204" pitchFamily="34" charset="0"/>
              </a:rPr>
              <a:t>: 5'den az) boru ve ekipmanlarda bakteri gelişimi ve kalıntı oluşumunu engeller.</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solidFill>
                  <a:srgbClr val="7030A0"/>
                </a:solidFill>
                <a:latin typeface="Arial" panose="020B0604020202020204" pitchFamily="34" charset="0"/>
                <a:cs typeface="Arial" panose="020B0604020202020204" pitchFamily="34" charset="0"/>
              </a:rPr>
              <a:t>4.	Aşama:   Sanitasyon:  </a:t>
            </a:r>
            <a:r>
              <a:rPr lang="tr-TR" b="1" dirty="0">
                <a:latin typeface="Arial" panose="020B0604020202020204" pitchFamily="34" charset="0"/>
                <a:cs typeface="Arial" panose="020B0604020202020204" pitchFamily="34" charset="0"/>
              </a:rPr>
              <a:t>Isı ve kimyasal madde kullanılarak dezenfeksiyon veya sterilizasyon sağlanır.</a:t>
            </a:r>
          </a:p>
          <a:p>
            <a:pPr>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7596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DB068E5-2131-9441-B46C-F14256D0CDB8}"/>
              </a:ext>
            </a:extLst>
          </p:cNvPr>
          <p:cNvSpPr>
            <a:spLocks noGrp="1"/>
          </p:cNvSpPr>
          <p:nvPr>
            <p:ph type="title"/>
          </p:nvPr>
        </p:nvSpPr>
        <p:spPr>
          <a:xfrm>
            <a:off x="1415716" y="1059697"/>
            <a:ext cx="9144000" cy="654051"/>
          </a:xfrm>
        </p:spPr>
        <p:txBody>
          <a:bodyPr rtlCol="0">
            <a:normAutofit fontScale="90000"/>
          </a:bodyPr>
          <a:lstStyle/>
          <a:p>
            <a:pPr>
              <a:defRPr/>
            </a:pPr>
            <a:br>
              <a:rPr lang="tr-TR" b="1" dirty="0">
                <a:latin typeface="Arial" panose="020B0604020202020204" pitchFamily="34" charset="0"/>
                <a:cs typeface="Arial" panose="020B0604020202020204" pitchFamily="34" charset="0"/>
              </a:rPr>
            </a:br>
            <a:r>
              <a:rPr lang="tr-TR" sz="4000" b="1" dirty="0">
                <a:latin typeface="Arial" panose="020B0604020202020204" pitchFamily="34" charset="0"/>
                <a:cs typeface="Arial" panose="020B0604020202020204" pitchFamily="34" charset="0"/>
              </a:rPr>
              <a:t>ARAÇ-GEREÇLERİN TEMİZLENMESİ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29698" name="2 İçerik Yer Tutucusu">
            <a:extLst>
              <a:ext uri="{FF2B5EF4-FFF2-40B4-BE49-F238E27FC236}">
                <a16:creationId xmlns:a16="http://schemas.microsoft.com/office/drawing/2014/main" id="{E820E011-B014-F745-8F82-DB860427A91B}"/>
              </a:ext>
            </a:extLst>
          </p:cNvPr>
          <p:cNvSpPr>
            <a:spLocks noGrp="1"/>
          </p:cNvSpPr>
          <p:nvPr>
            <p:ph idx="1"/>
          </p:nvPr>
        </p:nvSpPr>
        <p:spPr>
          <a:xfrm>
            <a:off x="1524000" y="2376237"/>
            <a:ext cx="9144000" cy="6286500"/>
          </a:xfrm>
        </p:spPr>
        <p:txBody>
          <a:bodyPr>
            <a:normAutofit/>
          </a:bodyPr>
          <a:lstStyle/>
          <a:p>
            <a:pPr algn="just" eaLnBrk="1" hangingPunct="1"/>
            <a:r>
              <a:rPr lang="tr-TR" altLang="tr-TR" b="1" dirty="0">
                <a:latin typeface="Arial" panose="020B0604020202020204" pitchFamily="34" charset="0"/>
                <a:cs typeface="Arial" panose="020B0604020202020204" pitchFamily="34" charset="0"/>
              </a:rPr>
              <a:t>Kirli araç - gereçlerin yüzeylerindeki kaba kirler ön yıkamayla temizlenir. Bu amaçla özel fırça veya makinalarla basınçlı sıcak su (50-60°C) kullanılır. </a:t>
            </a:r>
          </a:p>
          <a:p>
            <a:pPr algn="just" eaLnBrk="1" hangingPunct="1"/>
            <a:r>
              <a:rPr lang="tr-TR" altLang="tr-TR" b="1" dirty="0">
                <a:latin typeface="Arial" panose="020B0604020202020204" pitchFamily="34" charset="0"/>
                <a:cs typeface="Arial" panose="020B0604020202020204" pitchFamily="34" charset="0"/>
              </a:rPr>
              <a:t>Suyun soğuk olması yağın katılaşmasına, çok sıcak olması da proteinlerin parçalanmasına yol açarak temizliği zorlaştırır.</a:t>
            </a:r>
          </a:p>
        </p:txBody>
      </p:sp>
    </p:spTree>
    <p:extLst>
      <p:ext uri="{BB962C8B-B14F-4D97-AF65-F5344CB8AC3E}">
        <p14:creationId xmlns:p14="http://schemas.microsoft.com/office/powerpoint/2010/main" val="971027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DB068E5-2131-9441-B46C-F14256D0CDB8}"/>
              </a:ext>
            </a:extLst>
          </p:cNvPr>
          <p:cNvSpPr>
            <a:spLocks noGrp="1"/>
          </p:cNvSpPr>
          <p:nvPr>
            <p:ph type="title"/>
          </p:nvPr>
        </p:nvSpPr>
        <p:spPr>
          <a:xfrm>
            <a:off x="1524000" y="373898"/>
            <a:ext cx="9144000" cy="654051"/>
          </a:xfrm>
        </p:spPr>
        <p:txBody>
          <a:bodyPr rtlCol="0">
            <a:normAutofit fontScale="90000"/>
          </a:bodyPr>
          <a:lstStyle/>
          <a:p>
            <a:pPr>
              <a:defRPr/>
            </a:pPr>
            <a:br>
              <a:rPr lang="tr-TR" b="1" dirty="0">
                <a:latin typeface="Arial" panose="020B0604020202020204" pitchFamily="34" charset="0"/>
                <a:cs typeface="Arial" panose="020B0604020202020204" pitchFamily="34" charset="0"/>
              </a:rPr>
            </a:br>
            <a:r>
              <a:rPr lang="tr-TR" sz="4000" b="1" dirty="0">
                <a:latin typeface="Arial" panose="020B0604020202020204" pitchFamily="34" charset="0"/>
                <a:cs typeface="Arial" panose="020B0604020202020204" pitchFamily="34" charset="0"/>
              </a:rPr>
              <a:t>ARAÇ-GEREÇLERİN TEMİZLENMESİ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29698" name="2 İçerik Yer Tutucusu">
            <a:extLst>
              <a:ext uri="{FF2B5EF4-FFF2-40B4-BE49-F238E27FC236}">
                <a16:creationId xmlns:a16="http://schemas.microsoft.com/office/drawing/2014/main" id="{E820E011-B014-F745-8F82-DB860427A91B}"/>
              </a:ext>
            </a:extLst>
          </p:cNvPr>
          <p:cNvSpPr>
            <a:spLocks noGrp="1"/>
          </p:cNvSpPr>
          <p:nvPr>
            <p:ph idx="1"/>
          </p:nvPr>
        </p:nvSpPr>
        <p:spPr>
          <a:xfrm>
            <a:off x="1524000" y="1558090"/>
            <a:ext cx="9144000" cy="6286500"/>
          </a:xfrm>
        </p:spPr>
        <p:txBody>
          <a:bodyPr>
            <a:normAutofit/>
          </a:bodyPr>
          <a:lstStyle/>
          <a:p>
            <a:pPr algn="just" eaLnBrk="1" hangingPunct="1"/>
            <a:r>
              <a:rPr lang="tr-TR" altLang="tr-TR" b="1" dirty="0">
                <a:latin typeface="Arial" panose="020B0604020202020204" pitchFamily="34" charset="0"/>
                <a:cs typeface="Arial" panose="020B0604020202020204" pitchFamily="34" charset="0"/>
              </a:rPr>
              <a:t>Daha sonra yumuşak bir fırça yardımıyla % 0.25 - 0.50 </a:t>
            </a:r>
            <a:r>
              <a:rPr lang="tr-TR" altLang="tr-TR" b="1" dirty="0" err="1">
                <a:latin typeface="Arial" panose="020B0604020202020204" pitchFamily="34" charset="0"/>
                <a:cs typeface="Arial" panose="020B0604020202020204" pitchFamily="34" charset="0"/>
              </a:rPr>
              <a:t>lik</a:t>
            </a:r>
            <a:r>
              <a:rPr lang="tr-TR" altLang="tr-TR" b="1" dirty="0">
                <a:latin typeface="Arial" panose="020B0604020202020204" pitchFamily="34" charset="0"/>
                <a:cs typeface="Arial" panose="020B0604020202020204" pitchFamily="34" charset="0"/>
              </a:rPr>
              <a:t> zayıf alkali, yüksek köpürme özellikli deterjanlı sıcak suyla (46 - 63°C ) yıkanarak kirler uzaklaştırılır. </a:t>
            </a:r>
          </a:p>
          <a:p>
            <a:pPr algn="just" eaLnBrk="1" hangingPunct="1"/>
            <a:r>
              <a:rPr lang="tr-TR" altLang="tr-TR" b="1" dirty="0">
                <a:latin typeface="Arial" panose="020B0604020202020204" pitchFamily="34" charset="0"/>
                <a:cs typeface="Arial" panose="020B0604020202020204" pitchFamily="34" charset="0"/>
              </a:rPr>
              <a:t>Kuru kir kalıntıları varsa kuvvetli alkaliler (soda gibi) içeren solüsyonlar kullanılır. </a:t>
            </a:r>
          </a:p>
          <a:p>
            <a:pPr algn="just" eaLnBrk="1" hangingPunct="1"/>
            <a:r>
              <a:rPr lang="tr-TR" altLang="tr-TR" b="1" dirty="0">
                <a:latin typeface="Arial" panose="020B0604020202020204" pitchFamily="34" charset="0"/>
                <a:cs typeface="Arial" panose="020B0604020202020204" pitchFamily="34" charset="0"/>
              </a:rPr>
              <a:t>Materyal 20 dakika deterjanda bekletilir. </a:t>
            </a:r>
          </a:p>
          <a:p>
            <a:pPr algn="just" eaLnBrk="1" hangingPunct="1"/>
            <a:r>
              <a:rPr lang="tr-TR" altLang="tr-TR" b="1" dirty="0">
                <a:latin typeface="Arial" panose="020B0604020202020204" pitchFamily="34" charset="0"/>
                <a:cs typeface="Arial" panose="020B0604020202020204" pitchFamily="34" charset="0"/>
              </a:rPr>
              <a:t>Paslanmaz çelikten yapılmış yüzeyler seyreltilmiş % 0.5-1'lik nitrik asitle 60°C'de 20-30 dakika temizlenir, temiz suyla durulandıktan sonra 90-95°C'lik sıcak su veya buharda 10 dk. tutularak dezenfekte edilir.</a:t>
            </a:r>
          </a:p>
          <a:p>
            <a:pPr algn="just" eaLnBrk="1" hangingPunct="1">
              <a:buFont typeface="Arial" panose="020B0604020202020204" pitchFamily="34" charset="0"/>
              <a:buNone/>
            </a:pPr>
            <a:endParaRPr lang="tr-TR" alt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6910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a:extLst>
              <a:ext uri="{FF2B5EF4-FFF2-40B4-BE49-F238E27FC236}">
                <a16:creationId xmlns:a16="http://schemas.microsoft.com/office/drawing/2014/main" id="{C8416C90-FD4D-6140-8B68-56D901B5975D}"/>
              </a:ext>
            </a:extLst>
          </p:cNvPr>
          <p:cNvSpPr>
            <a:spLocks noGrp="1"/>
          </p:cNvSpPr>
          <p:nvPr>
            <p:ph idx="1"/>
          </p:nvPr>
        </p:nvSpPr>
        <p:spPr>
          <a:xfrm>
            <a:off x="1006642" y="1792705"/>
            <a:ext cx="10483516" cy="6858000"/>
          </a:xfrm>
        </p:spPr>
        <p:txBody>
          <a:bodyPr>
            <a:normAutofit/>
          </a:bodyPr>
          <a:lstStyle/>
          <a:p>
            <a:pPr algn="just" eaLnBrk="1" hangingPunct="1"/>
            <a:r>
              <a:rPr lang="tr-TR" altLang="tr-TR" sz="2400" b="1" dirty="0">
                <a:latin typeface="Arial" panose="020B0604020202020204" pitchFamily="34" charset="0"/>
                <a:cs typeface="Arial" panose="020B0604020202020204" pitchFamily="34" charset="0"/>
              </a:rPr>
              <a:t>Deterjan kalıntıları 1-2 mg/L aktif klorlu veya fosforik yada sitrik asitli suyla durulanarak uzaklaştırılır. Daha sonra yumuşak ve ılık suyla (38°C) durulanarak deterjan kalıntıları uzaklaştırılır. </a:t>
            </a:r>
          </a:p>
          <a:p>
            <a:pPr marL="0" indent="0" algn="just" eaLnBrk="1" hangingPunct="1">
              <a:buNone/>
            </a:pPr>
            <a:endParaRPr lang="tr-TR" altLang="tr-T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4739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a:extLst>
              <a:ext uri="{FF2B5EF4-FFF2-40B4-BE49-F238E27FC236}">
                <a16:creationId xmlns:a16="http://schemas.microsoft.com/office/drawing/2014/main" id="{C8416C90-FD4D-6140-8B68-56D901B5975D}"/>
              </a:ext>
            </a:extLst>
          </p:cNvPr>
          <p:cNvSpPr>
            <a:spLocks noGrp="1"/>
          </p:cNvSpPr>
          <p:nvPr>
            <p:ph idx="1"/>
          </p:nvPr>
        </p:nvSpPr>
        <p:spPr>
          <a:xfrm>
            <a:off x="982579" y="842211"/>
            <a:ext cx="10483516" cy="6858000"/>
          </a:xfrm>
        </p:spPr>
        <p:txBody>
          <a:bodyPr>
            <a:normAutofit/>
          </a:bodyPr>
          <a:lstStyle/>
          <a:p>
            <a:pPr algn="just" eaLnBrk="1" hangingPunct="1"/>
            <a:r>
              <a:rPr lang="tr-TR" altLang="tr-TR" sz="2400" b="1" dirty="0">
                <a:latin typeface="Arial" panose="020B0604020202020204" pitchFamily="34" charset="0"/>
                <a:cs typeface="Arial" panose="020B0604020202020204" pitchFamily="34" charset="0"/>
              </a:rPr>
              <a:t>Büyük kazanlar yıkandıktan sonra buhar püskürtülerek veya sodyum </a:t>
            </a:r>
            <a:r>
              <a:rPr lang="tr-TR" altLang="tr-TR" sz="2400" b="1" dirty="0" err="1">
                <a:latin typeface="Arial" panose="020B0604020202020204" pitchFamily="34" charset="0"/>
                <a:cs typeface="Arial" panose="020B0604020202020204" pitchFamily="34" charset="0"/>
              </a:rPr>
              <a:t>hipokloridli</a:t>
            </a:r>
            <a:r>
              <a:rPr lang="tr-TR" altLang="tr-TR" sz="2400" b="1" dirty="0">
                <a:latin typeface="Arial" panose="020B0604020202020204" pitchFamily="34" charset="0"/>
                <a:cs typeface="Arial" panose="020B0604020202020204" pitchFamily="34" charset="0"/>
              </a:rPr>
              <a:t> suyla durulanmalıdır. </a:t>
            </a:r>
          </a:p>
          <a:p>
            <a:pPr algn="just" eaLnBrk="1" hangingPunct="1"/>
            <a:r>
              <a:rPr lang="tr-TR" altLang="tr-TR" sz="2400" b="1" dirty="0">
                <a:solidFill>
                  <a:srgbClr val="FF0066"/>
                </a:solidFill>
                <a:latin typeface="Arial" panose="020B0604020202020204" pitchFamily="34" charset="0"/>
                <a:cs typeface="Arial" panose="020B0604020202020204" pitchFamily="34" charset="0"/>
              </a:rPr>
              <a:t>Bakır, pirinç ve tenekelerin;</a:t>
            </a:r>
            <a:r>
              <a:rPr lang="tr-TR" altLang="tr-TR" sz="2400" b="1" dirty="0">
                <a:latin typeface="Arial" panose="020B0604020202020204" pitchFamily="34" charset="0"/>
                <a:cs typeface="Arial" panose="020B0604020202020204" pitchFamily="34" charset="0"/>
              </a:rPr>
              <a:t> </a:t>
            </a:r>
            <a:r>
              <a:rPr lang="tr-TR" altLang="tr-TR" sz="2400" b="1" u="sng" dirty="0">
                <a:latin typeface="Arial" panose="020B0604020202020204" pitchFamily="34" charset="0"/>
                <a:cs typeface="Arial" panose="020B0604020202020204" pitchFamily="34" charset="0"/>
              </a:rPr>
              <a:t>kuvvetli asit ve alkalilere</a:t>
            </a:r>
            <a:r>
              <a:rPr lang="tr-TR" altLang="tr-TR" sz="2400"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r>
              <a:rPr lang="tr-TR" altLang="tr-TR" sz="2400" b="1" dirty="0">
                <a:latin typeface="Arial" panose="020B0604020202020204" pitchFamily="34" charset="0"/>
                <a:cs typeface="Arial" panose="020B0604020202020204" pitchFamily="34" charset="0"/>
              </a:rPr>
              <a:t>	</a:t>
            </a:r>
            <a:r>
              <a:rPr lang="tr-TR" altLang="tr-TR" sz="2400" b="1" dirty="0">
                <a:solidFill>
                  <a:srgbClr val="FF0066"/>
                </a:solidFill>
                <a:latin typeface="Arial" panose="020B0604020202020204" pitchFamily="34" charset="0"/>
                <a:cs typeface="Arial" panose="020B0604020202020204" pitchFamily="34" charset="0"/>
              </a:rPr>
              <a:t>bazı paslanmaz çelik tiplerinin; </a:t>
            </a:r>
            <a:r>
              <a:rPr lang="tr-TR" altLang="tr-TR" sz="2400" b="1" u="sng" dirty="0">
                <a:latin typeface="Arial" panose="020B0604020202020204" pitchFamily="34" charset="0"/>
                <a:cs typeface="Arial" panose="020B0604020202020204" pitchFamily="34" charset="0"/>
              </a:rPr>
              <a:t>nitrik asit ve klor solüsyonlarına</a:t>
            </a:r>
            <a:r>
              <a:rPr lang="tr-TR" altLang="tr-TR" sz="2400"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r>
              <a:rPr lang="tr-TR" altLang="tr-TR" sz="2400" b="1" dirty="0">
                <a:latin typeface="Arial" panose="020B0604020202020204" pitchFamily="34" charset="0"/>
                <a:cs typeface="Arial" panose="020B0604020202020204" pitchFamily="34" charset="0"/>
              </a:rPr>
              <a:t>	</a:t>
            </a:r>
            <a:r>
              <a:rPr lang="tr-TR" altLang="tr-TR" sz="2400" b="1" dirty="0">
                <a:solidFill>
                  <a:srgbClr val="FF0066"/>
                </a:solidFill>
                <a:latin typeface="Arial" panose="020B0604020202020204" pitchFamily="34" charset="0"/>
                <a:cs typeface="Arial" panose="020B0604020202020204" pitchFamily="34" charset="0"/>
              </a:rPr>
              <a:t>lastik conta gibi elastik maddelerin;</a:t>
            </a:r>
            <a:r>
              <a:rPr lang="tr-TR" altLang="tr-TR" sz="2400" b="1" dirty="0">
                <a:latin typeface="Arial" panose="020B0604020202020204" pitchFamily="34" charset="0"/>
                <a:cs typeface="Arial" panose="020B0604020202020204" pitchFamily="34" charset="0"/>
              </a:rPr>
              <a:t> </a:t>
            </a:r>
            <a:r>
              <a:rPr lang="tr-TR" altLang="tr-TR" sz="2400" b="1" u="sng" dirty="0">
                <a:latin typeface="Arial" panose="020B0604020202020204" pitchFamily="34" charset="0"/>
                <a:cs typeface="Arial" panose="020B0604020202020204" pitchFamily="34" charset="0"/>
              </a:rPr>
              <a:t>klor ve oksitleyici maddelere</a:t>
            </a:r>
            <a:r>
              <a:rPr lang="tr-TR" altLang="tr-TR" sz="2400"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r>
              <a:rPr lang="tr-TR" altLang="tr-TR" sz="2400" b="1" dirty="0">
                <a:latin typeface="Arial" panose="020B0604020202020204" pitchFamily="34" charset="0"/>
                <a:cs typeface="Arial" panose="020B0604020202020204" pitchFamily="34" charset="0"/>
              </a:rPr>
              <a:t>			duyarlı olduğu unutulmamalıdır!!!!</a:t>
            </a:r>
          </a:p>
          <a:p>
            <a:pPr algn="just" eaLnBrk="1" hangingPunct="1"/>
            <a:endParaRPr lang="tr-TR" altLang="tr-TR" sz="2400" b="1" dirty="0">
              <a:latin typeface="Arial" panose="020B0604020202020204" pitchFamily="34" charset="0"/>
              <a:cs typeface="Arial" panose="020B0604020202020204" pitchFamily="34" charset="0"/>
            </a:endParaRPr>
          </a:p>
          <a:p>
            <a:pPr algn="just" eaLnBrk="1" hangingPunct="1"/>
            <a:endParaRPr lang="tr-TR" altLang="tr-T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3865373"/>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881</TotalTime>
  <Words>560</Words>
  <Application>Microsoft Macintosh PowerPoint</Application>
  <PresentationFormat>Geniş ekran</PresentationFormat>
  <Paragraphs>39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Tw Cen MT</vt:lpstr>
      <vt:lpstr>Verdana</vt:lpstr>
      <vt:lpstr>Damla</vt:lpstr>
      <vt:lpstr>HİJYEN VE SANİTASYON</vt:lpstr>
      <vt:lpstr> Temizleme ve dezenfeksiyon işlemleri genel olarak 4 veya 5 aşamada gerçekleştirilir. </vt:lpstr>
      <vt:lpstr>PowerPoint Sunusu</vt:lpstr>
      <vt:lpstr>PowerPoint Sunusu</vt:lpstr>
      <vt:lpstr>PowerPoint Sunusu</vt:lpstr>
      <vt:lpstr> ARAÇ-GEREÇLERİN TEMİZLENMESİ </vt:lpstr>
      <vt:lpstr> ARAÇ-GEREÇLERİN TEMİZLENMESİ </vt:lpstr>
      <vt:lpstr>PowerPoint Sunusu</vt:lpstr>
      <vt:lpstr>PowerPoint Sunusu</vt:lpstr>
      <vt:lpstr>Gıda EKİPMAN VE İŞYERLERİNİN TEMİZLİĞİ </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162</cp:revision>
  <dcterms:created xsi:type="dcterms:W3CDTF">2019-09-25T12:44:30Z</dcterms:created>
  <dcterms:modified xsi:type="dcterms:W3CDTF">2020-01-26T15:16:14Z</dcterms:modified>
</cp:coreProperties>
</file>