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6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60"/>
  </p:normalViewPr>
  <p:slideViewPr>
    <p:cSldViewPr snapToGrid="0">
      <p:cViewPr varScale="1">
        <p:scale>
          <a:sx n="86" d="100"/>
          <a:sy n="86" d="100"/>
        </p:scale>
        <p:origin x="-6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A9A01CF-4953-4E66-AE37-B083B5B014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E8549EAA-5651-418C-8BD9-82E996EAF7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B8801A1-2AF5-404C-8FD3-AED0EDB58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8503-F1C8-4E1E-A5B5-7CA833CBE72E}" type="datetimeFigureOut">
              <a:rPr lang="tr-TR" smtClean="0"/>
              <a:pPr/>
              <a:t>20.4.2018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417BC0E-F548-420F-A277-97DB291F3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D5F75BFA-8C23-4EA3-8ED6-75D084821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56BF0-39CF-49CA-BD92-D07C2A25C3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55410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0EC4D2AA-5941-4E58-A5EB-A86ACF157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0D60DB84-72D3-4919-A4B7-BFA5A855CC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411F7782-A37B-4342-B420-7627F569B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8503-F1C8-4E1E-A5B5-7CA833CBE72E}" type="datetimeFigureOut">
              <a:rPr lang="tr-TR" smtClean="0"/>
              <a:pPr/>
              <a:t>20.4.2018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C25B9D69-2EFD-40EC-A257-39E2F612D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6558C198-0A4E-4187-AF37-47B87C486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56BF0-39CF-49CA-BD92-D07C2A25C3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4633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5FB4CC7F-A1F8-4A61-BAC1-98CC9D9BDD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64962803-718D-47B1-BFAE-BFF171E8A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1DD663E4-CC47-41B3-8827-BD906E6E9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8503-F1C8-4E1E-A5B5-7CA833CBE72E}" type="datetimeFigureOut">
              <a:rPr lang="tr-TR" smtClean="0"/>
              <a:pPr/>
              <a:t>20.4.2018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3D75ADEA-D45A-4B0E-9CCC-BB8FC29CD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D7602E86-D4E5-4375-83E2-9F7DCBCD3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56BF0-39CF-49CA-BD92-D07C2A25C3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36744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500B91-152B-4669-8534-5F24E7985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F938630-6FD7-4846-8230-A35CDBB62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B458E74-453C-49FE-98CB-F17FF7223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8503-F1C8-4E1E-A5B5-7CA833CBE72E}" type="datetimeFigureOut">
              <a:rPr lang="tr-TR" smtClean="0"/>
              <a:pPr/>
              <a:t>20.4.2018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615D56C5-0FE0-41EA-AF5F-6CE6D978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52534A2F-36D4-4F17-89E6-BE537882B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56BF0-39CF-49CA-BD92-D07C2A25C3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978773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F0E759B-BF91-458F-8D4B-1D6E91F91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F9C6CA16-D12F-41EF-B58F-98AFF8519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771353AA-4DF3-469E-A86D-73E304F4A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8503-F1C8-4E1E-A5B5-7CA833CBE72E}" type="datetimeFigureOut">
              <a:rPr lang="tr-TR" smtClean="0"/>
              <a:pPr/>
              <a:t>20.4.2018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6A4CE7FE-90CA-45A3-8B68-86FB37B1C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A0ADD9BC-6F22-4E6C-A4AC-C0015E43F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56BF0-39CF-49CA-BD92-D07C2A25C3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8969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44FEB99B-57F1-462C-BAD6-640522D9E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79AA3C2E-1083-4192-A4AB-27B4F93EA8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B8659B79-6582-4156-8683-1D0950423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CF563B8-9DF9-45A5-8117-34C77C87A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8503-F1C8-4E1E-A5B5-7CA833CBE72E}" type="datetimeFigureOut">
              <a:rPr lang="tr-TR" smtClean="0"/>
              <a:pPr/>
              <a:t>20.4.2018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0D0B66E7-DBC7-43E3-A42B-21B0635C7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29BE87CF-1BCD-43F8-8B89-104C1D77F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56BF0-39CF-49CA-BD92-D07C2A25C3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0977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147EDA8-FC90-4C64-869F-AF1C351F5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1B6FD399-36C1-486C-B0E1-C805084C2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E172E098-0F09-4610-96F5-5F78880CD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6C391125-EF5A-40BF-A83C-0865169A25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90E4733B-28B8-4711-875C-19E5B71627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6B00523F-D969-4A93-8543-953D021BD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8503-F1C8-4E1E-A5B5-7CA833CBE72E}" type="datetimeFigureOut">
              <a:rPr lang="tr-TR" smtClean="0"/>
              <a:pPr/>
              <a:t>20.4.2018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A38752B7-0247-4915-91FF-7E7BD4E51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10B41C7C-D5C3-41A4-B751-60E7C5343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56BF0-39CF-49CA-BD92-D07C2A25C3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1421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51A327C-27EB-461E-AD3E-64BFDA168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AA99696A-DA73-4E4D-9BBF-8E0CD7BF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8503-F1C8-4E1E-A5B5-7CA833CBE72E}" type="datetimeFigureOut">
              <a:rPr lang="tr-TR" smtClean="0"/>
              <a:pPr/>
              <a:t>20.4.2018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5FC86E76-203B-4C38-A1D8-75428E99A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9C7B7205-CC72-4CB8-AF4A-6847F34B7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56BF0-39CF-49CA-BD92-D07C2A25C3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5549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F19DB9D9-32DD-423E-9558-41A672FA0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8503-F1C8-4E1E-A5B5-7CA833CBE72E}" type="datetimeFigureOut">
              <a:rPr lang="tr-TR" smtClean="0"/>
              <a:pPr/>
              <a:t>20.4.2018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B424AD7D-2537-457B-9343-C6F8DE5F9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E9252347-818C-4860-B868-E0DF515A3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56BF0-39CF-49CA-BD92-D07C2A25C3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863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86ABCF7-9DB6-4B33-B57A-30FCF187C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647299F4-0DC6-4DDB-B466-10BBEB17B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B32F0920-58A0-4E56-B37B-FA4B8E0FE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6BBFCF67-FE41-4129-A7F0-509BCDDE3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8503-F1C8-4E1E-A5B5-7CA833CBE72E}" type="datetimeFigureOut">
              <a:rPr lang="tr-TR" smtClean="0"/>
              <a:pPr/>
              <a:t>20.4.2018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40991F34-26F3-4EEC-9D7F-2BD0AAC99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31D78EBE-06CF-470C-A2A2-65A2FA589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56BF0-39CF-49CA-BD92-D07C2A25C3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4513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2977028-DD4E-447C-B411-1BAA22C65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9571A3CF-F93E-49EC-848E-DCB3EB149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67AEF931-CAFA-48ED-8F56-1000C57A8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3AE547C-EDC2-43B6-ADB1-059D113B9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8503-F1C8-4E1E-A5B5-7CA833CBE72E}" type="datetimeFigureOut">
              <a:rPr lang="tr-TR" smtClean="0"/>
              <a:pPr/>
              <a:t>20.4.2018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589B6A7E-AD3F-4D5C-AEF1-6360F8578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C1EC5DD7-810D-4B12-8F4F-8D053E89C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56BF0-39CF-49CA-BD92-D07C2A25C3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6177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67C2FAF7-5CE5-4D2A-BA7E-5782F22E7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89202749-5B51-4167-8806-9EE8DB8E2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CB5A53A-427D-4574-B3AC-E77E7D1C7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E8503-F1C8-4E1E-A5B5-7CA833CBE72E}" type="datetimeFigureOut">
              <a:rPr lang="tr-TR" smtClean="0"/>
              <a:pPr/>
              <a:t>20.4.2018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299FB640-956B-4037-9D06-C3C334BED3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4D20A9E2-8C25-43B1-A87C-EB129592A4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56BF0-39CF-49CA-BD92-D07C2A25C3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0685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 smtClean="0">
                <a:latin typeface="Book Antiqua" pitchFamily="18" charset="0"/>
              </a:rPr>
              <a:t>KENT SOSYOLOJİSİ </a:t>
            </a:r>
            <a:r>
              <a:rPr lang="tr-TR" dirty="0" smtClean="0">
                <a:latin typeface="Book Antiqua" pitchFamily="18" charset="0"/>
              </a:rPr>
              <a:t/>
            </a:r>
            <a:br>
              <a:rPr lang="tr-TR" dirty="0" smtClean="0">
                <a:latin typeface="Book Antiqua" pitchFamily="18" charset="0"/>
              </a:rPr>
            </a:br>
            <a:r>
              <a:rPr lang="tr-TR" sz="4000" i="1" dirty="0" smtClean="0">
                <a:latin typeface="Book Antiqua" pitchFamily="18" charset="0"/>
              </a:rPr>
              <a:t>Kent Teorileri - Çağdaş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b="1" dirty="0" smtClean="0">
                <a:latin typeface="Book Antiqua" pitchFamily="18" charset="0"/>
              </a:rPr>
              <a:t>Prof. Dr. Erol Demir</a:t>
            </a:r>
          </a:p>
          <a:p>
            <a:r>
              <a:rPr lang="tr-TR" b="1" dirty="0" smtClean="0">
                <a:latin typeface="Book Antiqua" pitchFamily="18" charset="0"/>
              </a:rPr>
              <a:t>Ankara Üniversitesi</a:t>
            </a:r>
          </a:p>
          <a:p>
            <a:r>
              <a:rPr lang="tr-TR" b="1" dirty="0" smtClean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 smtClean="0">
                <a:latin typeface="Book Antiqua" pitchFamily="18" charset="0"/>
              </a:rPr>
              <a:t>erol</a:t>
            </a:r>
            <a:r>
              <a:rPr lang="tr-TR" b="1" dirty="0" smtClean="0">
                <a:latin typeface="Book Antiqua" pitchFamily="18" charset="0"/>
              </a:rPr>
              <a:t>.demir@</a:t>
            </a:r>
            <a:r>
              <a:rPr lang="tr-TR" b="1" dirty="0" err="1" smtClean="0">
                <a:latin typeface="Book Antiqua" pitchFamily="18" charset="0"/>
              </a:rPr>
              <a:t>humanity</a:t>
            </a:r>
            <a:r>
              <a:rPr lang="tr-TR" b="1" dirty="0" smtClean="0">
                <a:latin typeface="Book Antiqua" pitchFamily="18" charset="0"/>
              </a:rPr>
              <a:t>.</a:t>
            </a:r>
            <a:r>
              <a:rPr lang="tr-TR" b="1" dirty="0" err="1" smtClean="0">
                <a:latin typeface="Book Antiqua" pitchFamily="18" charset="0"/>
              </a:rPr>
              <a:t>ankara</a:t>
            </a:r>
            <a:r>
              <a:rPr lang="tr-TR" b="1" dirty="0" smtClean="0">
                <a:latin typeface="Book Antiqua" pitchFamily="18" charset="0"/>
              </a:rPr>
              <a:t>.edu.tr</a:t>
            </a:r>
          </a:p>
          <a:p>
            <a:endParaRPr lang="tr-TR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5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Çağdaş Kent Teorileri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070564"/>
            <a:ext cx="9146346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Yeni </a:t>
            </a:r>
            <a:r>
              <a:rPr lang="tr-TR" b="1" u="sng" dirty="0" err="1">
                <a:latin typeface="Book Antiqua" panose="02040602050305030304" pitchFamily="18" charset="0"/>
              </a:rPr>
              <a:t>Weberciler</a:t>
            </a:r>
            <a:endParaRPr lang="tr-TR" b="1" u="sng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1960’lı yıllardan itibaren Weber’in görüşlerini kentsel süreçlere uygulayan sosyal bilimcilerdir. Başlıca temsilcileri R</a:t>
            </a:r>
            <a:r>
              <a:rPr lang="tr-TR" b="1" dirty="0">
                <a:latin typeface="Book Antiqua" panose="02040602050305030304" pitchFamily="18" charset="0"/>
              </a:rPr>
              <a:t>. </a:t>
            </a:r>
            <a:r>
              <a:rPr lang="tr-TR" b="1" dirty="0" err="1">
                <a:latin typeface="Book Antiqua" panose="02040602050305030304" pitchFamily="18" charset="0"/>
              </a:rPr>
              <a:t>Pahl</a:t>
            </a:r>
            <a:r>
              <a:rPr lang="tr-TR" dirty="0">
                <a:latin typeface="Book Antiqua" panose="02040602050305030304" pitchFamily="18" charset="0"/>
              </a:rPr>
              <a:t>, J. </a:t>
            </a:r>
            <a:r>
              <a:rPr lang="tr-TR" b="1" dirty="0" err="1">
                <a:latin typeface="Book Antiqua" panose="02040602050305030304" pitchFamily="18" charset="0"/>
              </a:rPr>
              <a:t>Rex</a:t>
            </a:r>
            <a:r>
              <a:rPr lang="tr-TR" b="1" dirty="0">
                <a:latin typeface="Book Antiqua" panose="02040602050305030304" pitchFamily="18" charset="0"/>
              </a:rPr>
              <a:t> </a:t>
            </a:r>
            <a:r>
              <a:rPr lang="tr-TR" dirty="0">
                <a:latin typeface="Book Antiqua" panose="02040602050305030304" pitchFamily="18" charset="0"/>
              </a:rPr>
              <a:t>ve P. </a:t>
            </a:r>
            <a:r>
              <a:rPr lang="tr-TR" b="1" dirty="0" err="1">
                <a:latin typeface="Book Antiqua" panose="02040602050305030304" pitchFamily="18" charset="0"/>
              </a:rPr>
              <a:t>Saunders</a:t>
            </a:r>
            <a:r>
              <a:rPr lang="tr-TR" dirty="0" err="1">
                <a:latin typeface="Book Antiqua" panose="02040602050305030304" pitchFamily="18" charset="0"/>
              </a:rPr>
              <a:t>’dir</a:t>
            </a:r>
            <a:r>
              <a:rPr lang="tr-TR" dirty="0">
                <a:latin typeface="Book Antiqua" panose="02040602050305030304" pitchFamily="18" charset="0"/>
              </a:rPr>
              <a:t>.</a:t>
            </a:r>
          </a:p>
          <a:p>
            <a:r>
              <a:rPr lang="tr-TR" dirty="0">
                <a:latin typeface="Book Antiqua" panose="02040602050305030304" pitchFamily="18" charset="0"/>
              </a:rPr>
              <a:t>Bu yaklaşım kentsel süreçlere </a:t>
            </a:r>
            <a:r>
              <a:rPr lang="tr-TR" dirty="0" err="1">
                <a:latin typeface="Book Antiqua" panose="02040602050305030304" pitchFamily="18" charset="0"/>
              </a:rPr>
              <a:t>Webergil</a:t>
            </a:r>
            <a:r>
              <a:rPr lang="tr-TR" dirty="0">
                <a:latin typeface="Book Antiqua" panose="02040602050305030304" pitchFamily="18" charset="0"/>
              </a:rPr>
              <a:t> kavramlar aracılığıyla bakarak özgün katkılar getirmişlerdir. </a:t>
            </a:r>
          </a:p>
          <a:p>
            <a:r>
              <a:rPr lang="tr-TR" dirty="0">
                <a:latin typeface="Book Antiqua" panose="02040602050305030304" pitchFamily="18" charset="0"/>
              </a:rPr>
              <a:t>Ele alınan konular genellikle çoklu </a:t>
            </a:r>
            <a:r>
              <a:rPr lang="tr-TR" dirty="0" err="1">
                <a:latin typeface="Book Antiqua" panose="02040602050305030304" pitchFamily="18" charset="0"/>
              </a:rPr>
              <a:t>tabakalaşmayı</a:t>
            </a:r>
            <a:r>
              <a:rPr lang="tr-TR" dirty="0">
                <a:latin typeface="Book Antiqua" panose="02040602050305030304" pitchFamily="18" charset="0"/>
              </a:rPr>
              <a:t> kentsel mekâna uygulamak, etnik topluluklar ve tüketim kalıpları üzerine incelemeler yaparak statü kavramına dikkat çekmektir. </a:t>
            </a:r>
          </a:p>
          <a:p>
            <a:r>
              <a:rPr lang="tr-TR" dirty="0">
                <a:latin typeface="Book Antiqua" panose="02040602050305030304" pitchFamily="18" charset="0"/>
              </a:rPr>
              <a:t>Ayrıca “güç” kavramını kentsel yapının çeşitli görünümlerine uygulamışlardır. </a:t>
            </a:r>
          </a:p>
        </p:txBody>
      </p:sp>
    </p:spTree>
    <p:extLst>
      <p:ext uri="{BB962C8B-B14F-4D97-AF65-F5344CB8AC3E}">
        <p14:creationId xmlns:p14="http://schemas.microsoft.com/office/powerpoint/2010/main" xmlns="" val="3898613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5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Çağdaş Kent Teorileri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070564"/>
            <a:ext cx="914634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 err="1" smtClean="0">
                <a:latin typeface="Book Antiqua" panose="02040602050305030304" pitchFamily="18" charset="0"/>
              </a:rPr>
              <a:t>Postmodernizm</a:t>
            </a:r>
            <a:r>
              <a:rPr lang="tr-TR" b="1" u="sng" dirty="0" smtClean="0">
                <a:latin typeface="Book Antiqua" panose="02040602050305030304" pitchFamily="18" charset="0"/>
              </a:rPr>
              <a:t> ve Kent</a:t>
            </a:r>
          </a:p>
          <a:p>
            <a:pPr marL="0" indent="0"/>
            <a:r>
              <a:rPr lang="tr-TR" dirty="0" smtClean="0">
                <a:latin typeface="Book Antiqua" panose="02040602050305030304" pitchFamily="18" charset="0"/>
              </a:rPr>
              <a:t> Özellikle </a:t>
            </a:r>
            <a:r>
              <a:rPr lang="tr-TR" dirty="0">
                <a:latin typeface="Book Antiqua" panose="02040602050305030304" pitchFamily="18" charset="0"/>
              </a:rPr>
              <a:t>1980’lerden sonra gündeme giren </a:t>
            </a:r>
            <a:r>
              <a:rPr lang="tr-TR" dirty="0" err="1">
                <a:latin typeface="Book Antiqua" panose="02040602050305030304" pitchFamily="18" charset="0"/>
              </a:rPr>
              <a:t>postmodern</a:t>
            </a:r>
            <a:r>
              <a:rPr lang="tr-TR" dirty="0">
                <a:latin typeface="Book Antiqua" panose="02040602050305030304" pitchFamily="18" charset="0"/>
              </a:rPr>
              <a:t> yaklaşımlar, diğer sosyal bilimlerde olduğu gibi kent araştırmalarında da </a:t>
            </a:r>
            <a:r>
              <a:rPr lang="tr-TR" dirty="0" smtClean="0">
                <a:latin typeface="Book Antiqua" panose="02040602050305030304" pitchFamily="18" charset="0"/>
              </a:rPr>
              <a:t>görüşlerini </a:t>
            </a:r>
            <a:r>
              <a:rPr lang="tr-TR" dirty="0">
                <a:latin typeface="Book Antiqua" panose="02040602050305030304" pitchFamily="18" charset="0"/>
              </a:rPr>
              <a:t>dile getirmişlerdir. Bu yaklaşım, günümüz kentlerini kavramak için bütünsel bir teorinin işe yarayamayacağını, zira kentlerin geldiği aşamanın parçalı ve </a:t>
            </a:r>
            <a:r>
              <a:rPr lang="tr-TR" dirty="0" err="1">
                <a:latin typeface="Book Antiqua" panose="02040602050305030304" pitchFamily="18" charset="0"/>
              </a:rPr>
              <a:t>çokkültürlü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err="1">
                <a:latin typeface="Book Antiqua" panose="02040602050305030304" pitchFamily="18" charset="0"/>
              </a:rPr>
              <a:t>özellkleriyle</a:t>
            </a:r>
            <a:r>
              <a:rPr lang="tr-TR" dirty="0">
                <a:latin typeface="Book Antiqua" panose="02040602050305030304" pitchFamily="18" charset="0"/>
              </a:rPr>
              <a:t> ayırt edilebileceğini söyler. </a:t>
            </a:r>
          </a:p>
        </p:txBody>
      </p:sp>
    </p:spTree>
    <p:extLst>
      <p:ext uri="{BB962C8B-B14F-4D97-AF65-F5344CB8AC3E}">
        <p14:creationId xmlns:p14="http://schemas.microsoft.com/office/powerpoint/2010/main" xmlns="" val="3898613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5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Çağdaş Kent Teorileri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070564"/>
            <a:ext cx="9146346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u="sng" dirty="0" smtClean="0">
                <a:latin typeface="Book Antiqua" panose="02040602050305030304" pitchFamily="18" charset="0"/>
              </a:rPr>
              <a:t>Feminizm ve Kent</a:t>
            </a:r>
          </a:p>
          <a:p>
            <a:pPr marL="0" indent="0"/>
            <a:r>
              <a:rPr lang="tr-TR" dirty="0">
                <a:latin typeface="Book Antiqua" panose="02040602050305030304" pitchFamily="18" charset="0"/>
              </a:rPr>
              <a:t>Kadın araştırmacılar, önceki kent sosyolojisine, kadınları dikkate almayan erkek egemen bir bakışın egemen olduğunu savunarak kadın vurgulu araştırma ve yaklaşımları dikkate alır. Bu bağlamda başlıca katkıları:</a:t>
            </a:r>
          </a:p>
          <a:p>
            <a:pPr marL="0" indent="0"/>
            <a:r>
              <a:rPr lang="tr-TR" dirty="0" smtClean="0">
                <a:latin typeface="Book Antiqua" panose="02040602050305030304" pitchFamily="18" charset="0"/>
              </a:rPr>
              <a:t>Gündelik </a:t>
            </a:r>
            <a:r>
              <a:rPr lang="tr-TR" dirty="0">
                <a:latin typeface="Book Antiqua" panose="02040602050305030304" pitchFamily="18" charset="0"/>
              </a:rPr>
              <a:t>ve akademik kent bilgisinin erkek ve </a:t>
            </a:r>
            <a:r>
              <a:rPr lang="tr-TR" dirty="0" err="1">
                <a:latin typeface="Book Antiqua" panose="02040602050305030304" pitchFamily="18" charset="0"/>
              </a:rPr>
              <a:t>hanehalkı</a:t>
            </a:r>
            <a:r>
              <a:rPr lang="tr-TR" dirty="0">
                <a:latin typeface="Book Antiqua" panose="02040602050305030304" pitchFamily="18" charset="0"/>
              </a:rPr>
              <a:t> temelli olduğunu, kadınların dikkate alınmadığını,</a:t>
            </a:r>
          </a:p>
          <a:p>
            <a:pPr marL="0" indent="0"/>
            <a:r>
              <a:rPr lang="tr-TR" dirty="0" smtClean="0">
                <a:latin typeface="Book Antiqua" panose="02040602050305030304" pitchFamily="18" charset="0"/>
              </a:rPr>
              <a:t>Övgüyle </a:t>
            </a:r>
            <a:r>
              <a:rPr lang="tr-TR" dirty="0">
                <a:latin typeface="Book Antiqua" panose="02040602050305030304" pitchFamily="18" charset="0"/>
              </a:rPr>
              <a:t>söz edilen kentsel projelerin kadınları dışladığını (banliyöler, kent parkları, diğer kentsel mekanlar vb.),</a:t>
            </a:r>
          </a:p>
          <a:p>
            <a:pPr marL="0" indent="0"/>
            <a:r>
              <a:rPr lang="tr-TR" dirty="0" smtClean="0">
                <a:latin typeface="Book Antiqua" panose="02040602050305030304" pitchFamily="18" charset="0"/>
              </a:rPr>
              <a:t>Kentsel </a:t>
            </a:r>
            <a:r>
              <a:rPr lang="tr-TR" dirty="0">
                <a:latin typeface="Book Antiqua" panose="02040602050305030304" pitchFamily="18" charset="0"/>
              </a:rPr>
              <a:t>mekanların zaman ve mekan içinde cinsiyet </a:t>
            </a:r>
            <a:r>
              <a:rPr lang="tr-TR" dirty="0" err="1">
                <a:latin typeface="Book Antiqua" panose="02040602050305030304" pitchFamily="18" charset="0"/>
              </a:rPr>
              <a:t>segregasyonuna</a:t>
            </a:r>
            <a:r>
              <a:rPr lang="tr-TR" dirty="0">
                <a:latin typeface="Book Antiqua" panose="02040602050305030304" pitchFamily="18" charset="0"/>
              </a:rPr>
              <a:t> uğradığını belirtirler.</a:t>
            </a:r>
          </a:p>
          <a:p>
            <a:pPr marL="0" indent="0"/>
            <a:endParaRPr lang="tr-TR" dirty="0" smtClean="0">
              <a:latin typeface="Book Antiqua" panose="02040602050305030304" pitchFamily="18" charset="0"/>
            </a:endParaRPr>
          </a:p>
          <a:p>
            <a:pPr marL="0" indent="0"/>
            <a:endParaRPr lang="tr-TR" dirty="0" smtClean="0">
              <a:latin typeface="Book Antiqua" panose="02040602050305030304" pitchFamily="18" charset="0"/>
            </a:endParaRPr>
          </a:p>
          <a:p>
            <a:pPr marL="0" indent="0"/>
            <a:endParaRPr lang="tr-TR" dirty="0" smtClean="0">
              <a:latin typeface="Book Antiqua" panose="02040602050305030304" pitchFamily="18" charset="0"/>
            </a:endParaRPr>
          </a:p>
          <a:p>
            <a:pPr marL="514350" indent="-514350"/>
            <a:endParaRPr lang="tr-TR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8613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5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Çağdaş Kent Teorileri – 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1540" y="2191749"/>
            <a:ext cx="9146346" cy="4351338"/>
          </a:xfrm>
        </p:spPr>
        <p:txBody>
          <a:bodyPr numCol="2"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Chicago Okulu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Robert Park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Louis </a:t>
            </a:r>
            <a:r>
              <a:rPr lang="tr-TR" dirty="0" err="1">
                <a:latin typeface="Book Antiqua" panose="02040602050305030304" pitchFamily="18" charset="0"/>
              </a:rPr>
              <a:t>Wirth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Yeni Marksçılar</a:t>
            </a:r>
          </a:p>
          <a:p>
            <a:pPr lvl="1"/>
            <a:r>
              <a:rPr lang="tr-TR" dirty="0" err="1">
                <a:latin typeface="Book Antiqua" panose="02040602050305030304" pitchFamily="18" charset="0"/>
              </a:rPr>
              <a:t>Henri</a:t>
            </a:r>
            <a:r>
              <a:rPr lang="tr-TR" dirty="0">
                <a:latin typeface="Book Antiqua" panose="02040602050305030304" pitchFamily="18" charset="0"/>
              </a:rPr>
              <a:t> </a:t>
            </a:r>
            <a:r>
              <a:rPr lang="tr-TR" dirty="0" err="1">
                <a:latin typeface="Book Antiqua" panose="02040602050305030304" pitchFamily="18" charset="0"/>
              </a:rPr>
              <a:t>Lefebvre</a:t>
            </a:r>
            <a:endParaRPr lang="tr-TR" dirty="0">
              <a:latin typeface="Book Antiqua" panose="02040602050305030304" pitchFamily="18" charset="0"/>
            </a:endParaRP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Manuel </a:t>
            </a:r>
            <a:r>
              <a:rPr lang="tr-TR" dirty="0" err="1">
                <a:latin typeface="Book Antiqua" panose="02040602050305030304" pitchFamily="18" charset="0"/>
              </a:rPr>
              <a:t>Castells</a:t>
            </a:r>
            <a:endParaRPr lang="tr-TR" dirty="0">
              <a:latin typeface="Book Antiqua" panose="02040602050305030304" pitchFamily="18" charset="0"/>
            </a:endParaRP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David </a:t>
            </a:r>
            <a:r>
              <a:rPr lang="tr-TR" dirty="0" err="1">
                <a:latin typeface="Book Antiqua" panose="02040602050305030304" pitchFamily="18" charset="0"/>
              </a:rPr>
              <a:t>Harvey</a:t>
            </a:r>
            <a:endParaRPr lang="tr-TR" dirty="0">
              <a:latin typeface="Book Antiqua" panose="02040602050305030304" pitchFamily="18" charset="0"/>
            </a:endParaRPr>
          </a:p>
          <a:p>
            <a:endParaRPr lang="tr-TR" dirty="0" smtClean="0">
              <a:latin typeface="Book Antiqua" panose="02040602050305030304" pitchFamily="18" charset="0"/>
            </a:endParaRPr>
          </a:p>
          <a:p>
            <a:endParaRPr lang="tr-TR" dirty="0" smtClean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Yeni </a:t>
            </a:r>
            <a:r>
              <a:rPr lang="tr-TR" dirty="0" err="1" smtClean="0">
                <a:latin typeface="Book Antiqua" panose="02040602050305030304" pitchFamily="18" charset="0"/>
              </a:rPr>
              <a:t>Weberciler</a:t>
            </a:r>
            <a:endParaRPr lang="tr-TR" dirty="0" smtClean="0">
              <a:latin typeface="Book Antiqua" panose="02040602050305030304" pitchFamily="18" charset="0"/>
            </a:endParaRP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Ray </a:t>
            </a:r>
            <a:r>
              <a:rPr lang="tr-TR" dirty="0" err="1" smtClean="0">
                <a:latin typeface="Book Antiqua" panose="02040602050305030304" pitchFamily="18" charset="0"/>
              </a:rPr>
              <a:t>Pahl</a:t>
            </a:r>
            <a:endParaRPr lang="tr-TR" dirty="0" smtClean="0">
              <a:latin typeface="Book Antiqua" panose="02040602050305030304" pitchFamily="18" charset="0"/>
            </a:endParaRP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John </a:t>
            </a:r>
            <a:r>
              <a:rPr lang="tr-TR" dirty="0" err="1" smtClean="0">
                <a:latin typeface="Book Antiqua" panose="02040602050305030304" pitchFamily="18" charset="0"/>
              </a:rPr>
              <a:t>Rex</a:t>
            </a:r>
            <a:endParaRPr lang="tr-TR" dirty="0" smtClean="0">
              <a:latin typeface="Book Antiqua" panose="02040602050305030304" pitchFamily="18" charset="0"/>
            </a:endParaRPr>
          </a:p>
          <a:p>
            <a:pPr lvl="1"/>
            <a:r>
              <a:rPr lang="tr-TR" dirty="0" smtClean="0">
                <a:latin typeface="Book Antiqua" panose="02040602050305030304" pitchFamily="18" charset="0"/>
              </a:rPr>
              <a:t>Peter </a:t>
            </a:r>
            <a:r>
              <a:rPr lang="tr-TR" dirty="0" err="1" smtClean="0">
                <a:latin typeface="Book Antiqua" panose="02040602050305030304" pitchFamily="18" charset="0"/>
              </a:rPr>
              <a:t>Saunders</a:t>
            </a:r>
            <a:endParaRPr lang="tr-TR" dirty="0" smtClean="0">
              <a:latin typeface="Book Antiqua" panose="02040602050305030304" pitchFamily="18" charset="0"/>
            </a:endParaRPr>
          </a:p>
          <a:p>
            <a:r>
              <a:rPr lang="tr-TR" dirty="0" err="1" smtClean="0">
                <a:latin typeface="Book Antiqua" panose="02040602050305030304" pitchFamily="18" charset="0"/>
              </a:rPr>
              <a:t>Postmodernizm</a:t>
            </a:r>
            <a:endParaRPr lang="tr-TR" dirty="0" smtClean="0">
              <a:latin typeface="Book Antiqua" panose="02040602050305030304" pitchFamily="18" charset="0"/>
            </a:endParaRPr>
          </a:p>
          <a:p>
            <a:r>
              <a:rPr lang="tr-TR" dirty="0" smtClean="0">
                <a:latin typeface="Book Antiqua" panose="02040602050305030304" pitchFamily="18" charset="0"/>
              </a:rPr>
              <a:t>Feminizm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121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5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Çağdaş Kent Teorileri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070564"/>
            <a:ext cx="914634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Chicago Okulu’nun Kent Sosyolojisine Katkıları</a:t>
            </a:r>
          </a:p>
          <a:p>
            <a:pPr marL="0" indent="0">
              <a:buNone/>
            </a:pPr>
            <a:r>
              <a:rPr lang="tr-TR" u="sng" dirty="0">
                <a:latin typeface="Book Antiqua" panose="02040602050305030304" pitchFamily="18" charset="0"/>
              </a:rPr>
              <a:t>1. Teorik Katkıları</a:t>
            </a:r>
          </a:p>
          <a:p>
            <a:r>
              <a:rPr lang="tr-TR" dirty="0">
                <a:latin typeface="Book Antiqua" panose="02040602050305030304" pitchFamily="18" charset="0"/>
              </a:rPr>
              <a:t>Sosyal organizasyon ve </a:t>
            </a:r>
            <a:r>
              <a:rPr lang="tr-TR" dirty="0" err="1">
                <a:latin typeface="Book Antiqua" panose="02040602050305030304" pitchFamily="18" charset="0"/>
              </a:rPr>
              <a:t>dezorganizasyon</a:t>
            </a:r>
            <a:r>
              <a:rPr lang="tr-TR" dirty="0">
                <a:latin typeface="Book Antiqua" panose="02040602050305030304" pitchFamily="18" charset="0"/>
              </a:rPr>
              <a:t>, işbölümü ve farklılaşma gibi kavramları kentsel mekâna uygulamışlardır</a:t>
            </a:r>
          </a:p>
          <a:p>
            <a:r>
              <a:rPr lang="tr-TR" dirty="0">
                <a:latin typeface="Book Antiqua" panose="02040602050305030304" pitchFamily="18" charset="0"/>
              </a:rPr>
              <a:t>kentsel değişmeyi istila etme ve yerine geçme olmak üzere iki ayırt edici süreçle ilişkilendirerek kentin bu süreçlere göre biçimlendiğini göstermişlerdir. </a:t>
            </a:r>
          </a:p>
        </p:txBody>
      </p:sp>
    </p:spTree>
    <p:extLst>
      <p:ext uri="{BB962C8B-B14F-4D97-AF65-F5344CB8AC3E}">
        <p14:creationId xmlns:p14="http://schemas.microsoft.com/office/powerpoint/2010/main" xmlns="" val="2820169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5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Çağdaş Kent Teorileri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070564"/>
            <a:ext cx="914634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Chicago Okulu’nun Kent Sosyolojisine Katkıları</a:t>
            </a:r>
          </a:p>
          <a:p>
            <a:pPr marL="0" indent="0">
              <a:buNone/>
            </a:pPr>
            <a:r>
              <a:rPr lang="tr-TR" u="sng" dirty="0">
                <a:latin typeface="Book Antiqua" panose="02040602050305030304" pitchFamily="18" charset="0"/>
              </a:rPr>
              <a:t>2. Kent Monografileri</a:t>
            </a:r>
          </a:p>
          <a:p>
            <a:r>
              <a:rPr lang="tr-TR" dirty="0">
                <a:latin typeface="Book Antiqua" panose="02040602050305030304" pitchFamily="18" charset="0"/>
              </a:rPr>
              <a:t>Oldukça zengin metodolojik malzemelerden yararlanarak, kent, semt, mahalle, sokak, bina, organizasyon, gibi konularda monografik ve </a:t>
            </a:r>
            <a:r>
              <a:rPr lang="tr-TR" dirty="0" err="1">
                <a:latin typeface="Book Antiqua" panose="02040602050305030304" pitchFamily="18" charset="0"/>
              </a:rPr>
              <a:t>etnografik</a:t>
            </a:r>
            <a:r>
              <a:rPr lang="tr-TR" dirty="0">
                <a:latin typeface="Book Antiqua" panose="02040602050305030304" pitchFamily="18" charset="0"/>
              </a:rPr>
              <a:t> araştırmalar yürütmüşlerdir.</a:t>
            </a:r>
          </a:p>
          <a:p>
            <a:r>
              <a:rPr lang="tr-TR" dirty="0">
                <a:latin typeface="Book Antiqua" panose="02040602050305030304" pitchFamily="18" charset="0"/>
              </a:rPr>
              <a:t>Bu araştırmalar bireysel profiller düzeyinde (örneğin taksici, fahişe, evsiz vb.) de devam ettirilmiştir.</a:t>
            </a:r>
          </a:p>
        </p:txBody>
      </p:sp>
    </p:spTree>
    <p:extLst>
      <p:ext uri="{BB962C8B-B14F-4D97-AF65-F5344CB8AC3E}">
        <p14:creationId xmlns:p14="http://schemas.microsoft.com/office/powerpoint/2010/main" xmlns="" val="3497951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5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Çağdaş Kent Teorileri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070564"/>
            <a:ext cx="9146346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Chicago Okulu’nun Kent Sosyolojisine Katkıları</a:t>
            </a:r>
          </a:p>
          <a:p>
            <a:pPr marL="0" indent="0">
              <a:buNone/>
            </a:pPr>
            <a:r>
              <a:rPr lang="tr-TR" u="sng" dirty="0">
                <a:latin typeface="Book Antiqua" panose="02040602050305030304" pitchFamily="18" charset="0"/>
              </a:rPr>
              <a:t>3. Kent Modelleri</a:t>
            </a:r>
          </a:p>
          <a:p>
            <a:r>
              <a:rPr lang="tr-TR" dirty="0">
                <a:latin typeface="Book Antiqua" panose="02040602050305030304" pitchFamily="18" charset="0"/>
              </a:rPr>
              <a:t>Bu modeller kentlerin daha karmaşık hale gelmesiyle süreç içinde değişime uğramıştır. </a:t>
            </a:r>
          </a:p>
          <a:p>
            <a:r>
              <a:rPr lang="tr-TR" dirty="0">
                <a:latin typeface="Book Antiqua" panose="02040602050305030304" pitchFamily="18" charset="0"/>
              </a:rPr>
              <a:t>Bu modeller: 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a. ortak merkezli mıntıkalar modeli; 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b. sektörler modeli; 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c. çok merkezli büyüme modeli; 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d. çoklu model.</a:t>
            </a:r>
          </a:p>
          <a:p>
            <a:r>
              <a:rPr lang="tr-TR" dirty="0">
                <a:latin typeface="Book Antiqua" panose="02040602050305030304" pitchFamily="18" charset="0"/>
              </a:rPr>
              <a:t>Bu modellerin oluşturulmasında “sosyal alan incelemesi” yönteminden yararlanılmıştır. </a:t>
            </a:r>
          </a:p>
        </p:txBody>
      </p:sp>
    </p:spTree>
    <p:extLst>
      <p:ext uri="{BB962C8B-B14F-4D97-AF65-F5344CB8AC3E}">
        <p14:creationId xmlns:p14="http://schemas.microsoft.com/office/powerpoint/2010/main" xmlns="" val="3101035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5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Çağdaş Kent Teorileri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070564"/>
            <a:ext cx="9146346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Chicago Okulu’nun Kent Sosyolojisine Katkıları</a:t>
            </a:r>
          </a:p>
          <a:p>
            <a:pPr marL="0" indent="0">
              <a:buNone/>
            </a:pPr>
            <a:r>
              <a:rPr lang="tr-TR" u="sng" dirty="0">
                <a:latin typeface="Book Antiqua" panose="02040602050305030304" pitchFamily="18" charset="0"/>
              </a:rPr>
              <a:t>4. Öne çıkan mensuplarının görüşleri:</a:t>
            </a:r>
          </a:p>
          <a:p>
            <a:pPr marL="514350" indent="-514350">
              <a:buAutoNum type="alphaLcPeriod"/>
            </a:pPr>
            <a:r>
              <a:rPr lang="tr-TR" b="1" dirty="0">
                <a:latin typeface="Book Antiqua" panose="02040602050305030304" pitchFamily="18" charset="0"/>
              </a:rPr>
              <a:t>Robert Park</a:t>
            </a:r>
            <a:r>
              <a:rPr lang="tr-TR" dirty="0">
                <a:latin typeface="Book Antiqua" panose="02040602050305030304" pitchFamily="18" charset="0"/>
              </a:rPr>
              <a:t>’ın “marjinal insan” kavramı: Kavram göçlerle kente gelen göçmen kişinin hem getirdiği kültür hem de kentteki yeni karşılaştığı kültür arasındaki bocalamalarını anlatır.</a:t>
            </a:r>
          </a:p>
          <a:p>
            <a:pPr marL="514350" indent="-514350">
              <a:buAutoNum type="alphaLcPeriod"/>
            </a:pPr>
            <a:r>
              <a:rPr lang="tr-TR" b="1" dirty="0">
                <a:latin typeface="Book Antiqua" panose="02040602050305030304" pitchFamily="18" charset="0"/>
              </a:rPr>
              <a:t>Louis </a:t>
            </a:r>
            <a:r>
              <a:rPr lang="tr-TR" b="1" dirty="0" err="1">
                <a:latin typeface="Book Antiqua" panose="02040602050305030304" pitchFamily="18" charset="0"/>
              </a:rPr>
              <a:t>Wirth</a:t>
            </a:r>
            <a:r>
              <a:rPr lang="tr-TR" dirty="0" err="1">
                <a:latin typeface="Book Antiqua" panose="02040602050305030304" pitchFamily="18" charset="0"/>
              </a:rPr>
              <a:t>’in</a:t>
            </a:r>
            <a:r>
              <a:rPr lang="tr-TR" dirty="0">
                <a:latin typeface="Book Antiqua" panose="02040602050305030304" pitchFamily="18" charset="0"/>
              </a:rPr>
              <a:t> “kentlilik” kavramı. </a:t>
            </a:r>
            <a:r>
              <a:rPr lang="tr-TR" dirty="0" err="1">
                <a:latin typeface="Book Antiqua" panose="02040602050305030304" pitchFamily="18" charset="0"/>
              </a:rPr>
              <a:t>Wirth</a:t>
            </a:r>
            <a:r>
              <a:rPr lang="tr-TR" dirty="0">
                <a:latin typeface="Book Antiqua" panose="02040602050305030304" pitchFamily="18" charset="0"/>
              </a:rPr>
              <a:t> kent sosyolojisini uzun süre etkileyen ve çok sayıda değerlendirmelere konu olan kentlilik tanımı yapmıştır. </a:t>
            </a:r>
          </a:p>
        </p:txBody>
      </p:sp>
    </p:spTree>
    <p:extLst>
      <p:ext uri="{BB962C8B-B14F-4D97-AF65-F5344CB8AC3E}">
        <p14:creationId xmlns:p14="http://schemas.microsoft.com/office/powerpoint/2010/main" xmlns="" val="275113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5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Çağdaş Kent Teorileri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070564"/>
            <a:ext cx="914634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Chicago Okulu’nun hala ilgi çeken konuları:</a:t>
            </a: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a. Teorik boyutu yeterince işlenmemiş olsa da saha araştırmalarında zengin gözlemlere dayalı monografik incelemeler</a:t>
            </a: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b. Yukarıda sözü edilen kavramlar</a:t>
            </a: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c. Kent modelleri günümüzde geçerliliklerini yitirmiş olmakla birlikte, günümüzde yeni kent modelleri oluşturmada esin kaynağı olmayı sürdürmektedir.</a:t>
            </a:r>
          </a:p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6979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5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Çağdaş Kent Teorileri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070564"/>
            <a:ext cx="914634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Yeni Marksçılar</a:t>
            </a: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1960’lı yıllardan itibaren gelişen bu okul, kentsel yapıya ve süreçlere büyük ölçüde </a:t>
            </a:r>
            <a:r>
              <a:rPr lang="tr-TR" dirty="0" err="1">
                <a:latin typeface="Book Antiqua" panose="02040602050305030304" pitchFamily="18" charset="0"/>
              </a:rPr>
              <a:t>Marx’ın</a:t>
            </a:r>
            <a:r>
              <a:rPr lang="tr-TR" dirty="0">
                <a:latin typeface="Book Antiqua" panose="02040602050305030304" pitchFamily="18" charset="0"/>
              </a:rPr>
              <a:t> fikirlerini geliştirerek bakmaya çalışır. </a:t>
            </a:r>
          </a:p>
          <a:p>
            <a:pPr marL="0" indent="0">
              <a:buNone/>
            </a:pPr>
            <a:r>
              <a:rPr lang="tr-TR" dirty="0">
                <a:latin typeface="Book Antiqua" panose="02040602050305030304" pitchFamily="18" charset="0"/>
              </a:rPr>
              <a:t>Yeni Marksçılar, Marks’ın kullandığı kavramları yeni koşullara uygulayarak ya da bu temelde yeni kuramlar üreterek önceki görüşlere radikal eleştiriler getirerek yeni bir kent teorisi oluşturmuşlardır. </a:t>
            </a:r>
          </a:p>
        </p:txBody>
      </p:sp>
    </p:spTree>
    <p:extLst>
      <p:ext uri="{BB962C8B-B14F-4D97-AF65-F5344CB8AC3E}">
        <p14:creationId xmlns:p14="http://schemas.microsoft.com/office/powerpoint/2010/main" xmlns="" val="3095719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50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Çağdaş Kent Teorileri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06" y="2070564"/>
            <a:ext cx="9146346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Yeni Marksçılar</a:t>
            </a:r>
          </a:p>
          <a:p>
            <a:pPr marL="0" indent="0">
              <a:buNone/>
            </a:pPr>
            <a:r>
              <a:rPr lang="tr-TR" b="1" dirty="0" err="1">
                <a:latin typeface="Book Antiqua" panose="02040602050305030304" pitchFamily="18" charset="0"/>
              </a:rPr>
              <a:t>Henri</a:t>
            </a:r>
            <a:r>
              <a:rPr lang="tr-TR" b="1" dirty="0">
                <a:latin typeface="Book Antiqua" panose="02040602050305030304" pitchFamily="18" charset="0"/>
              </a:rPr>
              <a:t> </a:t>
            </a:r>
            <a:r>
              <a:rPr lang="tr-TR" b="1" dirty="0" err="1">
                <a:latin typeface="Book Antiqua" panose="02040602050305030304" pitchFamily="18" charset="0"/>
              </a:rPr>
              <a:t>Lefebvre</a:t>
            </a:r>
            <a:r>
              <a:rPr lang="tr-TR" dirty="0">
                <a:latin typeface="Book Antiqua" panose="02040602050305030304" pitchFamily="18" charset="0"/>
              </a:rPr>
              <a:t>: Kent olgusuna oldukça geniş perspektiften bakarak, felsefeyi de kentsel yaşama getirerek modern kent yaşamına özgün katkılar getirmiştir. “Kent hakkı”, “mekânın üretimi” gibi kavramları dikkat çekicidir. </a:t>
            </a:r>
          </a:p>
          <a:p>
            <a:pPr marL="0" indent="0">
              <a:buNone/>
            </a:pPr>
            <a:r>
              <a:rPr lang="tr-TR" b="1" dirty="0">
                <a:latin typeface="Book Antiqua" panose="02040602050305030304" pitchFamily="18" charset="0"/>
              </a:rPr>
              <a:t>Manuel </a:t>
            </a:r>
            <a:r>
              <a:rPr lang="tr-TR" b="1" dirty="0" err="1">
                <a:latin typeface="Book Antiqua" panose="02040602050305030304" pitchFamily="18" charset="0"/>
              </a:rPr>
              <a:t>Castells</a:t>
            </a:r>
            <a:r>
              <a:rPr lang="tr-TR" b="1" dirty="0">
                <a:latin typeface="Book Antiqua" panose="02040602050305030304" pitchFamily="18" charset="0"/>
              </a:rPr>
              <a:t>: </a:t>
            </a:r>
            <a:r>
              <a:rPr lang="tr-TR" dirty="0">
                <a:latin typeface="Book Antiqua" panose="02040602050305030304" pitchFamily="18" charset="0"/>
              </a:rPr>
              <a:t>Özellikle erken dönem kent analizleri Marksçı analizler sergilemektedir. “Emeğin yeniden üretimi”, “kolektif tüketim” gibi kavramları ilgi çekicidir</a:t>
            </a:r>
            <a:r>
              <a:rPr lang="tr-TR" dirty="0" smtClean="0">
                <a:latin typeface="Book Antiqua" panose="02040602050305030304" pitchFamily="18" charset="0"/>
              </a:rPr>
              <a:t>.</a:t>
            </a:r>
          </a:p>
          <a:p>
            <a:pPr marL="0" indent="0">
              <a:buNone/>
            </a:pPr>
            <a:r>
              <a:rPr lang="tr-TR" b="1" dirty="0" err="1" smtClean="0">
                <a:latin typeface="Book Antiqua" panose="02040602050305030304" pitchFamily="18" charset="0"/>
              </a:rPr>
              <a:t>David</a:t>
            </a:r>
            <a:r>
              <a:rPr lang="tr-TR" b="1" dirty="0" smtClean="0">
                <a:latin typeface="Book Antiqua" panose="02040602050305030304" pitchFamily="18" charset="0"/>
              </a:rPr>
              <a:t> </a:t>
            </a:r>
            <a:r>
              <a:rPr lang="tr-TR" b="1" dirty="0" err="1" smtClean="0">
                <a:latin typeface="Book Antiqua" panose="02040602050305030304" pitchFamily="18" charset="0"/>
              </a:rPr>
              <a:t>Harvey</a:t>
            </a:r>
            <a:r>
              <a:rPr lang="tr-TR" b="1" dirty="0" smtClean="0">
                <a:latin typeface="Book Antiqua" panose="02040602050305030304" pitchFamily="18" charset="0"/>
              </a:rPr>
              <a:t>: </a:t>
            </a:r>
            <a:r>
              <a:rPr lang="tr-TR" dirty="0" smtClean="0">
                <a:latin typeface="Book Antiqua" panose="02040602050305030304" pitchFamily="18" charset="0"/>
              </a:rPr>
              <a:t>Kent olgusuna özellikle mekân kavramından yola çıkarak çok sayıda inceleme yapmıştır. </a:t>
            </a:r>
          </a:p>
          <a:p>
            <a:pPr marL="0" indent="0">
              <a:buNone/>
            </a:pPr>
            <a:r>
              <a:rPr lang="tr-TR" dirty="0" err="1" smtClean="0">
                <a:latin typeface="Book Antiqua" panose="02040602050305030304" pitchFamily="18" charset="0"/>
              </a:rPr>
              <a:t>Lefebvre’in</a:t>
            </a:r>
            <a:r>
              <a:rPr lang="tr-TR" dirty="0" smtClean="0">
                <a:latin typeface="Book Antiqua" panose="02040602050305030304" pitchFamily="18" charset="0"/>
              </a:rPr>
              <a:t> “kent hakkı” kavramını genişletmiş, kentsel düzeyde “sosyal adalet” ve “getto” kavramlarını disiplinler arası bir perspektiften incelemiştir. </a:t>
            </a:r>
          </a:p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95898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688</Words>
  <Application>Microsoft Office PowerPoint</Application>
  <PresentationFormat>Özel</PresentationFormat>
  <Paragraphs>79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4" baseType="lpstr">
      <vt:lpstr>Office Teması</vt:lpstr>
      <vt:lpstr>Görünüş</vt:lpstr>
      <vt:lpstr>KENT SOSYOLOJİSİ  Kent Teorileri - Çağdaş</vt:lpstr>
      <vt:lpstr>Çağdaş Kent Teorileri – Ders İçeriği</vt:lpstr>
      <vt:lpstr>Çağdaş Kent Teorileri</vt:lpstr>
      <vt:lpstr>Çağdaş Kent Teorileri</vt:lpstr>
      <vt:lpstr>Çağdaş Kent Teorileri</vt:lpstr>
      <vt:lpstr>Çağdaş Kent Teorileri</vt:lpstr>
      <vt:lpstr>Çağdaş Kent Teorileri</vt:lpstr>
      <vt:lpstr>Çağdaş Kent Teorileri</vt:lpstr>
      <vt:lpstr>Çağdaş Kent Teorileri</vt:lpstr>
      <vt:lpstr>Çağdaş Kent Teorileri</vt:lpstr>
      <vt:lpstr>Çağdaş Kent Teorileri</vt:lpstr>
      <vt:lpstr>Çağdaş Kent Teorileri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Çağdaş Kent Teorileri – Ders İçeriği</dc:title>
  <dc:creator>bilgiseyerim</dc:creator>
  <cp:lastModifiedBy>FİZYNH</cp:lastModifiedBy>
  <cp:revision>83</cp:revision>
  <dcterms:created xsi:type="dcterms:W3CDTF">2018-03-24T15:56:20Z</dcterms:created>
  <dcterms:modified xsi:type="dcterms:W3CDTF">2018-04-20T11:18:43Z</dcterms:modified>
</cp:coreProperties>
</file>