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80" r:id="rId4"/>
    <p:sldId id="257" r:id="rId5"/>
    <p:sldId id="281" r:id="rId6"/>
    <p:sldId id="259" r:id="rId7"/>
    <p:sldId id="260" r:id="rId8"/>
    <p:sldId id="261" r:id="rId9"/>
    <p:sldId id="264" r:id="rId10"/>
    <p:sldId id="262" r:id="rId11"/>
    <p:sldId id="282" r:id="rId12"/>
    <p:sldId id="263" r:id="rId13"/>
    <p:sldId id="283" r:id="rId14"/>
    <p:sldId id="265" r:id="rId15"/>
    <p:sldId id="267" r:id="rId16"/>
    <p:sldId id="266" r:id="rId17"/>
    <p:sldId id="268" r:id="rId18"/>
    <p:sldId id="270" r:id="rId19"/>
    <p:sldId id="284" r:id="rId20"/>
    <p:sldId id="269" r:id="rId21"/>
    <p:sldId id="271" r:id="rId22"/>
    <p:sldId id="272" r:id="rId23"/>
    <p:sldId id="273" r:id="rId24"/>
    <p:sldId id="274" r:id="rId25"/>
    <p:sldId id="285" r:id="rId26"/>
    <p:sldId id="275" r:id="rId27"/>
    <p:sldId id="276" r:id="rId28"/>
    <p:sldId id="278" r:id="rId29"/>
    <p:sldId id="277"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İkizkenar Üçgen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1371600" y="6012656"/>
            <a:ext cx="5791200" cy="365125"/>
          </a:xfrm>
        </p:spPr>
        <p:txBody>
          <a:bodyPr tIns="0" bIns="0" anchor="t"/>
          <a:lstStyle>
            <a:lvl1pPr algn="r">
              <a:defRPr sz="1000"/>
            </a:lvl1pPr>
          </a:lstStyle>
          <a:p>
            <a:fld id="{A23720DD-5B6D-40BF-8493-A6B52D484E6B}" type="datetimeFigureOut">
              <a:rPr lang="tr-TR" smtClean="0"/>
              <a:t>13.01.2020</a:t>
            </a:fld>
            <a:endParaRPr lang="tr-TR"/>
          </a:p>
        </p:txBody>
      </p:sp>
      <p:sp>
        <p:nvSpPr>
          <p:cNvPr id="17" name="Altbilgi Yer Tutucusu 16"/>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Slayt Numarası Yer Tutucus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13.01.2020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13.01.2020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791456" y="6480048"/>
            <a:ext cx="2133600" cy="301752"/>
          </a:xfrm>
        </p:spPr>
        <p:txBody>
          <a:bodyPr/>
          <a:lstStyle/>
          <a:p>
            <a:fld id="{A23720DD-5B6D-40BF-8493-A6B52D484E6B}" type="datetimeFigureOut">
              <a:rPr lang="tr-TR" smtClean="0"/>
              <a:t>13.01.2020</a:t>
            </a:fld>
            <a:endParaRPr lang="tr-TR"/>
          </a:p>
        </p:txBody>
      </p:sp>
      <p:sp>
        <p:nvSpPr>
          <p:cNvPr id="5" name="Altbilgi Yer Tutucusu 4"/>
          <p:cNvSpPr>
            <a:spLocks noGrp="1"/>
          </p:cNvSpPr>
          <p:nvPr>
            <p:ph type="ftr" sz="quarter" idx="11"/>
          </p:nvPr>
        </p:nvSpPr>
        <p:spPr>
          <a:xfrm>
            <a:off x="457200" y="6480969"/>
            <a:ext cx="4260056" cy="300831"/>
          </a:xfrm>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Dik Üçgen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kizkenar Üçgen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Veri Yer Tutucusu 3"/>
          <p:cNvSpPr>
            <a:spLocks noGrp="1"/>
          </p:cNvSpPr>
          <p:nvPr>
            <p:ph type="dt" sz="half" idx="10"/>
          </p:nvPr>
        </p:nvSpPr>
        <p:spPr>
          <a:xfrm>
            <a:off x="6955632" y="6477000"/>
            <a:ext cx="2133600" cy="304800"/>
          </a:xfrm>
        </p:spPr>
        <p:txBody>
          <a:bodyPr/>
          <a:lstStyle/>
          <a:p>
            <a:fld id="{A23720DD-5B6D-40BF-8493-A6B52D484E6B}" type="datetimeFigureOut">
              <a:rPr lang="tr-TR" smtClean="0"/>
              <a:t>13.01.2020</a:t>
            </a:fld>
            <a:endParaRPr lang="tr-TR"/>
          </a:p>
        </p:txBody>
      </p:sp>
      <p:sp>
        <p:nvSpPr>
          <p:cNvPr id="5" name="Altbilgi Yer Tutucusu 4"/>
          <p:cNvSpPr>
            <a:spLocks noGrp="1"/>
          </p:cNvSpPr>
          <p:nvPr>
            <p:ph type="ftr" sz="quarter" idx="11"/>
          </p:nvPr>
        </p:nvSpPr>
        <p:spPr>
          <a:xfrm>
            <a:off x="2619376" y="6480969"/>
            <a:ext cx="4260056" cy="300831"/>
          </a:xfrm>
        </p:spPr>
        <p:txBody>
          <a:bodyPr/>
          <a:lstStyle/>
          <a:p>
            <a:endParaRPr lang="tr-TR"/>
          </a:p>
        </p:txBody>
      </p:sp>
      <p:sp>
        <p:nvSpPr>
          <p:cNvPr id="6" name="Slayt Numarası Yer Tutucusu 5"/>
          <p:cNvSpPr>
            <a:spLocks noGrp="1"/>
          </p:cNvSpPr>
          <p:nvPr>
            <p:ph type="sldNum" sz="quarter" idx="12"/>
          </p:nvPr>
        </p:nvSpPr>
        <p:spPr>
          <a:xfrm>
            <a:off x="8451056" y="809624"/>
            <a:ext cx="502920" cy="300831"/>
          </a:xfrm>
        </p:spPr>
        <p:txBody>
          <a:bodyPr/>
          <a:lstStyle/>
          <a:p>
            <a:fld id="{F302176B-0E47-46AC-8F43-DAB4B8A37D06}" type="slidenum">
              <a:rPr lang="tr-TR" smtClean="0"/>
              <a:t>‹#›</a:t>
            </a:fld>
            <a:endParaRPr lang="tr-TR"/>
          </a:p>
        </p:txBody>
      </p:sp>
      <p:cxnSp>
        <p:nvCxnSpPr>
          <p:cNvPr id="11" name="Düz Bağlayıcı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Düz Bağlayıcı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Başlık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4791456" y="6480969"/>
            <a:ext cx="2133600" cy="301752"/>
          </a:xfrm>
        </p:spPr>
        <p:txBody>
          <a:bodyPr/>
          <a:lstStyle/>
          <a:p>
            <a:fld id="{A23720DD-5B6D-40BF-8493-A6B52D484E6B}" type="datetimeFigureOut">
              <a:rPr lang="tr-TR" smtClean="0"/>
              <a:t>13.01.2020</a:t>
            </a:fld>
            <a:endParaRPr lang="tr-TR"/>
          </a:p>
        </p:txBody>
      </p:sp>
      <p:sp>
        <p:nvSpPr>
          <p:cNvPr id="6" name="Altbilgi Yer Tutucusu 5"/>
          <p:cNvSpPr>
            <a:spLocks noGrp="1"/>
          </p:cNvSpPr>
          <p:nvPr>
            <p:ph type="ftr" sz="quarter" idx="11"/>
          </p:nvPr>
        </p:nvSpPr>
        <p:spPr>
          <a:xfrm>
            <a:off x="457200" y="6480969"/>
            <a:ext cx="4260056" cy="301752"/>
          </a:xfrm>
        </p:spPr>
        <p:txBody>
          <a:bodyPr/>
          <a:lstStyle/>
          <a:p>
            <a:endParaRPr lang="tr-TR"/>
          </a:p>
        </p:txBody>
      </p:sp>
      <p:sp>
        <p:nvSpPr>
          <p:cNvPr id="7" name="Slayt Numarası Yer Tutucusu 6"/>
          <p:cNvSpPr>
            <a:spLocks noGrp="1"/>
          </p:cNvSpPr>
          <p:nvPr>
            <p:ph type="sldNum" sz="quarter" idx="12"/>
          </p:nvPr>
        </p:nvSpPr>
        <p:spPr>
          <a:xfrm>
            <a:off x="7589520" y="6480969"/>
            <a:ext cx="502920" cy="301752"/>
          </a:xfrm>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a:xfrm>
            <a:off x="4791456" y="6480969"/>
            <a:ext cx="2130552" cy="301752"/>
          </a:xfrm>
        </p:spPr>
        <p:txBody>
          <a:bodyPr/>
          <a:lstStyle/>
          <a:p>
            <a:fld id="{A23720DD-5B6D-40BF-8493-A6B52D484E6B}" type="datetimeFigureOut">
              <a:rPr lang="tr-TR" smtClean="0"/>
              <a:t>13.01.2020</a:t>
            </a:fld>
            <a:endParaRPr lang="tr-TR"/>
          </a:p>
        </p:txBody>
      </p:sp>
      <p:sp>
        <p:nvSpPr>
          <p:cNvPr id="8" name="Altbilgi Yer Tutucusu 7"/>
          <p:cNvSpPr>
            <a:spLocks noGrp="1"/>
          </p:cNvSpPr>
          <p:nvPr>
            <p:ph type="ftr" sz="quarter" idx="11"/>
          </p:nvPr>
        </p:nvSpPr>
        <p:spPr>
          <a:xfrm>
            <a:off x="457200" y="6480969"/>
            <a:ext cx="4261104" cy="301752"/>
          </a:xfrm>
        </p:spPr>
        <p:txBody>
          <a:bodyPr/>
          <a:lstStyle/>
          <a:p>
            <a:endParaRPr lang="tr-TR"/>
          </a:p>
        </p:txBody>
      </p:sp>
      <p:sp>
        <p:nvSpPr>
          <p:cNvPr id="9" name="Slayt Numarası Yer Tutucusu 8"/>
          <p:cNvSpPr>
            <a:spLocks noGrp="1"/>
          </p:cNvSpPr>
          <p:nvPr>
            <p:ph type="sldNum" sz="quarter" idx="12"/>
          </p:nvPr>
        </p:nvSpPr>
        <p:spPr>
          <a:xfrm>
            <a:off x="7589520" y="6483096"/>
            <a:ext cx="502920" cy="301752"/>
          </a:xfrm>
        </p:spPr>
        <p:txBody>
          <a:bodyPr/>
          <a:lstStyle>
            <a:lvl1pPr algn="ctr">
              <a:defRPr/>
            </a:lvl1p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t>13.01.2020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791456" y="6480969"/>
            <a:ext cx="2133600" cy="301752"/>
          </a:xfrm>
        </p:spPr>
        <p:txBody>
          <a:bodyPr/>
          <a:lstStyle/>
          <a:p>
            <a:fld id="{A23720DD-5B6D-40BF-8493-A6B52D484E6B}" type="datetimeFigureOut">
              <a:rPr lang="tr-TR" smtClean="0"/>
              <a:t>13.01.2020</a:t>
            </a:fld>
            <a:endParaRPr lang="tr-TR"/>
          </a:p>
        </p:txBody>
      </p:sp>
      <p:sp>
        <p:nvSpPr>
          <p:cNvPr id="3" name="Altbilgi Yer Tutucusu 2"/>
          <p:cNvSpPr>
            <a:spLocks noGrp="1"/>
          </p:cNvSpPr>
          <p:nvPr>
            <p:ph type="ftr" sz="quarter" idx="11"/>
          </p:nvPr>
        </p:nvSpPr>
        <p:spPr>
          <a:xfrm>
            <a:off x="457200" y="6481890"/>
            <a:ext cx="4260056" cy="300831"/>
          </a:xfrm>
        </p:spPr>
        <p:txBody>
          <a:bodyPr/>
          <a:lstStyle/>
          <a:p>
            <a:endParaRPr lang="tr-TR"/>
          </a:p>
        </p:txBody>
      </p:sp>
      <p:sp>
        <p:nvSpPr>
          <p:cNvPr id="4" name="Slayt Numarası Yer Tutucusu 3"/>
          <p:cNvSpPr>
            <a:spLocks noGrp="1"/>
          </p:cNvSpPr>
          <p:nvPr>
            <p:ph type="sldNum" sz="quarter" idx="12"/>
          </p:nvPr>
        </p:nvSpPr>
        <p:spPr>
          <a:xfrm>
            <a:off x="7589520" y="6480969"/>
            <a:ext cx="502920" cy="301752"/>
          </a:xfrm>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278976" y="6556248"/>
            <a:ext cx="2133600" cy="301752"/>
          </a:xfrm>
        </p:spPr>
        <p:txBody>
          <a:bodyPr/>
          <a:lstStyle>
            <a:lvl1pPr>
              <a:defRPr sz="900"/>
            </a:lvl1pPr>
          </a:lstStyle>
          <a:p>
            <a:fld id="{A23720DD-5B6D-40BF-8493-A6B52D484E6B}" type="datetimeFigureOut">
              <a:rPr lang="tr-TR" smtClean="0"/>
              <a:t>13.01.2020</a:t>
            </a:fld>
            <a:endParaRPr lang="tr-TR"/>
          </a:p>
        </p:txBody>
      </p:sp>
      <p:sp>
        <p:nvSpPr>
          <p:cNvPr id="6" name="Altbilgi Yer Tutucusu 5"/>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Slayt Numarası Yer Tutucusu 6"/>
          <p:cNvSpPr>
            <a:spLocks noGrp="1"/>
          </p:cNvSpPr>
          <p:nvPr>
            <p:ph type="sldNum" sz="quarter" idx="12"/>
          </p:nvPr>
        </p:nvSpPr>
        <p:spPr>
          <a:xfrm>
            <a:off x="8410576" y="6556248"/>
            <a:ext cx="502920" cy="301752"/>
          </a:xfrm>
        </p:spPr>
        <p:txBody>
          <a:bodyPr/>
          <a:lstStyle>
            <a:lvl1pPr>
              <a:defRPr sz="900"/>
            </a:lvl1p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6108192" y="6556248"/>
            <a:ext cx="2103120" cy="301752"/>
          </a:xfrm>
        </p:spPr>
        <p:txBody>
          <a:bodyPr/>
          <a:lstStyle>
            <a:lvl1pPr>
              <a:defRPr sz="900"/>
            </a:lvl1pPr>
          </a:lstStyle>
          <a:p>
            <a:fld id="{A23720DD-5B6D-40BF-8493-A6B52D484E6B}" type="datetimeFigureOut">
              <a:rPr lang="tr-TR" smtClean="0"/>
              <a:t>13.01.2020</a:t>
            </a:fld>
            <a:endParaRPr lang="tr-TR"/>
          </a:p>
        </p:txBody>
      </p:sp>
      <p:sp>
        <p:nvSpPr>
          <p:cNvPr id="6" name="Altbilgi Yer Tutucusu 5"/>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Slayt Numarası Yer Tutucusu 6"/>
          <p:cNvSpPr>
            <a:spLocks noGrp="1"/>
          </p:cNvSpPr>
          <p:nvPr>
            <p:ph type="sldNum" sz="quarter" idx="12"/>
          </p:nvPr>
        </p:nvSpPr>
        <p:spPr>
          <a:xfrm>
            <a:off x="8217192" y="6556248"/>
            <a:ext cx="365760" cy="301752"/>
          </a:xfrm>
        </p:spPr>
        <p:txBody>
          <a:bodyPr/>
          <a:lstStyle>
            <a:lvl1pPr algn="ctr">
              <a:defRPr sz="900"/>
            </a:lvl1p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Dik Üçgen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Düz Bağlayıcı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Düz Bağlayıcı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Başlık Yer Tutucusu 21"/>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23720DD-5B6D-40BF-8493-A6B52D484E6B}" type="datetimeFigureOut">
              <a:rPr lang="tr-TR" smtClean="0"/>
              <a:t>13.01.2020</a:t>
            </a:fld>
            <a:endParaRPr lang="tr-TR"/>
          </a:p>
        </p:txBody>
      </p:sp>
      <p:sp>
        <p:nvSpPr>
          <p:cNvPr id="3" name="Altbilgi Yer Tutucusu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Slayt Numarası Yer Tutucus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302176B-0E47-46AC-8F43-DAB4B8A37D06}"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rot="21337443">
            <a:off x="241925" y="2592613"/>
            <a:ext cx="8350944" cy="1955031"/>
          </a:xfrm>
        </p:spPr>
        <p:txBody>
          <a:bodyPr>
            <a:noAutofit/>
          </a:bodyPr>
          <a:lstStyle/>
          <a:p>
            <a:pPr algn="ctr"/>
            <a:r>
              <a:rPr lang="tr-TR" sz="6000" b="1" dirty="0" smtClean="0">
                <a:latin typeface="AR DARLING" pitchFamily="2" charset="0"/>
              </a:rPr>
              <a:t>KONFEKSİYONDA YARDIMCI                 MALZEMELER</a:t>
            </a:r>
            <a:endParaRPr lang="tr-TR" sz="6000" b="1" dirty="0">
              <a:latin typeface="AR DARLING" pitchFamily="2" charset="0"/>
            </a:endParaRPr>
          </a:p>
        </p:txBody>
      </p:sp>
    </p:spTree>
    <p:extLst>
      <p:ext uri="{BB962C8B-B14F-4D97-AF65-F5344CB8AC3E}">
        <p14:creationId xmlns:p14="http://schemas.microsoft.com/office/powerpoint/2010/main" val="569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959350"/>
            <a:ext cx="8676456" cy="3843808"/>
          </a:xfrm>
          <a:prstGeom prst="rect">
            <a:avLst/>
          </a:prstGeom>
        </p:spPr>
      </p:pic>
      <p:sp>
        <p:nvSpPr>
          <p:cNvPr id="5" name="Metin kutusu 4"/>
          <p:cNvSpPr txBox="1"/>
          <p:nvPr/>
        </p:nvSpPr>
        <p:spPr>
          <a:xfrm>
            <a:off x="521296" y="4803158"/>
            <a:ext cx="8136904" cy="1200329"/>
          </a:xfrm>
          <a:prstGeom prst="rect">
            <a:avLst/>
          </a:prstGeom>
          <a:noFill/>
        </p:spPr>
        <p:txBody>
          <a:bodyPr wrap="square" rtlCol="0">
            <a:spAutoFit/>
          </a:bodyPr>
          <a:lstStyle/>
          <a:p>
            <a:r>
              <a:rPr lang="tr-TR" dirty="0"/>
              <a:t>Astar giyside yüzü meydana getiren kumaşın iç görünüşünü süsleme, temizleme amacıyla içine geçirilen, gerektiğinde çıkarılabilen, giyimin genel dikiş havasına benzetilerek dikilen kumaştır. Astarı giysiye geçirme işlemine astarlama denir. </a:t>
            </a:r>
          </a:p>
        </p:txBody>
      </p:sp>
      <p:sp>
        <p:nvSpPr>
          <p:cNvPr id="6" name="Dikdörtgen 5"/>
          <p:cNvSpPr/>
          <p:nvPr/>
        </p:nvSpPr>
        <p:spPr>
          <a:xfrm>
            <a:off x="2987824" y="36020"/>
            <a:ext cx="2952328"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ASTAR</a:t>
            </a:r>
            <a:endParaRPr lang="tr-T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525253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08720"/>
            <a:ext cx="8229600" cy="4572000"/>
          </a:xfrm>
        </p:spPr>
        <p:txBody>
          <a:bodyPr/>
          <a:lstStyle/>
          <a:p>
            <a:pPr algn="just"/>
            <a:r>
              <a:rPr lang="tr-TR" dirty="0"/>
              <a:t>1) Giysinin iç kısmına temiz bir görünüş vermek </a:t>
            </a:r>
            <a:endParaRPr lang="tr-TR" dirty="0" smtClean="0"/>
          </a:p>
          <a:p>
            <a:pPr algn="just"/>
            <a:r>
              <a:rPr lang="tr-TR" dirty="0" smtClean="0"/>
              <a:t>2</a:t>
            </a:r>
            <a:r>
              <a:rPr lang="tr-TR" dirty="0"/>
              <a:t>) Düşüşleri daha net ve güzel göstermek 3) Giysiye ısıtıcı özellik vermek </a:t>
            </a:r>
            <a:endParaRPr lang="tr-TR" dirty="0" smtClean="0"/>
          </a:p>
          <a:p>
            <a:pPr algn="just"/>
            <a:r>
              <a:rPr lang="tr-TR" dirty="0" smtClean="0"/>
              <a:t>4</a:t>
            </a:r>
            <a:r>
              <a:rPr lang="tr-TR" dirty="0"/>
              <a:t>) Kumaşın esnemesini </a:t>
            </a:r>
            <a:r>
              <a:rPr lang="tr-TR" dirty="0" smtClean="0"/>
              <a:t>önlemek</a:t>
            </a:r>
          </a:p>
          <a:p>
            <a:pPr algn="just"/>
            <a:r>
              <a:rPr lang="tr-TR" dirty="0" smtClean="0"/>
              <a:t> </a:t>
            </a:r>
            <a:r>
              <a:rPr lang="tr-TR" dirty="0"/>
              <a:t>5) Buruşmayı kısmen önlemek </a:t>
            </a:r>
            <a:endParaRPr lang="tr-TR" dirty="0" smtClean="0"/>
          </a:p>
          <a:p>
            <a:pPr algn="just"/>
            <a:r>
              <a:rPr lang="tr-TR" dirty="0" smtClean="0"/>
              <a:t>6</a:t>
            </a:r>
            <a:r>
              <a:rPr lang="tr-TR" dirty="0"/>
              <a:t>) Giysinin biçimini muhafaza etmek</a:t>
            </a:r>
          </a:p>
          <a:p>
            <a:endParaRPr lang="tr-TR" dirty="0"/>
          </a:p>
        </p:txBody>
      </p:sp>
    </p:spTree>
    <p:extLst>
      <p:ext uri="{BB962C8B-B14F-4D97-AF65-F5344CB8AC3E}">
        <p14:creationId xmlns:p14="http://schemas.microsoft.com/office/powerpoint/2010/main" val="3350561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8" y="980728"/>
            <a:ext cx="9036496" cy="3744416"/>
          </a:xfrm>
          <a:prstGeom prst="rect">
            <a:avLst/>
          </a:prstGeom>
        </p:spPr>
      </p:pic>
      <p:sp>
        <p:nvSpPr>
          <p:cNvPr id="5" name="Metin kutusu 4"/>
          <p:cNvSpPr txBox="1"/>
          <p:nvPr/>
        </p:nvSpPr>
        <p:spPr>
          <a:xfrm>
            <a:off x="288504" y="4689795"/>
            <a:ext cx="8280920" cy="2031325"/>
          </a:xfrm>
          <a:prstGeom prst="rect">
            <a:avLst/>
          </a:prstGeom>
          <a:noFill/>
        </p:spPr>
        <p:txBody>
          <a:bodyPr wrap="square" rtlCol="0">
            <a:spAutoFit/>
          </a:bodyPr>
          <a:lstStyle/>
          <a:p>
            <a:r>
              <a:rPr lang="tr-TR" dirty="0"/>
              <a:t>Düğme giysilerde kullanılan bir kavuşturma ve süsleme aracıdır. Bollukları gidermek giyip çıkarmayı kolaylaştırmak için kullanılan bu düğmelerin bir kısmı daha sonra süsleme unsuru olarak kullanılmaya başladı düğmeler giyim eşyasının bazı yerlerine tespit edilmiş özel delik </a:t>
            </a:r>
            <a:r>
              <a:rPr lang="tr-TR" dirty="0" smtClean="0"/>
              <a:t>brit </a:t>
            </a:r>
            <a:r>
              <a:rPr lang="tr-TR" dirty="0"/>
              <a:t>veya iliklerden geçirilebilmesi için sert ve genelde yuvarlaktır</a:t>
            </a:r>
            <a:r>
              <a:rPr lang="tr-TR" dirty="0" smtClean="0"/>
              <a:t>.</a:t>
            </a:r>
            <a:r>
              <a:rPr lang="tr-TR" dirty="0"/>
              <a:t> Düğme, giyecek, yorgan vb.nin bazı yerlerine </a:t>
            </a:r>
            <a:r>
              <a:rPr lang="tr-TR" dirty="0" err="1"/>
              <a:t>ilikleyici</a:t>
            </a:r>
            <a:r>
              <a:rPr lang="tr-TR" dirty="0"/>
              <a:t> veya süs olarak dikilen kemik, metal, sedef gibi sert maddelerden yapılmış küçük tutturma aracı.</a:t>
            </a:r>
          </a:p>
        </p:txBody>
      </p:sp>
      <p:sp>
        <p:nvSpPr>
          <p:cNvPr id="6" name="Dikdörtgen 5"/>
          <p:cNvSpPr/>
          <p:nvPr/>
        </p:nvSpPr>
        <p:spPr>
          <a:xfrm>
            <a:off x="2987824" y="201414"/>
            <a:ext cx="2678940" cy="923330"/>
          </a:xfrm>
          <a:prstGeom prst="rect">
            <a:avLst/>
          </a:prstGeom>
          <a:noFill/>
        </p:spPr>
        <p:txBody>
          <a:bodyPr wrap="non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DÜĞME</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85688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DÜĞME ÇEŞİTLERİ </a:t>
            </a:r>
            <a:endParaRPr lang="tr-TR" dirty="0"/>
          </a:p>
        </p:txBody>
      </p:sp>
      <p:sp>
        <p:nvSpPr>
          <p:cNvPr id="3" name="Content Placeholder 2"/>
          <p:cNvSpPr>
            <a:spLocks noGrp="1"/>
          </p:cNvSpPr>
          <p:nvPr>
            <p:ph idx="1"/>
          </p:nvPr>
        </p:nvSpPr>
        <p:spPr/>
        <p:txBody>
          <a:bodyPr/>
          <a:lstStyle/>
          <a:p>
            <a:r>
              <a:rPr lang="tr-TR" dirty="0" smtClean="0"/>
              <a:t>Bitkisel kökenli düğme,</a:t>
            </a:r>
          </a:p>
          <a:p>
            <a:r>
              <a:rPr lang="tr-TR" dirty="0" smtClean="0"/>
              <a:t>Hayvansal kökenli düğmeler,</a:t>
            </a:r>
          </a:p>
          <a:p>
            <a:r>
              <a:rPr lang="tr-TR" dirty="0" smtClean="0"/>
              <a:t>Madensel ve cam düğmeler</a:t>
            </a:r>
          </a:p>
          <a:p>
            <a:r>
              <a:rPr lang="tr-TR" dirty="0" smtClean="0"/>
              <a:t>Plastik düğmeler,</a:t>
            </a:r>
          </a:p>
          <a:p>
            <a:r>
              <a:rPr lang="tr-TR" dirty="0" smtClean="0"/>
              <a:t>Elde yapılan düğmeler</a:t>
            </a:r>
          </a:p>
          <a:p>
            <a:endParaRPr lang="tr-TR" dirty="0" smtClean="0"/>
          </a:p>
        </p:txBody>
      </p:sp>
    </p:spTree>
    <p:extLst>
      <p:ext uri="{BB962C8B-B14F-4D97-AF65-F5344CB8AC3E}">
        <p14:creationId xmlns:p14="http://schemas.microsoft.com/office/powerpoint/2010/main" val="945825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0" y="1700808"/>
            <a:ext cx="9144000" cy="2808312"/>
          </a:xfrm>
          <a:prstGeom prst="rect">
            <a:avLst/>
          </a:prstGeom>
        </p:spPr>
      </p:pic>
      <p:sp>
        <p:nvSpPr>
          <p:cNvPr id="3" name="Metin kutusu 2"/>
          <p:cNvSpPr txBox="1"/>
          <p:nvPr/>
        </p:nvSpPr>
        <p:spPr>
          <a:xfrm>
            <a:off x="262103" y="4725144"/>
            <a:ext cx="8486359" cy="1200329"/>
          </a:xfrm>
          <a:prstGeom prst="rect">
            <a:avLst/>
          </a:prstGeom>
          <a:noFill/>
        </p:spPr>
        <p:txBody>
          <a:bodyPr wrap="square" rtlCol="0">
            <a:spAutoFit/>
          </a:bodyPr>
          <a:lstStyle/>
          <a:p>
            <a:r>
              <a:rPr lang="tr-TR" dirty="0"/>
              <a:t>Kuşgözü: Giysilerde kordon, ip vb. geçirilerek kapama işlevine kanal görevi yapan kuşgözleri, alt ve üst olmak üzere iki parçadan meydana gelmiştir. Alt parçaya pul, üst parçaya ise kapsül adı verilmektedir. İstenilen büyüklükte yapılmaktadır.</a:t>
            </a:r>
          </a:p>
        </p:txBody>
      </p:sp>
      <p:sp>
        <p:nvSpPr>
          <p:cNvPr id="4" name="Dikdörtgen 3"/>
          <p:cNvSpPr/>
          <p:nvPr/>
        </p:nvSpPr>
        <p:spPr>
          <a:xfrm>
            <a:off x="2516769" y="529324"/>
            <a:ext cx="3462807" cy="923330"/>
          </a:xfrm>
          <a:prstGeom prst="rect">
            <a:avLst/>
          </a:prstGeom>
          <a:noFill/>
        </p:spPr>
        <p:txBody>
          <a:bodyPr wrap="none" lIns="91440" tIns="45720" rIns="91440" bIns="45720">
            <a:spAutoFit/>
          </a:bodyPr>
          <a:lstStyle/>
          <a:p>
            <a:pPr algn="ctr"/>
            <a:r>
              <a:rPr lang="tr-TR"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KUŞGÖZÜ</a:t>
            </a:r>
            <a:endParaRPr lang="tr-TR"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3762510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18" y="980728"/>
            <a:ext cx="5554715" cy="5544616"/>
          </a:xfrm>
          <a:prstGeom prst="rect">
            <a:avLst/>
          </a:prstGeom>
        </p:spPr>
      </p:pic>
      <p:sp>
        <p:nvSpPr>
          <p:cNvPr id="3" name="Metin kutusu 2"/>
          <p:cNvSpPr txBox="1"/>
          <p:nvPr/>
        </p:nvSpPr>
        <p:spPr>
          <a:xfrm>
            <a:off x="5940152" y="2708920"/>
            <a:ext cx="3014238" cy="1754326"/>
          </a:xfrm>
          <a:prstGeom prst="rect">
            <a:avLst/>
          </a:prstGeom>
          <a:noFill/>
        </p:spPr>
        <p:txBody>
          <a:bodyPr wrap="square" rtlCol="0">
            <a:spAutoFit/>
          </a:bodyPr>
          <a:lstStyle/>
          <a:p>
            <a:r>
              <a:rPr lang="tr-TR" dirty="0"/>
              <a:t>Kanca: Agraf ya da kopça da denir. Giysinin iki kenarını bitiştirmeye yarayan ve maden bir halka ile bir çengelden oluşan </a:t>
            </a:r>
            <a:r>
              <a:rPr lang="tr-TR" dirty="0" err="1"/>
              <a:t>tutturmalıktır</a:t>
            </a:r>
            <a:endParaRPr lang="tr-TR" dirty="0"/>
          </a:p>
        </p:txBody>
      </p:sp>
      <p:sp>
        <p:nvSpPr>
          <p:cNvPr id="4" name="Dikdörtgen 3"/>
          <p:cNvSpPr/>
          <p:nvPr/>
        </p:nvSpPr>
        <p:spPr>
          <a:xfrm>
            <a:off x="2915816" y="59860"/>
            <a:ext cx="269336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KANCA</a:t>
            </a:r>
            <a:endParaRPr lang="tr-TR"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630553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852344"/>
            <a:ext cx="8352928" cy="3586225"/>
          </a:xfrm>
          <a:prstGeom prst="rect">
            <a:avLst/>
          </a:prstGeom>
        </p:spPr>
      </p:pic>
      <p:sp>
        <p:nvSpPr>
          <p:cNvPr id="3" name="Metin kutusu 2"/>
          <p:cNvSpPr txBox="1"/>
          <p:nvPr/>
        </p:nvSpPr>
        <p:spPr>
          <a:xfrm>
            <a:off x="179512" y="4437112"/>
            <a:ext cx="8784976" cy="2308324"/>
          </a:xfrm>
          <a:prstGeom prst="rect">
            <a:avLst/>
          </a:prstGeom>
          <a:noFill/>
        </p:spPr>
        <p:txBody>
          <a:bodyPr wrap="square" rtlCol="0">
            <a:spAutoFit/>
          </a:bodyPr>
          <a:lstStyle/>
          <a:p>
            <a:r>
              <a:rPr lang="tr-TR" dirty="0"/>
              <a:t>Kapitone Üst ve dış giyimlerde astar görevinin yanı sıra giysinin iç görünümüne estetik bir özellik vermek amacıyla da kullanılmaktadır. Kapitone, iki kumaş arasına pamuk, kauçuk, cam elyafı veya yumuşak bir kumaş yerleştirilerek üstünden çeşitli şekillerde makine çekilmesi veya elle sarılması sonucu meydana gelen iştir. Günümüzde kapitone, sanayi dalı hâline gelmiştir. Özellikle astar-tela ya da </a:t>
            </a:r>
            <a:r>
              <a:rPr lang="tr-TR" dirty="0" smtClean="0"/>
              <a:t>astar elyaf </a:t>
            </a:r>
            <a:r>
              <a:rPr lang="tr-TR" dirty="0"/>
              <a:t>ile birlikte spesiyal makinelerde üretilen kapitoneler, toplar hâlinde satılmaktadır. Bazen iyi cins astar ya da kumaştan yapılan kapitoneler, giysinin ana malzemesi olarak da kullanılır</a:t>
            </a:r>
          </a:p>
        </p:txBody>
      </p:sp>
      <p:sp>
        <p:nvSpPr>
          <p:cNvPr id="4" name="Dikdörtgen 3"/>
          <p:cNvSpPr/>
          <p:nvPr/>
        </p:nvSpPr>
        <p:spPr>
          <a:xfrm>
            <a:off x="2699792" y="42312"/>
            <a:ext cx="3454793" cy="923330"/>
          </a:xfrm>
          <a:prstGeom prst="rect">
            <a:avLst/>
          </a:prstGeom>
          <a:noFill/>
        </p:spPr>
        <p:txBody>
          <a:bodyPr wrap="none" lIns="91440" tIns="45720" rIns="91440" bIns="45720">
            <a:spAutoFit/>
          </a:bodyPr>
          <a:lstStyle/>
          <a:p>
            <a:pPr algn="ctr"/>
            <a:r>
              <a:rPr lang="tr-T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KAPİTONE</a:t>
            </a:r>
            <a:endParaRPr lang="tr-T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901784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307463"/>
            <a:ext cx="7582024" cy="3921737"/>
          </a:xfrm>
          <a:prstGeom prst="rect">
            <a:avLst/>
          </a:prstGeom>
        </p:spPr>
      </p:pic>
      <p:sp>
        <p:nvSpPr>
          <p:cNvPr id="3" name="Metin kutusu 2"/>
          <p:cNvSpPr txBox="1"/>
          <p:nvPr/>
        </p:nvSpPr>
        <p:spPr>
          <a:xfrm>
            <a:off x="611560" y="5229200"/>
            <a:ext cx="8208912" cy="923330"/>
          </a:xfrm>
          <a:prstGeom prst="rect">
            <a:avLst/>
          </a:prstGeom>
          <a:noFill/>
        </p:spPr>
        <p:txBody>
          <a:bodyPr wrap="square" rtlCol="0">
            <a:spAutoFit/>
          </a:bodyPr>
          <a:lstStyle/>
          <a:p>
            <a:r>
              <a:rPr lang="tr-TR" dirty="0"/>
              <a:t>Omuz bölgesinin stabilize edilmesi, desteklenmesi ve anatomik vücut şekline uyması amacıyla kullanılır. Büyüklükleri ve şekilleri modaya, elde edilmek istenen duruşa, etkiye ve biçime bağlı olarak değişir</a:t>
            </a:r>
          </a:p>
        </p:txBody>
      </p:sp>
      <p:sp>
        <p:nvSpPr>
          <p:cNvPr id="4" name="Dikdörtgen 3"/>
          <p:cNvSpPr/>
          <p:nvPr/>
        </p:nvSpPr>
        <p:spPr>
          <a:xfrm>
            <a:off x="3339366" y="169462"/>
            <a:ext cx="241444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VATKA</a:t>
            </a:r>
            <a:endPar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04999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544" y="981210"/>
            <a:ext cx="6728090" cy="3743934"/>
          </a:xfrm>
          <a:prstGeom prst="rect">
            <a:avLst/>
          </a:prstGeom>
        </p:spPr>
      </p:pic>
      <p:sp>
        <p:nvSpPr>
          <p:cNvPr id="3" name="Metin kutusu 2"/>
          <p:cNvSpPr txBox="1"/>
          <p:nvPr/>
        </p:nvSpPr>
        <p:spPr>
          <a:xfrm>
            <a:off x="179512" y="4790448"/>
            <a:ext cx="8856984" cy="2031325"/>
          </a:xfrm>
          <a:prstGeom prst="rect">
            <a:avLst/>
          </a:prstGeom>
          <a:noFill/>
        </p:spPr>
        <p:txBody>
          <a:bodyPr wrap="square" rtlCol="0">
            <a:spAutoFit/>
          </a:bodyPr>
          <a:lstStyle/>
          <a:p>
            <a:r>
              <a:rPr lang="tr-TR" dirty="0"/>
              <a:t>Etiketler üretici ve tüketiciyi korumak amacıyla ürüne takılan malzemelerdir. Tüketiciyi bilgilendiren, sınıflandırmaya yardımcı olan, marka ve imaj yerleştirmede tek başına görev yapan etiketlerin kullanımı tekstil sektöründe yaygınlaşmıştır</a:t>
            </a:r>
            <a:r>
              <a:rPr lang="tr-TR" dirty="0" smtClean="0"/>
              <a:t>.</a:t>
            </a:r>
            <a:r>
              <a:rPr lang="tr-TR" dirty="0"/>
              <a:t> Etiketler günümüzde her iş kolunda üretim, imalat, satış, pazarlama kısmında olsun, herhangi bir işin sistemli bir hale getirilmesi(stok yönetimi, mal sayımı vb.) olsun, ürünler ile ilgili önemli uyarı ve bilgileri içeren materyaller olarak kullanılmaktadır.</a:t>
            </a:r>
          </a:p>
        </p:txBody>
      </p:sp>
      <p:sp>
        <p:nvSpPr>
          <p:cNvPr id="4" name="Dikdörtgen 3"/>
          <p:cNvSpPr/>
          <p:nvPr/>
        </p:nvSpPr>
        <p:spPr>
          <a:xfrm>
            <a:off x="3338416" y="57880"/>
            <a:ext cx="2148345" cy="923330"/>
          </a:xfrm>
          <a:prstGeom prst="rect">
            <a:avLst/>
          </a:prstGeom>
          <a:noFill/>
        </p:spPr>
        <p:txBody>
          <a:bodyPr wrap="none" lIns="91440" tIns="45720" rIns="91440" bIns="45720">
            <a:spAutoFit/>
          </a:bodyPr>
          <a:lstStyle/>
          <a:p>
            <a:pPr algn="ctr"/>
            <a:r>
              <a:rPr lang="tr-TR"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ETİKET</a:t>
            </a:r>
            <a:endParaRPr lang="tr-TR"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4169338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KULLANIM ALANLARINA GÖRE ETİKETLER</a:t>
            </a:r>
            <a:endParaRPr lang="tr-TR" dirty="0"/>
          </a:p>
        </p:txBody>
      </p:sp>
      <p:sp>
        <p:nvSpPr>
          <p:cNvPr id="3" name="Content Placeholder 2"/>
          <p:cNvSpPr>
            <a:spLocks noGrp="1"/>
          </p:cNvSpPr>
          <p:nvPr>
            <p:ph idx="1"/>
          </p:nvPr>
        </p:nvSpPr>
        <p:spPr/>
        <p:txBody>
          <a:bodyPr/>
          <a:lstStyle/>
          <a:p>
            <a:r>
              <a:rPr lang="tr-TR" dirty="0" smtClean="0"/>
              <a:t>Ürün etiketleri,</a:t>
            </a:r>
          </a:p>
          <a:p>
            <a:r>
              <a:rPr lang="tr-TR" dirty="0" smtClean="0"/>
              <a:t>Yıkama talimatı etiketleri</a:t>
            </a:r>
          </a:p>
          <a:p>
            <a:r>
              <a:rPr lang="tr-TR" dirty="0" smtClean="0"/>
              <a:t>Demir başı etiketleri</a:t>
            </a:r>
          </a:p>
          <a:p>
            <a:r>
              <a:rPr lang="tr-TR" dirty="0" smtClean="0"/>
              <a:t>Fiyat etiketleri</a:t>
            </a:r>
          </a:p>
          <a:p>
            <a:r>
              <a:rPr lang="tr-TR" dirty="0" smtClean="0"/>
              <a:t>Ürün logo marka etiketleri</a:t>
            </a:r>
          </a:p>
          <a:p>
            <a:r>
              <a:rPr lang="tr-TR" dirty="0" smtClean="0"/>
              <a:t>Uyarı etiketleri</a:t>
            </a:r>
          </a:p>
          <a:p>
            <a:r>
              <a:rPr lang="tr-TR" dirty="0" smtClean="0"/>
              <a:t>Barkod etiketleri</a:t>
            </a:r>
          </a:p>
          <a:p>
            <a:endParaRPr lang="tr-TR" dirty="0"/>
          </a:p>
        </p:txBody>
      </p:sp>
    </p:spTree>
    <p:extLst>
      <p:ext uri="{BB962C8B-B14F-4D97-AF65-F5344CB8AC3E}">
        <p14:creationId xmlns:p14="http://schemas.microsoft.com/office/powerpoint/2010/main" val="103034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1963" y="431442"/>
            <a:ext cx="8424936" cy="4509726"/>
          </a:xfrm>
        </p:spPr>
      </p:pic>
      <p:sp>
        <p:nvSpPr>
          <p:cNvPr id="6" name="Metin kutusu 5"/>
          <p:cNvSpPr txBox="1"/>
          <p:nvPr/>
        </p:nvSpPr>
        <p:spPr>
          <a:xfrm>
            <a:off x="275959" y="4941168"/>
            <a:ext cx="8496944" cy="1200329"/>
          </a:xfrm>
          <a:prstGeom prst="rect">
            <a:avLst/>
          </a:prstGeom>
          <a:noFill/>
        </p:spPr>
        <p:txBody>
          <a:bodyPr wrap="square" rtlCol="0">
            <a:spAutoFit/>
          </a:bodyPr>
          <a:lstStyle/>
          <a:p>
            <a:r>
              <a:rPr lang="tr-TR" dirty="0"/>
              <a:t>Dikiş iplikleri, dikiş makine hızlarında çalışabilmek üzere tasarlanıp üretilmiş ipliklerdir. Dikiş iplikleri bir ürünün kullanım ömrü boyunca kopmamalı, dikişler sökülmemelidir. Dikiş boyunca performans ve estetik görünüm, bir dikiş ipliğinden beklenen en temel fonksiyonlardır.</a:t>
            </a:r>
          </a:p>
        </p:txBody>
      </p:sp>
      <p:sp>
        <p:nvSpPr>
          <p:cNvPr id="7" name="Dikdörtgen 6"/>
          <p:cNvSpPr/>
          <p:nvPr/>
        </p:nvSpPr>
        <p:spPr>
          <a:xfrm>
            <a:off x="2322934" y="188640"/>
            <a:ext cx="4337298" cy="923330"/>
          </a:xfrm>
          <a:prstGeom prst="rect">
            <a:avLst/>
          </a:prstGeom>
          <a:noFill/>
        </p:spPr>
        <p:txBody>
          <a:bodyPr wrap="square" lIns="91440" tIns="45720" rIns="91440" bIns="45720">
            <a:spAutoFit/>
          </a:bodyPr>
          <a:lstStyle/>
          <a:p>
            <a:pPr algn="ctr"/>
            <a:r>
              <a:rPr lang="tr-TR"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DİKİŞ İPLİĞİ</a:t>
            </a:r>
            <a:endParaRPr lang="tr-TR" sz="5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562180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64" y="945715"/>
            <a:ext cx="8890000" cy="3883945"/>
          </a:xfrm>
          <a:prstGeom prst="rect">
            <a:avLst/>
          </a:prstGeom>
        </p:spPr>
      </p:pic>
      <p:sp>
        <p:nvSpPr>
          <p:cNvPr id="3" name="Metin kutusu 2"/>
          <p:cNvSpPr txBox="1"/>
          <p:nvPr/>
        </p:nvSpPr>
        <p:spPr>
          <a:xfrm>
            <a:off x="118438" y="4869160"/>
            <a:ext cx="8712968" cy="1754326"/>
          </a:xfrm>
          <a:prstGeom prst="rect">
            <a:avLst/>
          </a:prstGeom>
          <a:noFill/>
        </p:spPr>
        <p:txBody>
          <a:bodyPr wrap="square" rtlCol="0">
            <a:spAutoFit/>
          </a:bodyPr>
          <a:lstStyle/>
          <a:p>
            <a:r>
              <a:rPr lang="tr-TR" dirty="0"/>
              <a:t>Genellikle giysinin yaka, kol, etek çevresine kendi kumaşından veya başka kumaştan geçirilen ince </a:t>
            </a:r>
            <a:r>
              <a:rPr lang="tr-TR" dirty="0" smtClean="0"/>
              <a:t>şerit’ e </a:t>
            </a:r>
            <a:r>
              <a:rPr lang="tr-TR" dirty="0"/>
              <a:t>biye adı verilir.</a:t>
            </a:r>
          </a:p>
          <a:p>
            <a:r>
              <a:rPr lang="tr-TR" dirty="0"/>
              <a:t>Tekstil, ayakkabı, çanta, deri, sektörlerinde ve daha bir çok sektörde malzemelerin dikiş izlerini </a:t>
            </a:r>
            <a:r>
              <a:rPr lang="tr-TR" dirty="0" smtClean="0"/>
              <a:t>kapatmak </a:t>
            </a:r>
            <a:r>
              <a:rPr lang="tr-TR" dirty="0"/>
              <a:t>veya aksesuar olarak kullanılan, dokuma veya örme kumaştan kesilebilen, ya da tek başına dokuma tezgahlarında dokunan ince </a:t>
            </a:r>
            <a:r>
              <a:rPr lang="tr-TR" dirty="0" smtClean="0"/>
              <a:t>ip </a:t>
            </a:r>
            <a:r>
              <a:rPr lang="tr-TR" dirty="0"/>
              <a:t>malzemelerdir.</a:t>
            </a:r>
          </a:p>
        </p:txBody>
      </p:sp>
      <p:sp>
        <p:nvSpPr>
          <p:cNvPr id="4" name="Dikdörtgen 3"/>
          <p:cNvSpPr/>
          <p:nvPr/>
        </p:nvSpPr>
        <p:spPr>
          <a:xfrm>
            <a:off x="3275856" y="22385"/>
            <a:ext cx="2081774" cy="923330"/>
          </a:xfrm>
          <a:prstGeom prst="rect">
            <a:avLst/>
          </a:prstGeom>
          <a:noFill/>
        </p:spPr>
        <p:txBody>
          <a:bodyPr wrap="squar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BİYE</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61170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845662"/>
            <a:ext cx="6012338" cy="6012338"/>
          </a:xfrm>
          <a:prstGeom prst="rect">
            <a:avLst/>
          </a:prstGeom>
        </p:spPr>
      </p:pic>
      <p:sp>
        <p:nvSpPr>
          <p:cNvPr id="3" name="Metin kutusu 2"/>
          <p:cNvSpPr txBox="1"/>
          <p:nvPr/>
        </p:nvSpPr>
        <p:spPr>
          <a:xfrm>
            <a:off x="6119842" y="990721"/>
            <a:ext cx="3024158" cy="4801314"/>
          </a:xfrm>
          <a:prstGeom prst="rect">
            <a:avLst/>
          </a:prstGeom>
          <a:noFill/>
        </p:spPr>
        <p:txBody>
          <a:bodyPr wrap="square" rtlCol="0">
            <a:spAutoFit/>
          </a:bodyPr>
          <a:lstStyle/>
          <a:p>
            <a:r>
              <a:rPr lang="tr-TR" dirty="0"/>
              <a:t> G</a:t>
            </a:r>
            <a:r>
              <a:rPr lang="tr-TR" dirty="0" smtClean="0"/>
              <a:t>ömlek,</a:t>
            </a:r>
            <a:r>
              <a:rPr lang="tr-TR" dirty="0"/>
              <a:t> tişört, ceket gibi elbiselerin kırışmadan düzgün bir biçimde </a:t>
            </a:r>
            <a:r>
              <a:rPr lang="tr-TR" dirty="0" smtClean="0"/>
              <a:t>elbise dolabına</a:t>
            </a:r>
            <a:r>
              <a:rPr lang="tr-TR" dirty="0"/>
              <a:t> ya da duvar askısına asılması için </a:t>
            </a:r>
            <a:r>
              <a:rPr lang="tr-TR" dirty="0" smtClean="0"/>
              <a:t>insan omuzu</a:t>
            </a:r>
            <a:r>
              <a:rPr lang="tr-TR" dirty="0"/>
              <a:t> biçiminde tasarlanmış bir eşyadır. Bazı elbise askılarının altında düz bir çıta bulunur ve bu da pantolon asmak için kullanılır. Yine bazı çeşitlerinin her iki kenarlarında </a:t>
            </a:r>
            <a:r>
              <a:rPr lang="tr-TR" dirty="0" smtClean="0"/>
              <a:t>bayanların eteklerini</a:t>
            </a:r>
            <a:r>
              <a:rPr lang="tr-TR" dirty="0"/>
              <a:t> asmaları için küçük kancalar bulunabilmektedir</a:t>
            </a:r>
          </a:p>
        </p:txBody>
      </p:sp>
      <p:sp>
        <p:nvSpPr>
          <p:cNvPr id="4" name="Dikdörtgen 3"/>
          <p:cNvSpPr/>
          <p:nvPr/>
        </p:nvSpPr>
        <p:spPr>
          <a:xfrm>
            <a:off x="3321480" y="67391"/>
            <a:ext cx="2699778" cy="923330"/>
          </a:xfrm>
          <a:prstGeom prst="rect">
            <a:avLst/>
          </a:prstGeom>
          <a:noFill/>
        </p:spPr>
        <p:txBody>
          <a:bodyPr wrap="none" lIns="91440" tIns="45720" rIns="91440" bIns="45720">
            <a:spAutoFit/>
          </a:bodyPr>
          <a:lstStyle/>
          <a:p>
            <a:pPr algn="ctr"/>
            <a:r>
              <a:rPr lang="tr-TR"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ASKILIK</a:t>
            </a:r>
            <a:endParaRPr lang="tr-TR"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406349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24744"/>
            <a:ext cx="5328592" cy="5328592"/>
          </a:xfrm>
          <a:prstGeom prst="rect">
            <a:avLst/>
          </a:prstGeom>
        </p:spPr>
      </p:pic>
      <p:sp>
        <p:nvSpPr>
          <p:cNvPr id="3" name="Metin kutusu 2"/>
          <p:cNvSpPr txBox="1"/>
          <p:nvPr/>
        </p:nvSpPr>
        <p:spPr>
          <a:xfrm>
            <a:off x="5724128" y="1484784"/>
            <a:ext cx="3096344" cy="4524315"/>
          </a:xfrm>
          <a:prstGeom prst="rect">
            <a:avLst/>
          </a:prstGeom>
          <a:noFill/>
        </p:spPr>
        <p:txBody>
          <a:bodyPr wrap="square" rtlCol="0">
            <a:spAutoFit/>
          </a:bodyPr>
          <a:lstStyle/>
          <a:p>
            <a:r>
              <a:rPr lang="tr-TR" dirty="0"/>
              <a:t>Metal, plastik, kemik gibi malzemelerden değişik boy ve şekillerde üretilen tutturma ve süsleme aracıdır. Tokalar; pantolon, bel kısmı, kol ağızları, elbise kemerleri gibi yerlerde giysi parçasının genişliğini ayarlamada kullanılır. </a:t>
            </a:r>
            <a:r>
              <a:rPr lang="tr-TR" dirty="0" smtClean="0"/>
              <a:t>toka </a:t>
            </a:r>
            <a:r>
              <a:rPr lang="tr-TR" dirty="0"/>
              <a:t>çeşitleri: </a:t>
            </a:r>
            <a:endParaRPr lang="tr-TR" dirty="0" smtClean="0"/>
          </a:p>
          <a:p>
            <a:pPr marL="285750" indent="-285750" algn="just">
              <a:buFont typeface="Arial" panose="020B0604020202020204" pitchFamily="34" charset="0"/>
              <a:buChar char="•"/>
            </a:pPr>
            <a:r>
              <a:rPr lang="tr-TR" dirty="0" smtClean="0"/>
              <a:t> </a:t>
            </a:r>
            <a:r>
              <a:rPr lang="tr-TR" dirty="0"/>
              <a:t>Kumaş kaplı toka </a:t>
            </a:r>
            <a:endParaRPr lang="tr-TR" dirty="0" smtClean="0"/>
          </a:p>
          <a:p>
            <a:pPr marL="285750" indent="-285750" algn="just">
              <a:buFont typeface="Arial" panose="020B0604020202020204" pitchFamily="34" charset="0"/>
              <a:buChar char="•"/>
            </a:pPr>
            <a:r>
              <a:rPr lang="tr-TR" dirty="0" smtClean="0"/>
              <a:t> </a:t>
            </a:r>
            <a:r>
              <a:rPr lang="tr-TR" dirty="0"/>
              <a:t>Gizli kancalı </a:t>
            </a:r>
            <a:r>
              <a:rPr lang="tr-TR" dirty="0" smtClean="0"/>
              <a:t>toka</a:t>
            </a:r>
          </a:p>
          <a:p>
            <a:pPr marL="285750" indent="-285750" algn="just">
              <a:buFont typeface="Arial" panose="020B0604020202020204" pitchFamily="34" charset="0"/>
              <a:buChar char="•"/>
            </a:pPr>
            <a:r>
              <a:rPr lang="tr-TR" dirty="0"/>
              <a:t>Kemer tokası </a:t>
            </a:r>
            <a:endParaRPr lang="tr-TR" dirty="0" smtClean="0"/>
          </a:p>
          <a:p>
            <a:pPr marL="285750" indent="-285750" algn="just">
              <a:buFont typeface="Arial" panose="020B0604020202020204" pitchFamily="34" charset="0"/>
              <a:buChar char="•"/>
            </a:pPr>
            <a:r>
              <a:rPr lang="tr-TR" dirty="0" smtClean="0"/>
              <a:t>Tulum </a:t>
            </a:r>
            <a:r>
              <a:rPr lang="tr-TR" dirty="0"/>
              <a:t>askı </a:t>
            </a:r>
            <a:r>
              <a:rPr lang="tr-TR" dirty="0" smtClean="0"/>
              <a:t>tokası</a:t>
            </a:r>
          </a:p>
          <a:p>
            <a:pPr marL="285750" indent="-285750" algn="just">
              <a:buFont typeface="Arial" panose="020B0604020202020204" pitchFamily="34" charset="0"/>
              <a:buChar char="•"/>
            </a:pPr>
            <a:r>
              <a:rPr lang="tr-TR" dirty="0" smtClean="0"/>
              <a:t> </a:t>
            </a:r>
            <a:r>
              <a:rPr lang="tr-TR" dirty="0"/>
              <a:t>Salopet tokas</a:t>
            </a:r>
          </a:p>
        </p:txBody>
      </p:sp>
      <p:sp>
        <p:nvSpPr>
          <p:cNvPr id="4" name="Dikdörtgen 3"/>
          <p:cNvSpPr/>
          <p:nvPr/>
        </p:nvSpPr>
        <p:spPr>
          <a:xfrm>
            <a:off x="3555599" y="57880"/>
            <a:ext cx="1999266" cy="923330"/>
          </a:xfrm>
          <a:prstGeom prst="rect">
            <a:avLst/>
          </a:prstGeom>
          <a:noFill/>
        </p:spPr>
        <p:txBody>
          <a:bodyPr wrap="non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TOKA</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71735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024" y="937485"/>
            <a:ext cx="8334375" cy="4473103"/>
          </a:xfrm>
          <a:prstGeom prst="rect">
            <a:avLst/>
          </a:prstGeom>
        </p:spPr>
      </p:pic>
      <p:sp>
        <p:nvSpPr>
          <p:cNvPr id="3" name="Metin kutusu 2"/>
          <p:cNvSpPr txBox="1"/>
          <p:nvPr/>
        </p:nvSpPr>
        <p:spPr>
          <a:xfrm>
            <a:off x="691861" y="5445224"/>
            <a:ext cx="7704856" cy="1200329"/>
          </a:xfrm>
          <a:prstGeom prst="rect">
            <a:avLst/>
          </a:prstGeom>
          <a:noFill/>
        </p:spPr>
        <p:txBody>
          <a:bodyPr wrap="square" rtlCol="0">
            <a:spAutoFit/>
          </a:bodyPr>
          <a:lstStyle/>
          <a:p>
            <a:r>
              <a:rPr lang="tr-TR" dirty="0"/>
              <a:t>Bir şerit şeklinde yapılan ve giysiyi belden sıkıp tutmak için veya süs olarak kullanılan bel bağıdır. Kemer günün modasına uygun şekilde yaygın olarak kullanılmaktadır. </a:t>
            </a:r>
            <a:r>
              <a:rPr lang="tr-TR" dirty="0" smtClean="0"/>
              <a:t>Kemerleri </a:t>
            </a:r>
            <a:r>
              <a:rPr lang="tr-TR" dirty="0"/>
              <a:t>üç grupta toplayabiliriz: • Kumaş kemerler • Madeni kemerler • Deri kemerler</a:t>
            </a:r>
          </a:p>
        </p:txBody>
      </p:sp>
      <p:sp>
        <p:nvSpPr>
          <p:cNvPr id="4" name="Dikdörtgen 3"/>
          <p:cNvSpPr/>
          <p:nvPr/>
        </p:nvSpPr>
        <p:spPr>
          <a:xfrm>
            <a:off x="3203848" y="72035"/>
            <a:ext cx="2361544"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5400" b="1" cap="none" spc="0" dirty="0" smtClean="0">
                <a:ln/>
                <a:solidFill>
                  <a:schemeClr val="accent3"/>
                </a:solidFill>
                <a:effectLst/>
              </a:rPr>
              <a:t>KEMER</a:t>
            </a:r>
            <a:endParaRPr lang="tr-TR" sz="5400" b="1" cap="none" spc="0" dirty="0">
              <a:ln/>
              <a:solidFill>
                <a:schemeClr val="accent3"/>
              </a:solidFill>
              <a:effectLst/>
            </a:endParaRPr>
          </a:p>
        </p:txBody>
      </p:sp>
    </p:spTree>
    <p:extLst>
      <p:ext uri="{BB962C8B-B14F-4D97-AF65-F5344CB8AC3E}">
        <p14:creationId xmlns:p14="http://schemas.microsoft.com/office/powerpoint/2010/main" val="3901791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26" y="882855"/>
            <a:ext cx="5143500" cy="5975145"/>
          </a:xfrm>
          <a:prstGeom prst="rect">
            <a:avLst/>
          </a:prstGeom>
        </p:spPr>
      </p:pic>
      <p:sp>
        <p:nvSpPr>
          <p:cNvPr id="5" name="Metin kutusu 4"/>
          <p:cNvSpPr txBox="1"/>
          <p:nvPr/>
        </p:nvSpPr>
        <p:spPr>
          <a:xfrm>
            <a:off x="5176858" y="1340768"/>
            <a:ext cx="3967142" cy="3139321"/>
          </a:xfrm>
          <a:prstGeom prst="rect">
            <a:avLst/>
          </a:prstGeom>
          <a:noFill/>
        </p:spPr>
        <p:txBody>
          <a:bodyPr wrap="square" rtlCol="0">
            <a:spAutoFit/>
          </a:bodyPr>
          <a:lstStyle/>
          <a:p>
            <a:r>
              <a:rPr lang="tr-TR" dirty="0"/>
              <a:t>Dilimize Fransızca</a:t>
            </a:r>
            <a:r>
              <a:rPr lang="tr-TR" dirty="0" smtClean="0"/>
              <a:t>’ dan </a:t>
            </a:r>
            <a:r>
              <a:rPr lang="tr-TR" dirty="0"/>
              <a:t>geçmiş olup, kumaşı oyarak içine diğer bir parçanın konması anlamına gelir. </a:t>
            </a:r>
            <a:r>
              <a:rPr lang="tr-TR" dirty="0" err="1"/>
              <a:t>Enkürüste</a:t>
            </a:r>
            <a:r>
              <a:rPr lang="tr-TR" dirty="0"/>
              <a:t> giyimi süslemek amacıyla, başka kumaş ilavesiyle giyimi tamamlamak için kullanılır. Her cins kumaşa uygulanabilir; ancak kumaş kalınlıklarının aynı olmasına ve renklerinin uyumlu olmasına dikkat etmek gerekir</a:t>
            </a:r>
            <a:r>
              <a:rPr lang="tr-TR" dirty="0" smtClean="0"/>
              <a:t>.</a:t>
            </a:r>
          </a:p>
          <a:p>
            <a:r>
              <a:rPr lang="tr-TR" dirty="0"/>
              <a:t>Çeşitli amaçlarla enkürüste yapılır: </a:t>
            </a:r>
          </a:p>
        </p:txBody>
      </p:sp>
      <p:sp>
        <p:nvSpPr>
          <p:cNvPr id="6" name="Dikdörtgen 5"/>
          <p:cNvSpPr/>
          <p:nvPr/>
        </p:nvSpPr>
        <p:spPr>
          <a:xfrm>
            <a:off x="2503969" y="188640"/>
            <a:ext cx="4136069" cy="923330"/>
          </a:xfrm>
          <a:prstGeom prst="rect">
            <a:avLst/>
          </a:prstGeom>
          <a:noFill/>
        </p:spPr>
        <p:txBody>
          <a:bodyPr wrap="none" lIns="91440" tIns="45720" rIns="91440" bIns="45720">
            <a:spAutoFit/>
          </a:bodyPr>
          <a:lstStyle/>
          <a:p>
            <a:pPr algn="ctr"/>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ENKÜRÜSTE</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906329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KULLANILDIĞI YERLER</a:t>
            </a:r>
            <a:endParaRPr lang="tr-TR" dirty="0"/>
          </a:p>
        </p:txBody>
      </p:sp>
      <p:sp>
        <p:nvSpPr>
          <p:cNvPr id="3" name="Content Placeholder 2"/>
          <p:cNvSpPr>
            <a:spLocks noGrp="1"/>
          </p:cNvSpPr>
          <p:nvPr>
            <p:ph idx="1"/>
          </p:nvPr>
        </p:nvSpPr>
        <p:spPr/>
        <p:txBody>
          <a:bodyPr/>
          <a:lstStyle/>
          <a:p>
            <a:r>
              <a:rPr lang="tr-TR" dirty="0" smtClean="0"/>
              <a:t>Süslemede </a:t>
            </a:r>
          </a:p>
          <a:p>
            <a:r>
              <a:rPr lang="tr-TR" dirty="0" smtClean="0"/>
              <a:t> </a:t>
            </a:r>
            <a:r>
              <a:rPr lang="tr-TR" dirty="0"/>
              <a:t>Kumaş renklendirmede </a:t>
            </a:r>
          </a:p>
          <a:p>
            <a:r>
              <a:rPr lang="tr-TR" dirty="0" smtClean="0"/>
              <a:t>Kumaş </a:t>
            </a:r>
            <a:r>
              <a:rPr lang="tr-TR" dirty="0"/>
              <a:t>yetmediğinde </a:t>
            </a:r>
          </a:p>
          <a:p>
            <a:r>
              <a:rPr lang="tr-TR" dirty="0" smtClean="0"/>
              <a:t>Kumaş </a:t>
            </a:r>
            <a:r>
              <a:rPr lang="tr-TR" dirty="0"/>
              <a:t>değerlendirmede </a:t>
            </a:r>
            <a:r>
              <a:rPr lang="tr-TR" dirty="0" smtClean="0"/>
              <a:t> </a:t>
            </a:r>
          </a:p>
          <a:p>
            <a:r>
              <a:rPr lang="tr-TR" dirty="0" smtClean="0"/>
              <a:t> Çocuk giyiminde </a:t>
            </a:r>
          </a:p>
          <a:p>
            <a:r>
              <a:rPr lang="tr-TR" dirty="0" smtClean="0"/>
              <a:t>Ev </a:t>
            </a:r>
            <a:r>
              <a:rPr lang="tr-TR" dirty="0"/>
              <a:t>dekorasyonunda </a:t>
            </a:r>
          </a:p>
          <a:p>
            <a:r>
              <a:rPr lang="tr-TR" dirty="0" smtClean="0"/>
              <a:t>Kadın </a:t>
            </a:r>
            <a:r>
              <a:rPr lang="tr-TR" dirty="0"/>
              <a:t>elbise, bluz, </a:t>
            </a:r>
            <a:r>
              <a:rPr lang="tr-TR" dirty="0" smtClean="0"/>
              <a:t>manto ve </a:t>
            </a:r>
            <a:r>
              <a:rPr lang="tr-TR" dirty="0"/>
              <a:t>eteklerde</a:t>
            </a:r>
          </a:p>
          <a:p>
            <a:endParaRPr lang="tr-TR" dirty="0"/>
          </a:p>
        </p:txBody>
      </p:sp>
    </p:spTree>
    <p:extLst>
      <p:ext uri="{BB962C8B-B14F-4D97-AF65-F5344CB8AC3E}">
        <p14:creationId xmlns:p14="http://schemas.microsoft.com/office/powerpoint/2010/main" val="2510016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 y="1420641"/>
            <a:ext cx="6264696" cy="4698522"/>
          </a:xfrm>
          <a:prstGeom prst="rect">
            <a:avLst/>
          </a:prstGeom>
        </p:spPr>
      </p:pic>
      <p:sp>
        <p:nvSpPr>
          <p:cNvPr id="4" name="Metin kutusu 3"/>
          <p:cNvSpPr txBox="1"/>
          <p:nvPr/>
        </p:nvSpPr>
        <p:spPr>
          <a:xfrm>
            <a:off x="6238412" y="1092246"/>
            <a:ext cx="2905588" cy="5355312"/>
          </a:xfrm>
          <a:prstGeom prst="rect">
            <a:avLst/>
          </a:prstGeom>
          <a:noFill/>
        </p:spPr>
        <p:txBody>
          <a:bodyPr wrap="square" rtlCol="0">
            <a:spAutoFit/>
          </a:bodyPr>
          <a:lstStyle/>
          <a:p>
            <a:r>
              <a:rPr lang="tr-TR" dirty="0"/>
              <a:t>İki ya da üç ipliğin bükülmesiyle oluşur. Kordon çeşitleri: a) </a:t>
            </a:r>
            <a:r>
              <a:rPr lang="tr-TR" dirty="0" err="1"/>
              <a:t>Tres</a:t>
            </a:r>
            <a:r>
              <a:rPr lang="tr-TR" dirty="0"/>
              <a:t> kordonlar b) İğneli kordonlar c) </a:t>
            </a:r>
            <a:r>
              <a:rPr lang="tr-TR" dirty="0" err="1"/>
              <a:t>Lase</a:t>
            </a:r>
            <a:r>
              <a:rPr lang="tr-TR" dirty="0"/>
              <a:t> kordonlar d) Dokuma kordonlar </a:t>
            </a:r>
            <a:r>
              <a:rPr lang="tr-TR" dirty="0" err="1"/>
              <a:t>Kordonlar</a:t>
            </a:r>
            <a:r>
              <a:rPr lang="tr-TR" dirty="0"/>
              <a:t> istenilen sıklık veya gevşekliğe göre örülebilir. 0,5 mm’den 30 mm çapa kadar genişlik verilebilir. 12 ayrı renk, aynı kordonda örülebilir. Kordonlar, eşofman imalatçıları, mayo imalatçıları, kaban ve mont imalatçıları, hazır giyim ihracatçıları tarafından kullanılır</a:t>
            </a:r>
          </a:p>
        </p:txBody>
      </p:sp>
      <p:sp>
        <p:nvSpPr>
          <p:cNvPr id="5" name="Dikdörtgen 4"/>
          <p:cNvSpPr/>
          <p:nvPr/>
        </p:nvSpPr>
        <p:spPr>
          <a:xfrm>
            <a:off x="1841053" y="168916"/>
            <a:ext cx="4397359" cy="923330"/>
          </a:xfrm>
          <a:prstGeom prst="rect">
            <a:avLst/>
          </a:prstGeom>
          <a:noFill/>
        </p:spPr>
        <p:txBody>
          <a:bodyPr wrap="none" lIns="91440" tIns="45720" rIns="91440" bIns="45720">
            <a:sp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KORDONLAR</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637010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9144000" cy="4005064"/>
          </a:xfrm>
          <a:prstGeom prst="rect">
            <a:avLst/>
          </a:prstGeom>
        </p:spPr>
      </p:pic>
      <p:sp>
        <p:nvSpPr>
          <p:cNvPr id="3" name="Metin kutusu 2"/>
          <p:cNvSpPr txBox="1"/>
          <p:nvPr/>
        </p:nvSpPr>
        <p:spPr>
          <a:xfrm>
            <a:off x="755576" y="5229200"/>
            <a:ext cx="7416824" cy="923330"/>
          </a:xfrm>
          <a:prstGeom prst="rect">
            <a:avLst/>
          </a:prstGeom>
          <a:noFill/>
        </p:spPr>
        <p:txBody>
          <a:bodyPr wrap="square" rtlCol="0">
            <a:spAutoFit/>
          </a:bodyPr>
          <a:lstStyle/>
          <a:p>
            <a:r>
              <a:rPr lang="tr-TR" dirty="0"/>
              <a:t>Harçlar: Sim, sırma, renkli iplikler, merserize ile fabrikasyon olarak işlenen veya örülen yassı şeritlerdir. Tek olarak veya işleme iğneleri ile karıştırılarak değişik işlemeler elde edilebilir.</a:t>
            </a:r>
          </a:p>
        </p:txBody>
      </p:sp>
      <p:sp>
        <p:nvSpPr>
          <p:cNvPr id="4" name="Dikdörtgen 3"/>
          <p:cNvSpPr/>
          <p:nvPr/>
        </p:nvSpPr>
        <p:spPr>
          <a:xfrm>
            <a:off x="2880991" y="187286"/>
            <a:ext cx="3331361" cy="923330"/>
          </a:xfrm>
          <a:prstGeom prst="rect">
            <a:avLst/>
          </a:prstGeom>
          <a:noFill/>
        </p:spPr>
        <p:txBody>
          <a:bodyPr wrap="none" lIns="91440" tIns="45720" rIns="91440" bIns="45720">
            <a:spAutoFit/>
          </a:bodyPr>
          <a:lstStyle/>
          <a:p>
            <a:pPr algn="ctr"/>
            <a:r>
              <a:rPr lang="tr-T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HARÇLAR</a:t>
            </a:r>
            <a:endParaRPr lang="tr-T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320366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252" y="1208967"/>
            <a:ext cx="5904656" cy="3591999"/>
          </a:xfrm>
          <a:prstGeom prst="rect">
            <a:avLst/>
          </a:prstGeom>
        </p:spPr>
      </p:pic>
      <p:sp>
        <p:nvSpPr>
          <p:cNvPr id="3" name="Metin kutusu 2"/>
          <p:cNvSpPr txBox="1"/>
          <p:nvPr/>
        </p:nvSpPr>
        <p:spPr>
          <a:xfrm>
            <a:off x="899592" y="4681938"/>
            <a:ext cx="7128792" cy="1200329"/>
          </a:xfrm>
          <a:prstGeom prst="rect">
            <a:avLst/>
          </a:prstGeom>
          <a:noFill/>
        </p:spPr>
        <p:txBody>
          <a:bodyPr wrap="square" rtlCol="0">
            <a:spAutoFit/>
          </a:bodyPr>
          <a:lstStyle/>
          <a:p>
            <a:r>
              <a:rPr lang="tr-TR" dirty="0"/>
              <a:t>Kurdele: Giyim süslemede veya bir şeyi bağlamada kullanılan kumaş şeritlerdir. Kurdeleler, dokunuş biçimlerine veya dokuma ipliklerine göre düz, saten, kadife, keten ve sentetik kurdeleler olarak isimlendirilir.</a:t>
            </a:r>
          </a:p>
        </p:txBody>
      </p:sp>
      <p:sp>
        <p:nvSpPr>
          <p:cNvPr id="4" name="Dikdörtgen 3"/>
          <p:cNvSpPr/>
          <p:nvPr/>
        </p:nvSpPr>
        <p:spPr>
          <a:xfrm>
            <a:off x="2915816" y="404664"/>
            <a:ext cx="3141528"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KURDELE</a:t>
            </a:r>
            <a:endParaRPr lang="tr-TR"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159268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556792"/>
            <a:ext cx="4806720" cy="4608512"/>
          </a:xfrm>
          <a:prstGeom prst="rect">
            <a:avLst/>
          </a:prstGeom>
        </p:spPr>
      </p:pic>
      <p:sp>
        <p:nvSpPr>
          <p:cNvPr id="3" name="Metin kutusu 2"/>
          <p:cNvSpPr txBox="1"/>
          <p:nvPr/>
        </p:nvSpPr>
        <p:spPr>
          <a:xfrm>
            <a:off x="5436096" y="2060848"/>
            <a:ext cx="3258176" cy="2862322"/>
          </a:xfrm>
          <a:prstGeom prst="rect">
            <a:avLst/>
          </a:prstGeom>
          <a:noFill/>
        </p:spPr>
        <p:txBody>
          <a:bodyPr wrap="square" rtlCol="0">
            <a:spAutoFit/>
          </a:bodyPr>
          <a:lstStyle/>
          <a:p>
            <a:r>
              <a:rPr lang="tr-TR" dirty="0"/>
              <a:t>Şeritler: Çeşitli iplik veya liflerden örülen veya dokunan, yassı, dar, uzun kumaş parçasıdır. Bir çeşit ince ve dar kurdeledir. Bunlar da dokuma ipliklerine göre düz, koton, işlemeli, simli, lame, lase, pul, boncuk ve taşlı şeritler olarak isim </a:t>
            </a:r>
            <a:r>
              <a:rPr lang="tr-TR" dirty="0" smtClean="0"/>
              <a:t>alır.</a:t>
            </a:r>
            <a:endParaRPr lang="tr-TR" dirty="0"/>
          </a:p>
        </p:txBody>
      </p:sp>
      <p:sp>
        <p:nvSpPr>
          <p:cNvPr id="4" name="Dikdörtgen 3"/>
          <p:cNvSpPr/>
          <p:nvPr/>
        </p:nvSpPr>
        <p:spPr>
          <a:xfrm>
            <a:off x="2960009" y="404664"/>
            <a:ext cx="3167855" cy="923330"/>
          </a:xfrm>
          <a:prstGeom prst="rect">
            <a:avLst/>
          </a:prstGeom>
          <a:noFill/>
        </p:spPr>
        <p:txBody>
          <a:bodyPr wrap="none" lIns="91440" tIns="45720" rIns="91440" bIns="45720">
            <a:spAutoFit/>
          </a:bodyPr>
          <a:lstStyle/>
          <a:p>
            <a:pPr algn="ctr"/>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ŞERİTLER</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947016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DİKİM ÖZELLİĞİ </a:t>
            </a:r>
            <a:endParaRPr lang="tr-TR" dirty="0"/>
          </a:p>
        </p:txBody>
      </p:sp>
      <p:sp>
        <p:nvSpPr>
          <p:cNvPr id="3" name="Content Placeholder 2"/>
          <p:cNvSpPr>
            <a:spLocks noGrp="1"/>
          </p:cNvSpPr>
          <p:nvPr>
            <p:ph idx="1"/>
          </p:nvPr>
        </p:nvSpPr>
        <p:spPr/>
        <p:txBody>
          <a:bodyPr/>
          <a:lstStyle/>
          <a:p>
            <a:r>
              <a:rPr lang="tr-TR" dirty="0" smtClean="0"/>
              <a:t>İyi bir dikim özelliğine sahip bir iplik düzgün yüzeyli ve çap ölçüsü düzenli olmalıdır. İpliğin homojen ve düzgün bir yapıda olması, dikiş oluşturma mekanızmalarından geçiş sırasında sürtünmenin düşük, mukavemetin de yüksek olmasına olanak sağlanır. </a:t>
            </a:r>
          </a:p>
        </p:txBody>
      </p:sp>
    </p:spTree>
    <p:extLst>
      <p:ext uri="{BB962C8B-B14F-4D97-AF65-F5344CB8AC3E}">
        <p14:creationId xmlns:p14="http://schemas.microsoft.com/office/powerpoint/2010/main" val="351457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9147" y="4077072"/>
            <a:ext cx="9071992" cy="2585323"/>
          </a:xfrm>
          <a:prstGeom prst="rect">
            <a:avLst/>
          </a:prstGeom>
          <a:noFill/>
        </p:spPr>
        <p:txBody>
          <a:bodyPr wrap="square" rtlCol="0">
            <a:spAutoFit/>
          </a:bodyPr>
          <a:lstStyle/>
          <a:p>
            <a:r>
              <a:rPr lang="tr-TR" b="1" dirty="0" smtClean="0"/>
              <a:t>Tela</a:t>
            </a:r>
            <a:r>
              <a:rPr lang="tr-TR" b="1" dirty="0"/>
              <a:t>, giyside beklenen görünüm, kalite ve etkiyi elde etmek amacıyla kumaşa farklı usullerle tutturulan bir ara katmandır. İşlenen kumaşa, hacim ve direnç kazandırıp, giysiye verilecek biçime katkıda bulunarak, kumaşa; dikim , yıkanma , ütülenme gibi karşılaşabileceği işlemlerde destek rolü oynarlar. Görevleri, giysinin biçim ve dayanımını desteklemek , buruşmaya yatkınlığı azaltmak ve belli bir sertlik ve form kazandırmaktır. 1950’ </a:t>
            </a:r>
            <a:r>
              <a:rPr lang="tr-TR" b="1" dirty="0" err="1"/>
              <a:t>lerin</a:t>
            </a:r>
            <a:r>
              <a:rPr lang="tr-TR" b="1" dirty="0"/>
              <a:t> başından bu yana kullanılmaya başlanılan telalar, giysilerin ayrılmaz bir parçası olmuşlardır. Telalar , doğal yada yapay liflerden elde edildiği gibi , son dönemlerde yaygın bir biçimde elyaf tülbenti olarak “nonwoven” teknikleri ile </a:t>
            </a:r>
            <a:r>
              <a:rPr lang="tr-TR" b="1" dirty="0" smtClean="0"/>
              <a:t>üretile gelmektedir</a:t>
            </a:r>
            <a:endParaRPr lang="tr-TR" b="1"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96265"/>
            <a:ext cx="7920880" cy="3984443"/>
          </a:xfrm>
          <a:prstGeom prst="rect">
            <a:avLst/>
          </a:prstGeom>
        </p:spPr>
      </p:pic>
      <p:sp>
        <p:nvSpPr>
          <p:cNvPr id="8" name="Dikdörtgen 7"/>
          <p:cNvSpPr/>
          <p:nvPr/>
        </p:nvSpPr>
        <p:spPr>
          <a:xfrm>
            <a:off x="2843808" y="2967335"/>
            <a:ext cx="2787429"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4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Tela</a:t>
            </a:r>
            <a:endParaRPr lang="tr-TR" sz="54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086093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TELANIN KULLANIM AMAÇLARI</a:t>
            </a:r>
            <a:endParaRPr lang="tr-TR" dirty="0"/>
          </a:p>
        </p:txBody>
      </p:sp>
      <p:sp>
        <p:nvSpPr>
          <p:cNvPr id="3" name="Content Placeholder 2"/>
          <p:cNvSpPr>
            <a:spLocks noGrp="1"/>
          </p:cNvSpPr>
          <p:nvPr>
            <p:ph idx="1"/>
          </p:nvPr>
        </p:nvSpPr>
        <p:spPr/>
        <p:txBody>
          <a:bodyPr/>
          <a:lstStyle/>
          <a:p>
            <a:r>
              <a:rPr lang="tr-TR" dirty="0" smtClean="0"/>
              <a:t>Uygulandığı bölgede esnemeyi, kırışmayı önlemek ve şekli korumak.</a:t>
            </a:r>
          </a:p>
          <a:p>
            <a:r>
              <a:rPr lang="tr-TR" dirty="0" smtClean="0"/>
              <a:t>Yaka, klapa, manşet, pat, cep ve cep kapaklarına destek sağlamak, dokunum kazandırmak, Kıvırcıklanmayı engellemek</a:t>
            </a:r>
          </a:p>
          <a:p>
            <a:r>
              <a:rPr lang="tr-TR" dirty="0" smtClean="0"/>
              <a:t>Düğme ve ilik alanlarına takviye </a:t>
            </a:r>
          </a:p>
          <a:p>
            <a:r>
              <a:rPr lang="tr-TR" dirty="0" smtClean="0"/>
              <a:t>Kemere ve bel şeritlerine sertlik ve desteklik verme</a:t>
            </a:r>
          </a:p>
          <a:p>
            <a:endParaRPr lang="tr-TR" dirty="0"/>
          </a:p>
        </p:txBody>
      </p:sp>
    </p:spTree>
    <p:extLst>
      <p:ext uri="{BB962C8B-B14F-4D97-AF65-F5344CB8AC3E}">
        <p14:creationId xmlns:p14="http://schemas.microsoft.com/office/powerpoint/2010/main" val="378323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51" y="1077650"/>
            <a:ext cx="8712968" cy="4702699"/>
          </a:xfrm>
          <a:prstGeom prst="rect">
            <a:avLst/>
          </a:prstGeom>
        </p:spPr>
      </p:pic>
      <p:sp>
        <p:nvSpPr>
          <p:cNvPr id="5" name="Metin kutusu 4"/>
          <p:cNvSpPr txBox="1"/>
          <p:nvPr/>
        </p:nvSpPr>
        <p:spPr>
          <a:xfrm>
            <a:off x="125760" y="5877272"/>
            <a:ext cx="8820472" cy="646331"/>
          </a:xfrm>
          <a:prstGeom prst="rect">
            <a:avLst/>
          </a:prstGeom>
          <a:noFill/>
        </p:spPr>
        <p:txBody>
          <a:bodyPr wrap="square" rtlCol="0">
            <a:spAutoFit/>
          </a:bodyPr>
          <a:lstStyle/>
          <a:p>
            <a:r>
              <a:rPr lang="tr-TR" dirty="0" smtClean="0"/>
              <a:t>Ekstrafor  </a:t>
            </a:r>
            <a:r>
              <a:rPr lang="tr-TR" dirty="0"/>
              <a:t>Giysilerin etek, kol, yaka parçalarına, perdelerin ucuna geçirilen seyrek dokunmuş keten şerit.</a:t>
            </a:r>
          </a:p>
        </p:txBody>
      </p:sp>
      <p:sp>
        <p:nvSpPr>
          <p:cNvPr id="6" name="Dikdörtgen 5"/>
          <p:cNvSpPr/>
          <p:nvPr/>
        </p:nvSpPr>
        <p:spPr>
          <a:xfrm>
            <a:off x="2554308" y="170637"/>
            <a:ext cx="391485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EKSTRAFOR</a:t>
            </a:r>
            <a:endParaRPr lang="tr-T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67488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32090"/>
            <a:ext cx="6264696" cy="5507712"/>
          </a:xfrm>
          <a:prstGeom prst="rect">
            <a:avLst/>
          </a:prstGeom>
        </p:spPr>
      </p:pic>
      <p:sp>
        <p:nvSpPr>
          <p:cNvPr id="5" name="Metin kutusu 4"/>
          <p:cNvSpPr txBox="1"/>
          <p:nvPr/>
        </p:nvSpPr>
        <p:spPr>
          <a:xfrm>
            <a:off x="6808471" y="1772816"/>
            <a:ext cx="2016224" cy="3139321"/>
          </a:xfrm>
          <a:prstGeom prst="rect">
            <a:avLst/>
          </a:prstGeom>
          <a:noFill/>
        </p:spPr>
        <p:txBody>
          <a:bodyPr wrap="square" rtlCol="0">
            <a:spAutoFit/>
          </a:bodyPr>
          <a:lstStyle/>
          <a:p>
            <a:r>
              <a:rPr lang="tr-TR" dirty="0" smtClean="0"/>
              <a:t>Polyester </a:t>
            </a:r>
            <a:r>
              <a:rPr lang="tr-TR" dirty="0"/>
              <a:t>iplik ve lateksten dokunmuştur. - 1 cm’den 20 cm</a:t>
            </a:r>
            <a:r>
              <a:rPr lang="tr-TR" dirty="0" smtClean="0"/>
              <a:t>’ e </a:t>
            </a:r>
            <a:r>
              <a:rPr lang="tr-TR" dirty="0"/>
              <a:t>kadar beyaz ve renkli olarak dokunabilir. - Özel ebatlar yapılabilir. </a:t>
            </a:r>
            <a:r>
              <a:rPr lang="tr-TR" dirty="0" smtClean="0"/>
              <a:t>Türkiye’de </a:t>
            </a:r>
            <a:r>
              <a:rPr lang="tr-TR" dirty="0"/>
              <a:t>üretilmiştir.</a:t>
            </a:r>
          </a:p>
        </p:txBody>
      </p:sp>
      <p:sp>
        <p:nvSpPr>
          <p:cNvPr id="6" name="Dikdörtgen 5"/>
          <p:cNvSpPr/>
          <p:nvPr/>
        </p:nvSpPr>
        <p:spPr>
          <a:xfrm>
            <a:off x="2740411" y="208760"/>
            <a:ext cx="366318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5400" b="1" i="1" cap="none" spc="0" dirty="0" smtClean="0">
                <a:ln/>
                <a:solidFill>
                  <a:schemeClr val="accent3"/>
                </a:solidFill>
                <a:effectLst/>
              </a:rPr>
              <a:t>POLYESTER</a:t>
            </a:r>
            <a:endParaRPr lang="tr-TR" sz="5400" b="1" i="1" cap="none" spc="0" dirty="0">
              <a:ln/>
              <a:solidFill>
                <a:schemeClr val="accent3"/>
              </a:solidFill>
              <a:effectLst/>
            </a:endParaRPr>
          </a:p>
        </p:txBody>
      </p:sp>
    </p:spTree>
    <p:extLst>
      <p:ext uri="{BB962C8B-B14F-4D97-AF65-F5344CB8AC3E}">
        <p14:creationId xmlns:p14="http://schemas.microsoft.com/office/powerpoint/2010/main" val="3378759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0" y="1124744"/>
            <a:ext cx="9144000" cy="3240360"/>
          </a:xfrm>
          <a:prstGeom prst="rect">
            <a:avLst/>
          </a:prstGeom>
        </p:spPr>
      </p:pic>
      <p:sp>
        <p:nvSpPr>
          <p:cNvPr id="6" name="Metin kutusu 5"/>
          <p:cNvSpPr txBox="1"/>
          <p:nvPr/>
        </p:nvSpPr>
        <p:spPr>
          <a:xfrm>
            <a:off x="200619" y="4509120"/>
            <a:ext cx="8784976" cy="2031325"/>
          </a:xfrm>
          <a:prstGeom prst="rect">
            <a:avLst/>
          </a:prstGeom>
          <a:noFill/>
        </p:spPr>
        <p:txBody>
          <a:bodyPr wrap="square" rtlCol="0">
            <a:spAutoFit/>
          </a:bodyPr>
          <a:lstStyle/>
          <a:p>
            <a:r>
              <a:rPr lang="tr-TR" dirty="0"/>
              <a:t>Elbise, kazak, etek, çanta, cüzdan, kılıf gibi şeyleri kapatmak için kullanılan bağlantı. Karşılıklı dişleri ve bunlar üzerine takılı olan sürgü, ileri doğru çekilince dişleri birbirine geçerek kapanır. Fermuarlar plastik ve metallerden yapılıp, çeşitli uzunluklarda olanları vardır. Kullanış yerinin çokluğu, basitliği, kaliteli olanların hemen bozulmaması tercih edilmesine sebep olmaktadır. Hanımların elbiselerinde, çanta ağızlarına, uyku tulumlarına, çizme ve botlara kadar pek yaygın bir sahada </a:t>
            </a:r>
            <a:r>
              <a:rPr lang="tr-TR" dirty="0" smtClean="0"/>
              <a:t>kullanılmaktadır fermuar.</a:t>
            </a:r>
            <a:endParaRPr lang="tr-TR" dirty="0"/>
          </a:p>
        </p:txBody>
      </p:sp>
      <p:sp>
        <p:nvSpPr>
          <p:cNvPr id="7" name="Dikdörtgen 6"/>
          <p:cNvSpPr/>
          <p:nvPr/>
        </p:nvSpPr>
        <p:spPr>
          <a:xfrm>
            <a:off x="2483768" y="201414"/>
            <a:ext cx="36004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4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FERMUAR</a:t>
            </a:r>
            <a:endParaRPr lang="tr-TR" sz="54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444188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81871"/>
            <a:ext cx="6942615" cy="3967209"/>
          </a:xfrm>
          <a:prstGeom prst="rect">
            <a:avLst/>
          </a:prstGeom>
        </p:spPr>
      </p:pic>
      <p:sp>
        <p:nvSpPr>
          <p:cNvPr id="4" name="Metin kutusu 3"/>
          <p:cNvSpPr txBox="1"/>
          <p:nvPr/>
        </p:nvSpPr>
        <p:spPr>
          <a:xfrm>
            <a:off x="323527" y="4149080"/>
            <a:ext cx="8496944" cy="2585323"/>
          </a:xfrm>
          <a:prstGeom prst="rect">
            <a:avLst/>
          </a:prstGeom>
          <a:noFill/>
        </p:spPr>
        <p:txBody>
          <a:bodyPr wrap="square" rtlCol="0">
            <a:spAutoFit/>
          </a:bodyPr>
          <a:lstStyle/>
          <a:p>
            <a:r>
              <a:rPr lang="tr-TR" b="1" i="1" dirty="0"/>
              <a:t>Çıtçıt, iki kumaş türü yakanın geçici olarak birleştirilmesine yarayan bağlantı türü. Türkçedeki adını açılıp kapanırken çıkan "çıt" sesinden almıştır. Günümüzde metal ya da plastikten oldukça ucuza imal edilmesine rağmen, </a:t>
            </a:r>
            <a:r>
              <a:rPr lang="tr-TR" b="1" i="1" dirty="0" err="1"/>
              <a:t>bozuldugunda</a:t>
            </a:r>
            <a:r>
              <a:rPr lang="tr-TR" b="1" i="1" dirty="0"/>
              <a:t> ürünü fonksiyon dışı bırakabilir. Japon YKK, İtalyan FIOCCHI ve Çin DNG şirketi dünyaca ünlü çıtçıt </a:t>
            </a:r>
            <a:r>
              <a:rPr lang="tr-TR" b="1" i="1" dirty="0" smtClean="0"/>
              <a:t>üreticilerindendir.Genelde </a:t>
            </a:r>
            <a:r>
              <a:rPr lang="tr-TR" b="1" i="1" dirty="0"/>
              <a:t>dört parçadan oluşur</a:t>
            </a:r>
            <a:r>
              <a:rPr lang="tr-TR" b="1" i="1" dirty="0" smtClean="0"/>
              <a:t>.</a:t>
            </a:r>
            <a:r>
              <a:rPr lang="tr-TR" b="1" i="1" dirty="0"/>
              <a:t> Çıtçıt: Yaylı ve halka olmak üzere iki gruba ayrılır. Yaylı çıtçıt kapak, yuva, boyun ve bacaktan oluşur. Bunun dışında elle tutturulan çıtçıtlar vardır. Bu çıtçıtlar hazır giyimde kullanılmaz. Daha çok fantezi giyimlerde ve gizli kapamalarda kullanılır.</a:t>
            </a:r>
          </a:p>
        </p:txBody>
      </p:sp>
      <p:sp>
        <p:nvSpPr>
          <p:cNvPr id="5" name="Dikdörtgen 4"/>
          <p:cNvSpPr/>
          <p:nvPr/>
        </p:nvSpPr>
        <p:spPr>
          <a:xfrm>
            <a:off x="3203848" y="2780928"/>
            <a:ext cx="223330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ÇITÇIT</a:t>
            </a:r>
            <a:endPar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491608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199</TotalTime>
  <Words>1352</Words>
  <Application>Microsoft Office PowerPoint</Application>
  <PresentationFormat>Ekran Gösterisi (4:3)</PresentationFormat>
  <Paragraphs>86</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Canlı</vt:lpstr>
      <vt:lpstr>KONFEKSİYONDA YARDIMCI                 MALZEMELER</vt:lpstr>
      <vt:lpstr>PowerPoint Sunusu</vt:lpstr>
      <vt:lpstr>DİKİM ÖZELLİĞİ </vt:lpstr>
      <vt:lpstr>PowerPoint Sunusu</vt:lpstr>
      <vt:lpstr>TELANIN KULLANIM AMAÇLARI</vt:lpstr>
      <vt:lpstr>PowerPoint Sunusu</vt:lpstr>
      <vt:lpstr>PowerPoint Sunusu</vt:lpstr>
      <vt:lpstr>PowerPoint Sunusu</vt:lpstr>
      <vt:lpstr>PowerPoint Sunusu</vt:lpstr>
      <vt:lpstr>PowerPoint Sunusu</vt:lpstr>
      <vt:lpstr>PowerPoint Sunusu</vt:lpstr>
      <vt:lpstr>PowerPoint Sunusu</vt:lpstr>
      <vt:lpstr>DÜĞME ÇEŞİTLERİ </vt:lpstr>
      <vt:lpstr>PowerPoint Sunusu</vt:lpstr>
      <vt:lpstr>PowerPoint Sunusu</vt:lpstr>
      <vt:lpstr>PowerPoint Sunusu</vt:lpstr>
      <vt:lpstr>PowerPoint Sunusu</vt:lpstr>
      <vt:lpstr>PowerPoint Sunusu</vt:lpstr>
      <vt:lpstr>KULLANIM ALANLARINA GÖRE ETİKETLER</vt:lpstr>
      <vt:lpstr>PowerPoint Sunusu</vt:lpstr>
      <vt:lpstr>PowerPoint Sunusu</vt:lpstr>
      <vt:lpstr>PowerPoint Sunusu</vt:lpstr>
      <vt:lpstr>PowerPoint Sunusu</vt:lpstr>
      <vt:lpstr>PowerPoint Sunusu</vt:lpstr>
      <vt:lpstr>KULLANILDIĞI YERLER</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KONFEKSİYONDA YARDIMCI                 MALZEMELER</dc:title>
  <dc:creator>seln trhn</dc:creator>
  <cp:lastModifiedBy>hatice</cp:lastModifiedBy>
  <cp:revision>22</cp:revision>
  <dcterms:created xsi:type="dcterms:W3CDTF">2015-03-13T21:33:17Z</dcterms:created>
  <dcterms:modified xsi:type="dcterms:W3CDTF">2020-01-13T08:24:19Z</dcterms:modified>
</cp:coreProperties>
</file>