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Orta Stil 3 - Vurgu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27"/>
  </p:normalViewPr>
  <p:slideViewPr>
    <p:cSldViewPr snapToGrid="0" snapToObjects="1">
      <p:cViewPr varScale="1">
        <p:scale>
          <a:sx n="112" d="100"/>
          <a:sy n="112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3AF4-C963-A04B-B27E-0B6C727A5D73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CA0F-5D35-2948-8A05-6F10C1509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1405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3AF4-C963-A04B-B27E-0B6C727A5D73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CA0F-5D35-2948-8A05-6F10C1509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0211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3AF4-C963-A04B-B27E-0B6C727A5D73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CA0F-5D35-2948-8A05-6F10C1509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078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3AF4-C963-A04B-B27E-0B6C727A5D73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CA0F-5D35-2948-8A05-6F10C1509BAC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02099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3AF4-C963-A04B-B27E-0B6C727A5D73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CA0F-5D35-2948-8A05-6F10C1509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141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3AF4-C963-A04B-B27E-0B6C727A5D73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CA0F-5D35-2948-8A05-6F10C1509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384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3AF4-C963-A04B-B27E-0B6C727A5D73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CA0F-5D35-2948-8A05-6F10C1509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4117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3AF4-C963-A04B-B27E-0B6C727A5D73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CA0F-5D35-2948-8A05-6F10C1509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73062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3AF4-C963-A04B-B27E-0B6C727A5D73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CA0F-5D35-2948-8A05-6F10C1509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7320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3AF4-C963-A04B-B27E-0B6C727A5D73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CA0F-5D35-2948-8A05-6F10C1509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8409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3AF4-C963-A04B-B27E-0B6C727A5D73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CA0F-5D35-2948-8A05-6F10C1509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8278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3AF4-C963-A04B-B27E-0B6C727A5D73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CA0F-5D35-2948-8A05-6F10C1509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241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3AF4-C963-A04B-B27E-0B6C727A5D73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CA0F-5D35-2948-8A05-6F10C1509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1035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3AF4-C963-A04B-B27E-0B6C727A5D73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CA0F-5D35-2948-8A05-6F10C1509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462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3AF4-C963-A04B-B27E-0B6C727A5D73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CA0F-5D35-2948-8A05-6F10C1509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899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3AF4-C963-A04B-B27E-0B6C727A5D73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CA0F-5D35-2948-8A05-6F10C1509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3359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3AF4-C963-A04B-B27E-0B6C727A5D73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CA0F-5D35-2948-8A05-6F10C1509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859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CA93AF4-C963-A04B-B27E-0B6C727A5D73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CA4CA0F-5D35-2948-8A05-6F10C1509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760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D84C82-8D85-2C4F-9AA4-5ACC7F8315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LATİN DİLİ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E723C78-2151-044D-AE0B-F0369DD902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2691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A3B71E-3267-2C44-B6D8-806939E78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FİİLLER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D0BD5E-C119-1142-A6C0-659D2F95AEB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794510"/>
            <a:ext cx="10363826" cy="4220528"/>
          </a:xfrm>
        </p:spPr>
        <p:txBody>
          <a:bodyPr>
            <a:normAutofit/>
          </a:bodyPr>
          <a:lstStyle/>
          <a:p>
            <a:r>
              <a:rPr lang="tr-TR" cap="none" dirty="0" err="1"/>
              <a:t>Latince’de</a:t>
            </a:r>
            <a:r>
              <a:rPr lang="tr-TR" cap="none" dirty="0"/>
              <a:t> altı zaman vardır.</a:t>
            </a:r>
          </a:p>
          <a:p>
            <a:pPr marL="457200" lvl="0" indent="-457200">
              <a:buFont typeface="+mj-lt"/>
              <a:buAutoNum type="arabicParenR"/>
            </a:pPr>
            <a:r>
              <a:rPr lang="tr-TR" cap="none" dirty="0" err="1"/>
              <a:t>Indicativus</a:t>
            </a:r>
            <a:r>
              <a:rPr lang="tr-TR" cap="none" dirty="0"/>
              <a:t> </a:t>
            </a:r>
            <a:r>
              <a:rPr lang="tr-TR" cap="none" dirty="0" err="1"/>
              <a:t>praesens</a:t>
            </a:r>
            <a:r>
              <a:rPr lang="tr-TR" cap="none" dirty="0"/>
              <a:t> (şimdiki ve geniş zaman)</a:t>
            </a:r>
          </a:p>
          <a:p>
            <a:pPr marL="457200" lvl="0" indent="-457200">
              <a:buFont typeface="+mj-lt"/>
              <a:buAutoNum type="arabicParenR"/>
            </a:pPr>
            <a:r>
              <a:rPr lang="tr-TR" cap="none" dirty="0" err="1"/>
              <a:t>Imperfectum</a:t>
            </a:r>
            <a:r>
              <a:rPr lang="tr-TR" cap="none" dirty="0"/>
              <a:t> (şimdiki zamanın hikayesi)</a:t>
            </a:r>
          </a:p>
          <a:p>
            <a:pPr marL="457200" lvl="0" indent="-457200">
              <a:buFont typeface="+mj-lt"/>
              <a:buAutoNum type="arabicParenR"/>
            </a:pPr>
            <a:r>
              <a:rPr lang="tr-TR" cap="none" dirty="0" err="1"/>
              <a:t>Futurum</a:t>
            </a:r>
            <a:r>
              <a:rPr lang="tr-TR" cap="none" dirty="0"/>
              <a:t> (gelecek zaman)</a:t>
            </a:r>
          </a:p>
          <a:p>
            <a:pPr marL="457200" lvl="0" indent="-457200">
              <a:buFont typeface="+mj-lt"/>
              <a:buAutoNum type="arabicParenR"/>
            </a:pPr>
            <a:r>
              <a:rPr lang="tr-TR" cap="none" dirty="0" err="1"/>
              <a:t>Perfectum</a:t>
            </a:r>
            <a:r>
              <a:rPr lang="tr-TR" cap="none" dirty="0"/>
              <a:t> (</a:t>
            </a:r>
            <a:r>
              <a:rPr lang="tr-TR" cap="none" dirty="0" err="1"/>
              <a:t>di’li</a:t>
            </a:r>
            <a:r>
              <a:rPr lang="tr-TR" cap="none" dirty="0"/>
              <a:t> geçmiş zaman)</a:t>
            </a:r>
          </a:p>
          <a:p>
            <a:pPr marL="457200" lvl="0" indent="-457200">
              <a:buFont typeface="+mj-lt"/>
              <a:buAutoNum type="arabicParenR"/>
            </a:pPr>
            <a:r>
              <a:rPr lang="tr-TR" cap="none" dirty="0" err="1"/>
              <a:t>Plusquam</a:t>
            </a:r>
            <a:r>
              <a:rPr lang="tr-TR" cap="none" dirty="0"/>
              <a:t> </a:t>
            </a:r>
            <a:r>
              <a:rPr lang="tr-TR" cap="none" dirty="0" err="1"/>
              <a:t>perfectum</a:t>
            </a:r>
            <a:r>
              <a:rPr lang="tr-TR" cap="none" dirty="0"/>
              <a:t> (</a:t>
            </a:r>
            <a:r>
              <a:rPr lang="tr-TR" cap="none" dirty="0" err="1"/>
              <a:t>miş’li</a:t>
            </a:r>
            <a:r>
              <a:rPr lang="tr-TR" cap="none" dirty="0"/>
              <a:t> geçmiş zamanın hikayesi)</a:t>
            </a:r>
          </a:p>
          <a:p>
            <a:pPr marL="457200" lvl="0" indent="-457200">
              <a:buFont typeface="+mj-lt"/>
              <a:buAutoNum type="arabicParenR"/>
            </a:pPr>
            <a:r>
              <a:rPr lang="tr-TR" cap="none" dirty="0" err="1"/>
              <a:t>Futurum</a:t>
            </a:r>
            <a:r>
              <a:rPr lang="tr-TR" cap="none" dirty="0"/>
              <a:t> </a:t>
            </a:r>
            <a:r>
              <a:rPr lang="tr-TR" cap="none" dirty="0" err="1"/>
              <a:t>exactum</a:t>
            </a:r>
            <a:r>
              <a:rPr lang="tr-TR" cap="none" dirty="0"/>
              <a:t> (gelecekte tamamlanacak zaman)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8371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33EEC7-7EB1-DB4F-AB4B-DAF60CC6E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FİİLLER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BCC60C0-0C81-4F46-A82E-E4AEDCB4BDF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725930"/>
            <a:ext cx="10363826" cy="5029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tr-TR" cap="none" dirty="0" err="1"/>
              <a:t>Latince’de</a:t>
            </a:r>
            <a:r>
              <a:rPr lang="tr-TR" cap="none" dirty="0"/>
              <a:t> 4 fiil çekimi vardır. </a:t>
            </a:r>
          </a:p>
          <a:p>
            <a:pPr>
              <a:lnSpc>
                <a:spcPct val="100000"/>
              </a:lnSpc>
            </a:pPr>
            <a:r>
              <a:rPr lang="tr-TR" b="1" cap="none" dirty="0"/>
              <a:t>1.Fiil çekimi</a:t>
            </a:r>
            <a:endParaRPr lang="tr-TR" cap="none" dirty="0"/>
          </a:p>
          <a:p>
            <a:pPr>
              <a:lnSpc>
                <a:spcPct val="100000"/>
              </a:lnSpc>
              <a:buNone/>
            </a:pPr>
            <a:r>
              <a:rPr lang="tr-TR" cap="none" dirty="0"/>
              <a:t>Bu çekime mastarı -</a:t>
            </a:r>
            <a:r>
              <a:rPr lang="tr-TR" cap="none" dirty="0" err="1"/>
              <a:t>are</a:t>
            </a:r>
            <a:r>
              <a:rPr lang="tr-TR" cap="none" dirty="0"/>
              <a:t> olan fiiller girer. </a:t>
            </a:r>
          </a:p>
          <a:p>
            <a:pPr>
              <a:lnSpc>
                <a:spcPct val="100000"/>
              </a:lnSpc>
              <a:buNone/>
            </a:pPr>
            <a:r>
              <a:rPr lang="tr-TR" cap="none" dirty="0" err="1"/>
              <a:t>laudo,laudavi,laudatus,laudare</a:t>
            </a:r>
            <a:r>
              <a:rPr lang="tr-TR" cap="none" dirty="0"/>
              <a:t>: övmek</a:t>
            </a:r>
          </a:p>
          <a:p>
            <a:endParaRPr lang="tr-TR" dirty="0"/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314F0442-2993-004A-A2C3-19D9F82EC5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195639"/>
              </p:ext>
            </p:extLst>
          </p:nvPr>
        </p:nvGraphicFramePr>
        <p:xfrm>
          <a:off x="2032001" y="3562322"/>
          <a:ext cx="6437631" cy="288420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145877">
                  <a:extLst>
                    <a:ext uri="{9D8B030D-6E8A-4147-A177-3AD203B41FA5}">
                      <a16:colId xmlns:a16="http://schemas.microsoft.com/office/drawing/2014/main" val="3473928247"/>
                    </a:ext>
                  </a:extLst>
                </a:gridCol>
                <a:gridCol w="2145877">
                  <a:extLst>
                    <a:ext uri="{9D8B030D-6E8A-4147-A177-3AD203B41FA5}">
                      <a16:colId xmlns:a16="http://schemas.microsoft.com/office/drawing/2014/main" val="2359224141"/>
                    </a:ext>
                  </a:extLst>
                </a:gridCol>
                <a:gridCol w="2145877">
                  <a:extLst>
                    <a:ext uri="{9D8B030D-6E8A-4147-A177-3AD203B41FA5}">
                      <a16:colId xmlns:a16="http://schemas.microsoft.com/office/drawing/2014/main" val="2776676828"/>
                    </a:ext>
                  </a:extLst>
                </a:gridCol>
              </a:tblGrid>
              <a:tr h="385095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Praesens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383260"/>
                  </a:ext>
                </a:extLst>
              </a:tr>
              <a:tr h="352335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0" dirty="0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-o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o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71152100"/>
                  </a:ext>
                </a:extLst>
              </a:tr>
              <a:tr h="352335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03576578"/>
                  </a:ext>
                </a:extLst>
              </a:tr>
              <a:tr h="352335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-t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t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8608005"/>
                  </a:ext>
                </a:extLst>
              </a:tr>
              <a:tr h="352335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1.çoğul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-mus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91789881"/>
                  </a:ext>
                </a:extLst>
              </a:tr>
              <a:tr h="352335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9387118"/>
                  </a:ext>
                </a:extLst>
              </a:tr>
              <a:tr h="352335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-nt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25557508"/>
                  </a:ext>
                </a:extLst>
              </a:tr>
              <a:tr h="385095">
                <a:tc gridSpan="3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1182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890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D3B62C-EDCA-A149-A81C-14B3A9496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FİİLLER</a:t>
            </a:r>
            <a:endParaRPr lang="tr-TR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0011470F-87C3-5B4E-A484-0B98EAF07125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39028460"/>
              </p:ext>
            </p:extLst>
          </p:nvPr>
        </p:nvGraphicFramePr>
        <p:xfrm>
          <a:off x="1405890" y="2366963"/>
          <a:ext cx="7349490" cy="4021754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449830">
                  <a:extLst>
                    <a:ext uri="{9D8B030D-6E8A-4147-A177-3AD203B41FA5}">
                      <a16:colId xmlns:a16="http://schemas.microsoft.com/office/drawing/2014/main" val="1564763333"/>
                    </a:ext>
                  </a:extLst>
                </a:gridCol>
                <a:gridCol w="2449830">
                  <a:extLst>
                    <a:ext uri="{9D8B030D-6E8A-4147-A177-3AD203B41FA5}">
                      <a16:colId xmlns:a16="http://schemas.microsoft.com/office/drawing/2014/main" val="759293642"/>
                    </a:ext>
                  </a:extLst>
                </a:gridCol>
                <a:gridCol w="2449830">
                  <a:extLst>
                    <a:ext uri="{9D8B030D-6E8A-4147-A177-3AD203B41FA5}">
                      <a16:colId xmlns:a16="http://schemas.microsoft.com/office/drawing/2014/main" val="1975566276"/>
                    </a:ext>
                  </a:extLst>
                </a:gridCol>
              </a:tblGrid>
              <a:tr h="493982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Imperfectum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5684357"/>
                  </a:ext>
                </a:extLst>
              </a:tr>
              <a:tr h="493982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m 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881618"/>
                  </a:ext>
                </a:extLst>
              </a:tr>
              <a:tr h="541676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  <a:p>
                      <a:pPr marL="73025" marR="7302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1516476"/>
                  </a:ext>
                </a:extLst>
              </a:tr>
              <a:tr h="493982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4631601"/>
                  </a:ext>
                </a:extLst>
              </a:tr>
              <a:tr h="493982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840349"/>
                  </a:ext>
                </a:extLst>
              </a:tr>
              <a:tr h="493982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5183324"/>
                  </a:ext>
                </a:extLst>
              </a:tr>
              <a:tr h="493982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-ba + nt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6169407"/>
                  </a:ext>
                </a:extLst>
              </a:tr>
              <a:tr h="493982">
                <a:tc gridSpan="3"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528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7013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466BAA-B15C-6146-B381-9C027023B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FİİLLER</a:t>
            </a:r>
            <a:endParaRPr lang="tr-TR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0BD2AA21-314F-154C-8921-9C1534A11CE2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8261660"/>
              </p:ext>
            </p:extLst>
          </p:nvPr>
        </p:nvGraphicFramePr>
        <p:xfrm>
          <a:off x="1920240" y="2366962"/>
          <a:ext cx="7555230" cy="3794668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518410">
                  <a:extLst>
                    <a:ext uri="{9D8B030D-6E8A-4147-A177-3AD203B41FA5}">
                      <a16:colId xmlns:a16="http://schemas.microsoft.com/office/drawing/2014/main" val="2064144961"/>
                    </a:ext>
                  </a:extLst>
                </a:gridCol>
                <a:gridCol w="2518410">
                  <a:extLst>
                    <a:ext uri="{9D8B030D-6E8A-4147-A177-3AD203B41FA5}">
                      <a16:colId xmlns:a16="http://schemas.microsoft.com/office/drawing/2014/main" val="1576047804"/>
                    </a:ext>
                  </a:extLst>
                </a:gridCol>
                <a:gridCol w="2518410">
                  <a:extLst>
                    <a:ext uri="{9D8B030D-6E8A-4147-A177-3AD203B41FA5}">
                      <a16:colId xmlns:a16="http://schemas.microsoft.com/office/drawing/2014/main" val="1187770524"/>
                    </a:ext>
                  </a:extLst>
                </a:gridCol>
              </a:tblGrid>
              <a:tr h="533808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20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Activus</a:t>
                      </a:r>
                      <a:r>
                        <a:rPr kumimoji="0" lang="tr-TR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0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Indicativus</a:t>
                      </a:r>
                      <a:r>
                        <a:rPr kumimoji="0" lang="tr-TR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0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Futurum</a:t>
                      </a:r>
                      <a:endParaRPr lang="tr-T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622394"/>
                  </a:ext>
                </a:extLst>
              </a:tr>
              <a:tr h="533808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-bo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315846"/>
                  </a:ext>
                </a:extLst>
              </a:tr>
              <a:tr h="533808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-bi + 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7018279"/>
                  </a:ext>
                </a:extLst>
              </a:tr>
              <a:tr h="533808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-bi + 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612299"/>
                  </a:ext>
                </a:extLst>
              </a:tr>
              <a:tr h="533808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-bi + mus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7407110"/>
                  </a:ext>
                </a:extLst>
              </a:tr>
              <a:tr h="533808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-bi + tis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2750900"/>
                  </a:ext>
                </a:extLst>
              </a:tr>
              <a:tr h="533808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-bu + nt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bu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5685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7058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D6AF35-923F-594F-8992-440AE2EFC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FİİLLER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7A7918-F483-6140-94C4-570D2D6A55A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cap="none" dirty="0"/>
              <a:t>Bu çekime giren fiillere örnekler:</a:t>
            </a:r>
          </a:p>
          <a:p>
            <a:pPr marL="0" indent="0">
              <a:buNone/>
            </a:pPr>
            <a:r>
              <a:rPr lang="tr-TR" cap="none" dirty="0" err="1"/>
              <a:t>amo</a:t>
            </a:r>
            <a:r>
              <a:rPr lang="tr-TR" cap="none" dirty="0"/>
              <a:t>,-</a:t>
            </a:r>
            <a:r>
              <a:rPr lang="tr-TR" cap="none" dirty="0" err="1"/>
              <a:t>avi</a:t>
            </a:r>
            <a:r>
              <a:rPr lang="tr-TR" cap="none" dirty="0"/>
              <a:t>, -</a:t>
            </a:r>
            <a:r>
              <a:rPr lang="tr-TR" cap="none" dirty="0" err="1"/>
              <a:t>atus</a:t>
            </a:r>
            <a:r>
              <a:rPr lang="tr-TR" cap="none" dirty="0"/>
              <a:t>,-</a:t>
            </a:r>
            <a:r>
              <a:rPr lang="tr-TR" cap="none" dirty="0" err="1"/>
              <a:t>are</a:t>
            </a:r>
            <a:r>
              <a:rPr lang="tr-TR" cap="none" dirty="0"/>
              <a:t>: sevmek</a:t>
            </a:r>
          </a:p>
          <a:p>
            <a:pPr marL="0" indent="0">
              <a:buNone/>
            </a:pPr>
            <a:r>
              <a:rPr lang="tr-TR" cap="none" dirty="0" err="1"/>
              <a:t>narro</a:t>
            </a:r>
            <a:r>
              <a:rPr lang="tr-TR" cap="none" dirty="0"/>
              <a:t>, -</a:t>
            </a:r>
            <a:r>
              <a:rPr lang="tr-TR" cap="none" dirty="0" err="1"/>
              <a:t>avi</a:t>
            </a:r>
            <a:r>
              <a:rPr lang="tr-TR" cap="none" dirty="0"/>
              <a:t>, -</a:t>
            </a:r>
            <a:r>
              <a:rPr lang="tr-TR" cap="none" dirty="0" err="1"/>
              <a:t>atus</a:t>
            </a:r>
            <a:r>
              <a:rPr lang="tr-TR" cap="none" dirty="0"/>
              <a:t>, -</a:t>
            </a:r>
            <a:r>
              <a:rPr lang="tr-TR" cap="none" dirty="0" err="1"/>
              <a:t>are</a:t>
            </a:r>
            <a:r>
              <a:rPr lang="tr-TR" cap="none" dirty="0"/>
              <a:t>: anlatmak</a:t>
            </a:r>
          </a:p>
          <a:p>
            <a:pPr marL="0" indent="0">
              <a:buNone/>
            </a:pPr>
            <a:r>
              <a:rPr lang="tr-TR" cap="none" dirty="0" err="1"/>
              <a:t>lacrimo</a:t>
            </a:r>
            <a:r>
              <a:rPr lang="tr-TR" cap="none" dirty="0"/>
              <a:t>, -</a:t>
            </a:r>
            <a:r>
              <a:rPr lang="tr-TR" cap="none" dirty="0" err="1"/>
              <a:t>avi</a:t>
            </a:r>
            <a:r>
              <a:rPr lang="tr-TR" cap="none" dirty="0"/>
              <a:t>,-</a:t>
            </a:r>
            <a:r>
              <a:rPr lang="tr-TR" cap="none" dirty="0" err="1"/>
              <a:t>atus</a:t>
            </a:r>
            <a:r>
              <a:rPr lang="tr-TR" cap="none" dirty="0"/>
              <a:t>,-</a:t>
            </a:r>
            <a:r>
              <a:rPr lang="tr-TR" cap="none" dirty="0" err="1"/>
              <a:t>are:ağlamak</a:t>
            </a:r>
            <a:endParaRPr lang="tr-TR" cap="none" dirty="0"/>
          </a:p>
          <a:p>
            <a:pPr marL="0" indent="0">
              <a:buNone/>
            </a:pPr>
            <a:r>
              <a:rPr lang="tr-TR" cap="none" dirty="0" err="1"/>
              <a:t>orno</a:t>
            </a:r>
            <a:r>
              <a:rPr lang="tr-TR" cap="none" dirty="0"/>
              <a:t>,-</a:t>
            </a:r>
            <a:r>
              <a:rPr lang="tr-TR" cap="none" dirty="0" err="1"/>
              <a:t>avi</a:t>
            </a:r>
            <a:r>
              <a:rPr lang="tr-TR" cap="none" dirty="0"/>
              <a:t>, -</a:t>
            </a:r>
            <a:r>
              <a:rPr lang="tr-TR" cap="none" dirty="0" err="1"/>
              <a:t>atus</a:t>
            </a:r>
            <a:r>
              <a:rPr lang="tr-TR" cap="none" dirty="0"/>
              <a:t>, -</a:t>
            </a:r>
            <a:r>
              <a:rPr lang="tr-TR" cap="none" dirty="0" err="1"/>
              <a:t>are</a:t>
            </a:r>
            <a:r>
              <a:rPr lang="tr-TR" cap="none" dirty="0"/>
              <a:t>: süslemek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8362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3EF3DA-62B6-5D40-8806-FA444CE88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ALIŞTIRMALAR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375AE6-659D-C246-9F93-361F70E967B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tr-TR" b="1" dirty="0" err="1"/>
              <a:t>Latince’ye</a:t>
            </a:r>
            <a:r>
              <a:rPr lang="tr-TR" b="1" dirty="0"/>
              <a:t> Çevirin</a:t>
            </a:r>
            <a:endParaRPr lang="tr-TR" dirty="0"/>
          </a:p>
          <a:p>
            <a:endParaRPr lang="tr-TR" dirty="0"/>
          </a:p>
          <a:p>
            <a:pPr lvl="0"/>
            <a:r>
              <a:rPr lang="tr-TR" cap="none" dirty="0"/>
              <a:t>Genç kız şarkı söylüyor. </a:t>
            </a:r>
          </a:p>
          <a:p>
            <a:pPr lvl="0"/>
            <a:r>
              <a:rPr lang="tr-TR" cap="none" dirty="0"/>
              <a:t>Şair anlatıyordu.</a:t>
            </a:r>
          </a:p>
          <a:p>
            <a:pPr lvl="0"/>
            <a:r>
              <a:rPr lang="tr-TR" cap="none" dirty="0"/>
              <a:t>Ağlıyordunuz.</a:t>
            </a:r>
          </a:p>
          <a:p>
            <a:pPr lvl="0"/>
            <a:r>
              <a:rPr lang="tr-TR" cap="none" dirty="0"/>
              <a:t>Selamlayacaksınız.</a:t>
            </a:r>
          </a:p>
          <a:p>
            <a:pPr lvl="0"/>
            <a:r>
              <a:rPr lang="tr-TR" cap="none" dirty="0"/>
              <a:t>Seviyorlar.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6370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EB2A1CC-F236-BA45-A687-9596A61B4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F51D499-BDC7-1145-9F7F-067BD4F2652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tr-TR" b="1" dirty="0" err="1"/>
              <a:t>Türkçe’ye</a:t>
            </a:r>
            <a:r>
              <a:rPr lang="tr-TR" b="1" dirty="0"/>
              <a:t> Çevirin</a:t>
            </a:r>
            <a:endParaRPr lang="tr-TR" dirty="0"/>
          </a:p>
          <a:p>
            <a:endParaRPr lang="tr-TR" dirty="0"/>
          </a:p>
          <a:p>
            <a:pPr lvl="0"/>
            <a:r>
              <a:rPr lang="tr-TR" cap="none" dirty="0" err="1"/>
              <a:t>Salutabunt</a:t>
            </a:r>
            <a:r>
              <a:rPr lang="tr-TR" cap="none" dirty="0"/>
              <a:t>.</a:t>
            </a:r>
          </a:p>
          <a:p>
            <a:pPr lvl="0"/>
            <a:r>
              <a:rPr lang="tr-TR" cap="none" dirty="0" err="1"/>
              <a:t>Narrabatis</a:t>
            </a:r>
            <a:r>
              <a:rPr lang="tr-TR" cap="none" dirty="0"/>
              <a:t>.</a:t>
            </a:r>
          </a:p>
          <a:p>
            <a:pPr lvl="0"/>
            <a:r>
              <a:rPr lang="tr-TR" cap="none" dirty="0" err="1"/>
              <a:t>Ornant</a:t>
            </a:r>
            <a:r>
              <a:rPr lang="tr-TR" cap="none" dirty="0"/>
              <a:t>.</a:t>
            </a:r>
          </a:p>
          <a:p>
            <a:pPr lvl="0"/>
            <a:r>
              <a:rPr lang="tr-TR" cap="none" dirty="0" err="1"/>
              <a:t>Amat</a:t>
            </a:r>
            <a:r>
              <a:rPr lang="tr-TR" cap="none" dirty="0"/>
              <a:t>.</a:t>
            </a:r>
          </a:p>
          <a:p>
            <a:pPr lvl="0"/>
            <a:r>
              <a:rPr lang="tr-TR" cap="none" dirty="0" err="1"/>
              <a:t>Lacrimas</a:t>
            </a:r>
            <a:r>
              <a:rPr lang="tr-TR" cap="none"/>
              <a:t>.</a:t>
            </a:r>
            <a:endParaRPr lang="tr-TR" cap="none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0591329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{1153939C-47DF-5543-AB9A-66107500EB64}tf10001073</Template>
  <TotalTime>16</TotalTime>
  <Words>435</Words>
  <Application>Microsoft Macintosh PowerPoint</Application>
  <PresentationFormat>Geniş ekran</PresentationFormat>
  <Paragraphs>96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Tw Cen MT</vt:lpstr>
      <vt:lpstr>Damla</vt:lpstr>
      <vt:lpstr>LATİN DİLİ I</vt:lpstr>
      <vt:lpstr>FİİLLER</vt:lpstr>
      <vt:lpstr>FİİLLER</vt:lpstr>
      <vt:lpstr>FİİLLER</vt:lpstr>
      <vt:lpstr>FİİLLER</vt:lpstr>
      <vt:lpstr>FİİLLER</vt:lpstr>
      <vt:lpstr>ALIŞTIRMALAR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I</dc:title>
  <dc:creator>rukiye ozturk</dc:creator>
  <cp:lastModifiedBy>rukiye ozturk</cp:lastModifiedBy>
  <cp:revision>3</cp:revision>
  <dcterms:created xsi:type="dcterms:W3CDTF">2020-02-06T17:14:22Z</dcterms:created>
  <dcterms:modified xsi:type="dcterms:W3CDTF">2020-02-06T23:15:25Z</dcterms:modified>
</cp:coreProperties>
</file>