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9" r:id="rId3"/>
    <p:sldId id="464" r:id="rId4"/>
    <p:sldId id="485" r:id="rId5"/>
    <p:sldId id="486" r:id="rId6"/>
    <p:sldId id="487" r:id="rId7"/>
    <p:sldId id="490" r:id="rId8"/>
    <p:sldId id="491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31" autoAdjust="0"/>
    <p:restoredTop sz="96800" autoAdjust="0"/>
  </p:normalViewPr>
  <p:slideViewPr>
    <p:cSldViewPr>
      <p:cViewPr varScale="1">
        <p:scale>
          <a:sx n="85" d="100"/>
          <a:sy n="85" d="100"/>
        </p:scale>
        <p:origin x="13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D45B-E730-475D-BD20-F78503D34471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C859D-B9DD-4026-99DC-E9A994B59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tionary.org/wiki/%CF%8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3643314"/>
            <a:ext cx="7072362" cy="1071570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latin typeface="+mn-lt"/>
              </a:rPr>
              <a:t/>
            </a:r>
            <a:br>
              <a:rPr lang="tr-TR" sz="2600" b="1" dirty="0" smtClean="0">
                <a:latin typeface="+mn-lt"/>
              </a:rPr>
            </a:br>
            <a:r>
              <a:rPr lang="tr-TR" sz="2600" b="1" dirty="0" smtClean="0">
                <a:latin typeface="+mn-lt"/>
              </a:rPr>
              <a:t>Türkçe Ses Dizgesinin İşleyişi - II</a:t>
            </a:r>
            <a:endParaRPr lang="tr-TR" sz="26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tr-TR" sz="1600" dirty="0" smtClean="0"/>
              <a:t>Dr</a:t>
            </a:r>
            <a:r>
              <a:rPr lang="tr-TR" sz="1600" dirty="0"/>
              <a:t>. </a:t>
            </a:r>
            <a:r>
              <a:rPr lang="tr-TR" sz="1600" dirty="0" err="1"/>
              <a:t>Öğr</a:t>
            </a:r>
            <a:r>
              <a:rPr lang="tr-TR" sz="1600" dirty="0"/>
              <a:t>. Üyesi İpek Pınar Uzun</a:t>
            </a:r>
          </a:p>
        </p:txBody>
      </p:sp>
      <p:pic>
        <p:nvPicPr>
          <p:cNvPr id="6" name="Picture 5" descr="C:\Documents and Settings\XP\Desktop\adsıznnnnnn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428736"/>
            <a:ext cx="5357850" cy="1545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5884"/>
            <a:ext cx="8229600" cy="4937760"/>
          </a:xfrm>
        </p:spPr>
        <p:txBody>
          <a:bodyPr>
            <a:noAutofit/>
          </a:bodyPr>
          <a:lstStyle/>
          <a:p>
            <a:pPr lvl="0"/>
            <a:endParaRPr lang="tr-TR" sz="1200" dirty="0" smtClean="0"/>
          </a:p>
          <a:p>
            <a:pPr lvl="0"/>
            <a:r>
              <a:rPr lang="tr-TR" sz="1200" dirty="0" err="1" smtClean="0"/>
              <a:t>Carr</a:t>
            </a:r>
            <a:r>
              <a:rPr lang="tr-TR" sz="1200" dirty="0" smtClean="0"/>
              <a:t>, P. (2008). </a:t>
            </a:r>
            <a:r>
              <a:rPr lang="tr-TR" sz="1200" i="1" dirty="0" smtClean="0"/>
              <a:t>A Glossary of Phonology. </a:t>
            </a:r>
            <a:r>
              <a:rPr lang="tr-TR" sz="1200" dirty="0" smtClean="0"/>
              <a:t>Edinburgh University Press.</a:t>
            </a:r>
          </a:p>
          <a:p>
            <a:pPr lvl="0"/>
            <a:r>
              <a:rPr lang="tr-TR" sz="1200" dirty="0" smtClean="0"/>
              <a:t>Clark, J. (2007). </a:t>
            </a:r>
            <a:r>
              <a:rPr lang="tr-TR" sz="1200" i="1" dirty="0" smtClean="0"/>
              <a:t>An Introduction to Phonetics and Phonology</a:t>
            </a:r>
            <a:r>
              <a:rPr lang="tr-TR" sz="1200" dirty="0" smtClean="0"/>
              <a:t>. Üçüncü Baskı. Blackwell Yayınları.</a:t>
            </a:r>
          </a:p>
          <a:p>
            <a:pPr lvl="0"/>
            <a:r>
              <a:rPr lang="tr-TR" sz="1200" dirty="0" smtClean="0"/>
              <a:t>Crystal, D. (1980). </a:t>
            </a:r>
            <a:r>
              <a:rPr lang="tr-TR" sz="1200" i="1" dirty="0" smtClean="0"/>
              <a:t>A Dictionary of Linguistics and Phonetics</a:t>
            </a:r>
            <a:r>
              <a:rPr lang="tr-TR" sz="1200" dirty="0" smtClean="0"/>
              <a:t>. Wiley Yayınları. </a:t>
            </a:r>
          </a:p>
          <a:p>
            <a:pPr lvl="0"/>
            <a:r>
              <a:rPr lang="tr-TR" sz="1200" dirty="0" smtClean="0"/>
              <a:t>Ergenç, İ. (2002). </a:t>
            </a:r>
            <a:r>
              <a:rPr lang="tr-TR" sz="1200" i="1" dirty="0" smtClean="0"/>
              <a:t>Konuşma Dili ve Türkçenin Söyleyiş Sözlüğü</a:t>
            </a:r>
            <a:r>
              <a:rPr lang="tr-TR" sz="1200" dirty="0" smtClean="0"/>
              <a:t>. Multilingual Yayınları. </a:t>
            </a:r>
          </a:p>
          <a:p>
            <a:pPr lvl="0"/>
            <a:r>
              <a:rPr lang="tr-TR" sz="1200" dirty="0" smtClean="0"/>
              <a:t>Ergenç, İ. ve Bekar Uzun, İ.P. (2017). </a:t>
            </a:r>
            <a:r>
              <a:rPr lang="tr-TR" sz="1200" i="1" dirty="0" smtClean="0"/>
              <a:t>Türkçenin Ses Dizgesi</a:t>
            </a:r>
            <a:r>
              <a:rPr lang="tr-TR" sz="1200" dirty="0" smtClean="0"/>
              <a:t>. Seçkin Yayıncılık. Ankara. 1. Baskı.</a:t>
            </a:r>
          </a:p>
          <a:p>
            <a:pPr lvl="0"/>
            <a:r>
              <a:rPr lang="tr-TR" sz="1200" dirty="0" smtClean="0"/>
              <a:t>Gussenhoven, C. (2011). </a:t>
            </a:r>
            <a:r>
              <a:rPr lang="tr-TR" sz="1200" i="1" dirty="0" smtClean="0"/>
              <a:t>Understanding Phonology.</a:t>
            </a:r>
            <a:r>
              <a:rPr lang="tr-TR" sz="1200" dirty="0" smtClean="0"/>
              <a:t> 3. Baskı. Hodder Education.</a:t>
            </a:r>
          </a:p>
          <a:p>
            <a:pPr lvl="0"/>
            <a:r>
              <a:rPr lang="tr-TR" sz="1200" dirty="0" smtClean="0"/>
              <a:t>Johnson, K. (2003). </a:t>
            </a:r>
            <a:r>
              <a:rPr lang="tr-TR" sz="1200" i="1" dirty="0" smtClean="0"/>
              <a:t>Acoustics &amp; Auditory Phonetics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Kent, R.D. ve Read, C. (2002). </a:t>
            </a:r>
            <a:r>
              <a:rPr lang="tr-TR" sz="1200" i="1" dirty="0" smtClean="0"/>
              <a:t>Acoustic Analysis of Speech</a:t>
            </a:r>
            <a:r>
              <a:rPr lang="tr-TR" sz="1200" dirty="0" smtClean="0"/>
              <a:t>. Thomson Learning. İkinci Baskı.</a:t>
            </a:r>
          </a:p>
          <a:p>
            <a:pPr lvl="0"/>
            <a:r>
              <a:rPr lang="tr-TR" sz="1200" dirty="0" smtClean="0"/>
              <a:t>Lacy, de P. (2007). </a:t>
            </a:r>
            <a:r>
              <a:rPr lang="tr-TR" sz="1200" i="1" dirty="0" smtClean="0"/>
              <a:t>The Cambridge Handbook of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smtClean="0"/>
              <a:t>Ladefoged, P. (2005). </a:t>
            </a:r>
            <a:r>
              <a:rPr lang="tr-TR" sz="1200" i="1" dirty="0" smtClean="0"/>
              <a:t>Vowels and Consonants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Ladefoged, P. (2006). </a:t>
            </a:r>
            <a:r>
              <a:rPr lang="tr-TR" sz="1200" i="1" dirty="0" smtClean="0"/>
              <a:t>A Course in Phonetics</a:t>
            </a:r>
            <a:r>
              <a:rPr lang="tr-TR" sz="1200" dirty="0" smtClean="0"/>
              <a:t>. Thomson/Wadsworth Yayınları. Beşinci Baskı.</a:t>
            </a:r>
          </a:p>
          <a:p>
            <a:pPr lvl="0"/>
            <a:r>
              <a:rPr lang="tr-TR" sz="1200" dirty="0" smtClean="0"/>
              <a:t>Odden, D. (2005). </a:t>
            </a:r>
            <a:r>
              <a:rPr lang="tr-TR" sz="1200" i="1" dirty="0" smtClean="0"/>
              <a:t>Introducing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err="1" smtClean="0"/>
              <a:t>Reetz</a:t>
            </a:r>
            <a:r>
              <a:rPr lang="tr-TR" sz="1200" dirty="0" smtClean="0"/>
              <a:t>, H. ve Jongman, A. (2009). </a:t>
            </a:r>
            <a:r>
              <a:rPr lang="tr-TR" sz="1200" i="1" dirty="0" smtClean="0"/>
              <a:t>Phonetics: Transcription, Production, Acoustics and Perception</a:t>
            </a:r>
            <a:r>
              <a:rPr lang="tr-TR" sz="1200" dirty="0" smtClean="0"/>
              <a:t>. Blackwell Yayınları.</a:t>
            </a:r>
          </a:p>
          <a:p>
            <a:pPr lvl="0"/>
            <a:r>
              <a:rPr lang="tr-TR" sz="1200" dirty="0" smtClean="0"/>
              <a:t>Seikel, J.A., King, D.W. ve Drumright, D.G. (2009). </a:t>
            </a:r>
            <a:r>
              <a:rPr lang="tr-TR" sz="1200" i="1" dirty="0" smtClean="0"/>
              <a:t>Anatomy &amp; Physiology for Speech, Language and Hearing</a:t>
            </a:r>
            <a:r>
              <a:rPr lang="tr-TR" sz="1200" dirty="0" smtClean="0"/>
              <a:t>. 4. Baskı. Delmar Cangage Learning Yayınları.</a:t>
            </a:r>
          </a:p>
          <a:p>
            <a:pPr lvl="0"/>
            <a:r>
              <a:rPr lang="tr-TR" sz="1200" dirty="0" smtClean="0"/>
              <a:t>Stevens, K. (2000). </a:t>
            </a:r>
            <a:r>
              <a:rPr lang="tr-TR" sz="1200" i="1" dirty="0" smtClean="0"/>
              <a:t>Acoustic Phonetics</a:t>
            </a:r>
            <a:r>
              <a:rPr lang="tr-TR" sz="1200" dirty="0" smtClean="0"/>
              <a:t>. The MIT Press. Birinci Baskı.</a:t>
            </a:r>
          </a:p>
          <a:p>
            <a:pPr lvl="0"/>
            <a:r>
              <a:rPr lang="tr-TR" sz="1200" dirty="0" smtClean="0"/>
              <a:t>Zsiga, E.C. (2013). </a:t>
            </a:r>
            <a:r>
              <a:rPr lang="tr-TR" sz="1200" i="1" dirty="0" smtClean="0"/>
              <a:t>The Sounds of Language: An Introduction to Phonetics and Phonology</a:t>
            </a:r>
            <a:r>
              <a:rPr lang="tr-TR" sz="1200" dirty="0" smtClean="0"/>
              <a:t>. Wiley-Blackwell Yayınları. </a:t>
            </a:r>
          </a:p>
          <a:p>
            <a:r>
              <a:rPr lang="tr-TR" sz="1200" dirty="0" err="1"/>
              <a:t>Styler</a:t>
            </a:r>
            <a:r>
              <a:rPr lang="tr-TR" sz="1200" dirty="0"/>
              <a:t>, W. (2016). </a:t>
            </a:r>
            <a:r>
              <a:rPr lang="tr-TR" sz="1200" i="1" dirty="0"/>
              <a:t>Using </a:t>
            </a:r>
            <a:r>
              <a:rPr lang="tr-TR" sz="1200" i="1" dirty="0" err="1"/>
              <a:t>Praat</a:t>
            </a:r>
            <a:r>
              <a:rPr lang="tr-TR" sz="1200" i="1" dirty="0"/>
              <a:t> </a:t>
            </a:r>
            <a:r>
              <a:rPr lang="tr-TR" sz="1200" i="1" dirty="0" err="1"/>
              <a:t>for</a:t>
            </a:r>
            <a:r>
              <a:rPr lang="tr-TR" sz="1200" i="1" dirty="0"/>
              <a:t> </a:t>
            </a:r>
            <a:r>
              <a:rPr lang="tr-TR" sz="1200" i="1" dirty="0" err="1"/>
              <a:t>Linguistic</a:t>
            </a:r>
            <a:r>
              <a:rPr lang="tr-TR" sz="1200" i="1" dirty="0"/>
              <a:t> </a:t>
            </a:r>
            <a:r>
              <a:rPr lang="tr-TR" sz="1200" i="1" dirty="0" err="1"/>
              <a:t>Research</a:t>
            </a:r>
            <a:r>
              <a:rPr lang="tr-TR" sz="1200" dirty="0"/>
              <a:t>, </a:t>
            </a:r>
            <a:r>
              <a:rPr lang="tr-TR" sz="1200" dirty="0" err="1"/>
              <a:t>Version</a:t>
            </a:r>
            <a:r>
              <a:rPr lang="tr-TR" sz="1200" dirty="0"/>
              <a:t> 1.6.Creative </a:t>
            </a:r>
            <a:r>
              <a:rPr lang="tr-TR" sz="1200" dirty="0" err="1"/>
              <a:t>Commons</a:t>
            </a:r>
            <a:r>
              <a:rPr lang="tr-TR" sz="1200" dirty="0"/>
              <a:t>.</a:t>
            </a:r>
            <a:endParaRPr lang="en-US" sz="1200" dirty="0"/>
          </a:p>
          <a:p>
            <a:pPr lvl="0"/>
            <a:endParaRPr lang="tr-TR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Okuma Listesi</a:t>
            </a:r>
            <a:endParaRPr lang="tr-TR" sz="2800" b="1" dirty="0"/>
          </a:p>
        </p:txBody>
      </p:sp>
      <p:pic>
        <p:nvPicPr>
          <p:cNvPr id="6" name="Picture 5" descr="default_book_imag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9764" y="357166"/>
            <a:ext cx="947988" cy="642942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Özellik ağacına yalnızca gereksinim duyduğumuz özellikleri yazmamız gereklidir, diğer bilgiler yazılmamaktadır.</a:t>
            </a: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ÖZELLİK GEOMETRİSİ: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Genizsil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Benzeşmesi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grpSp>
        <p:nvGrpSpPr>
          <p:cNvPr id="88" name="Grup 87"/>
          <p:cNvGrpSpPr/>
          <p:nvPr/>
        </p:nvGrpSpPr>
        <p:grpSpPr>
          <a:xfrm>
            <a:off x="1835057" y="2134130"/>
            <a:ext cx="5695800" cy="4144265"/>
            <a:chOff x="2123728" y="1816634"/>
            <a:chExt cx="5695800" cy="4316471"/>
          </a:xfrm>
        </p:grpSpPr>
        <p:sp>
          <p:nvSpPr>
            <p:cNvPr id="53" name="Çift Köşeli Ayraç 52"/>
            <p:cNvSpPr/>
            <p:nvPr/>
          </p:nvSpPr>
          <p:spPr>
            <a:xfrm>
              <a:off x="6324128" y="2976816"/>
              <a:ext cx="924757" cy="608653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tr-TR" sz="1400" dirty="0"/>
                <a:t>+</a:t>
              </a:r>
              <a:r>
                <a:rPr lang="tr-TR" sz="1400" dirty="0" smtClean="0"/>
                <a:t>ünsüz</a:t>
              </a:r>
            </a:p>
            <a:p>
              <a:pPr algn="ctr"/>
              <a:r>
                <a:rPr lang="tr-TR" sz="1400" dirty="0" smtClean="0"/>
                <a:t>–titreşim</a:t>
              </a:r>
            </a:p>
          </p:txBody>
        </p:sp>
        <p:grpSp>
          <p:nvGrpSpPr>
            <p:cNvPr id="80" name="Grup 79"/>
            <p:cNvGrpSpPr/>
            <p:nvPr/>
          </p:nvGrpSpPr>
          <p:grpSpPr>
            <a:xfrm>
              <a:off x="5757299" y="3665716"/>
              <a:ext cx="2062229" cy="2467389"/>
              <a:chOff x="5796136" y="3031377"/>
              <a:chExt cx="2088232" cy="2796685"/>
            </a:xfrm>
          </p:grpSpPr>
          <p:sp>
            <p:nvSpPr>
              <p:cNvPr id="23" name="Metin kutusu 22"/>
              <p:cNvSpPr txBox="1"/>
              <p:nvPr/>
            </p:nvSpPr>
            <p:spPr>
              <a:xfrm>
                <a:off x="6222705" y="3655976"/>
                <a:ext cx="130250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smtClean="0">
                    <a:latin typeface="Book Antiqua" panose="02040602050305030304" pitchFamily="18" charset="0"/>
                  </a:rPr>
                  <a:t>YER</a:t>
                </a:r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45" name="Düz Bağlayıcı 44"/>
              <p:cNvCxnSpPr/>
              <p:nvPr/>
            </p:nvCxnSpPr>
            <p:spPr>
              <a:xfrm>
                <a:off x="6840842" y="3974819"/>
                <a:ext cx="6503" cy="61107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Metin kutusu 26"/>
              <p:cNvSpPr txBox="1"/>
              <p:nvPr/>
            </p:nvSpPr>
            <p:spPr>
              <a:xfrm>
                <a:off x="6326036" y="4601182"/>
                <a:ext cx="104261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DİL SIRTI</a:t>
                </a:r>
              </a:p>
            </p:txBody>
          </p:sp>
          <p:sp>
            <p:nvSpPr>
              <p:cNvPr id="33" name="Metin kutusu 32"/>
              <p:cNvSpPr txBox="1"/>
              <p:nvPr/>
            </p:nvSpPr>
            <p:spPr>
              <a:xfrm>
                <a:off x="5796136" y="5428993"/>
                <a:ext cx="84167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–yüksek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4" name="Metin kutusu 33"/>
              <p:cNvSpPr txBox="1"/>
              <p:nvPr/>
            </p:nvSpPr>
            <p:spPr>
              <a:xfrm>
                <a:off x="7159758" y="5487051"/>
                <a:ext cx="72461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>
                    <a:latin typeface="Book Antiqua" panose="02040602050305030304" pitchFamily="18" charset="0"/>
                  </a:rPr>
                  <a:t>– </a:t>
                </a:r>
                <a:r>
                  <a:rPr lang="tr-TR" sz="1200" b="1" dirty="0" smtClean="0">
                    <a:latin typeface="Book Antiqua" panose="02040602050305030304" pitchFamily="18" charset="0"/>
                  </a:rPr>
                  <a:t>arka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5" name="Metin kutusu 34"/>
              <p:cNvSpPr txBox="1"/>
              <p:nvPr/>
            </p:nvSpPr>
            <p:spPr>
              <a:xfrm>
                <a:off x="6513857" y="5514095"/>
                <a:ext cx="792671" cy="3139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>
                    <a:latin typeface="Book Antiqua" panose="02040602050305030304" pitchFamily="18" charset="0"/>
                  </a:rPr>
                  <a:t>– </a:t>
                </a:r>
                <a:r>
                  <a:rPr lang="tr-TR" sz="1200" b="1" dirty="0" smtClean="0">
                    <a:latin typeface="Book Antiqua" panose="02040602050305030304" pitchFamily="18" charset="0"/>
                  </a:rPr>
                  <a:t>alçak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36" name="Grup 35"/>
              <p:cNvGrpSpPr/>
              <p:nvPr/>
            </p:nvGrpSpPr>
            <p:grpSpPr>
              <a:xfrm>
                <a:off x="6248350" y="4842895"/>
                <a:ext cx="1197989" cy="611076"/>
                <a:chOff x="107504" y="3321980"/>
                <a:chExt cx="861518" cy="611076"/>
              </a:xfrm>
            </p:grpSpPr>
            <p:cxnSp>
              <p:nvCxnSpPr>
                <p:cNvPr id="39" name="Düz Bağlayıcı 38"/>
                <p:cNvCxnSpPr/>
                <p:nvPr/>
              </p:nvCxnSpPr>
              <p:spPr>
                <a:xfrm flipH="1">
                  <a:off x="107504" y="3332650"/>
                  <a:ext cx="437248" cy="528398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Düz Bağlayıcı 39"/>
                <p:cNvCxnSpPr/>
                <p:nvPr/>
              </p:nvCxnSpPr>
              <p:spPr>
                <a:xfrm>
                  <a:off x="531774" y="3321980"/>
                  <a:ext cx="3185" cy="611076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Düz Bağlayıcı 40"/>
                <p:cNvCxnSpPr/>
                <p:nvPr/>
              </p:nvCxnSpPr>
              <p:spPr>
                <a:xfrm>
                  <a:off x="544752" y="3332650"/>
                  <a:ext cx="424270" cy="600406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4" name="Düz Bağlayıcı 53"/>
              <p:cNvCxnSpPr/>
              <p:nvPr/>
            </p:nvCxnSpPr>
            <p:spPr>
              <a:xfrm>
                <a:off x="6847344" y="3031377"/>
                <a:ext cx="6503" cy="61107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up 84"/>
            <p:cNvGrpSpPr/>
            <p:nvPr/>
          </p:nvGrpSpPr>
          <p:grpSpPr>
            <a:xfrm>
              <a:off x="2123728" y="1816634"/>
              <a:ext cx="2495103" cy="3806545"/>
              <a:chOff x="2123728" y="1816634"/>
              <a:chExt cx="2495103" cy="3806545"/>
            </a:xfrm>
          </p:grpSpPr>
          <p:sp>
            <p:nvSpPr>
              <p:cNvPr id="17" name="Metin kutusu 16"/>
              <p:cNvSpPr txBox="1"/>
              <p:nvPr/>
            </p:nvSpPr>
            <p:spPr>
              <a:xfrm>
                <a:off x="3251493" y="1816634"/>
                <a:ext cx="60412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[n]</a:t>
                </a:r>
                <a:endParaRPr lang="en-US" sz="12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8" name="Çift Köşeli Ayraç 37"/>
              <p:cNvSpPr/>
              <p:nvPr/>
            </p:nvSpPr>
            <p:spPr>
              <a:xfrm>
                <a:off x="3091178" y="2061185"/>
                <a:ext cx="924757" cy="608653"/>
              </a:xfrm>
              <a:prstGeom prst="bracketPair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tr-TR" sz="1400" dirty="0"/>
                  <a:t>+</a:t>
                </a:r>
                <a:r>
                  <a:rPr lang="tr-TR" sz="1400" dirty="0" smtClean="0"/>
                  <a:t>ünsüz</a:t>
                </a:r>
              </a:p>
              <a:p>
                <a:pPr algn="ctr"/>
                <a:r>
                  <a:rPr lang="tr-TR" sz="1400" dirty="0"/>
                  <a:t>+</a:t>
                </a:r>
                <a:r>
                  <a:rPr lang="tr-TR" sz="1400" dirty="0" smtClean="0"/>
                  <a:t>titreşim</a:t>
                </a:r>
              </a:p>
            </p:txBody>
          </p:sp>
          <p:grpSp>
            <p:nvGrpSpPr>
              <p:cNvPr id="79" name="Grup 78"/>
              <p:cNvGrpSpPr/>
              <p:nvPr/>
            </p:nvGrpSpPr>
            <p:grpSpPr>
              <a:xfrm>
                <a:off x="2123728" y="2690716"/>
                <a:ext cx="2495103" cy="2932463"/>
                <a:chOff x="2243311" y="2958989"/>
                <a:chExt cx="2495103" cy="2932463"/>
              </a:xfrm>
            </p:grpSpPr>
            <p:sp>
              <p:nvSpPr>
                <p:cNvPr id="18" name="Metin kutusu 17"/>
                <p:cNvSpPr txBox="1"/>
                <p:nvPr/>
              </p:nvSpPr>
              <p:spPr>
                <a:xfrm>
                  <a:off x="2843808" y="3541781"/>
                  <a:ext cx="737818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200" b="1" dirty="0" err="1" smtClean="0">
                      <a:latin typeface="Book Antiqua" panose="02040602050305030304" pitchFamily="18" charset="0"/>
                    </a:rPr>
                    <a:t>genizsil</a:t>
                  </a:r>
                  <a:endParaRPr lang="en-US" sz="12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37" name="Metin kutusu 36"/>
                <p:cNvSpPr txBox="1"/>
                <p:nvPr/>
              </p:nvSpPr>
              <p:spPr>
                <a:xfrm>
                  <a:off x="2243311" y="3557358"/>
                  <a:ext cx="816521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200" b="1" dirty="0" smtClean="0">
                      <a:latin typeface="Book Antiqua" panose="02040602050305030304" pitchFamily="18" charset="0"/>
                    </a:rPr>
                    <a:t>ötüm</a:t>
                  </a:r>
                  <a:endParaRPr lang="en-US" sz="1100" dirty="0"/>
                </a:p>
              </p:txBody>
            </p:sp>
            <p:grpSp>
              <p:nvGrpSpPr>
                <p:cNvPr id="69" name="Grup 68"/>
                <p:cNvGrpSpPr/>
                <p:nvPr/>
              </p:nvGrpSpPr>
              <p:grpSpPr>
                <a:xfrm>
                  <a:off x="2651572" y="2958989"/>
                  <a:ext cx="1093152" cy="686738"/>
                  <a:chOff x="2651572" y="2958989"/>
                  <a:chExt cx="1093152" cy="686738"/>
                </a:xfrm>
              </p:grpSpPr>
              <p:cxnSp>
                <p:nvCxnSpPr>
                  <p:cNvPr id="50" name="Düz Bağlayıcı 49"/>
                  <p:cNvCxnSpPr>
                    <a:endCxn id="37" idx="0"/>
                  </p:cNvCxnSpPr>
                  <p:nvPr/>
                </p:nvCxnSpPr>
                <p:spPr>
                  <a:xfrm flipH="1">
                    <a:off x="2651572" y="2958989"/>
                    <a:ext cx="1093152" cy="598369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Düz Bağlayıcı 51"/>
                  <p:cNvCxnSpPr/>
                  <p:nvPr/>
                </p:nvCxnSpPr>
                <p:spPr>
                  <a:xfrm>
                    <a:off x="3744723" y="2958989"/>
                    <a:ext cx="1" cy="686738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Düz Bağlayıcı 55"/>
                  <p:cNvCxnSpPr/>
                  <p:nvPr/>
                </p:nvCxnSpPr>
                <p:spPr>
                  <a:xfrm flipH="1">
                    <a:off x="3290114" y="2986373"/>
                    <a:ext cx="448120" cy="649625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1" name="Metin kutusu 60"/>
                <p:cNvSpPr txBox="1"/>
                <p:nvPr/>
              </p:nvSpPr>
              <p:spPr>
                <a:xfrm>
                  <a:off x="3059832" y="3697287"/>
                  <a:ext cx="1302507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400" b="1" dirty="0" smtClean="0">
                      <a:latin typeface="Book Antiqua" panose="02040602050305030304" pitchFamily="18" charset="0"/>
                    </a:rPr>
                    <a:t>YER</a:t>
                  </a:r>
                  <a:endParaRPr lang="en-US" sz="1400" b="1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63" name="Düz Bağlayıcı 62"/>
                <p:cNvCxnSpPr/>
                <p:nvPr/>
              </p:nvCxnSpPr>
              <p:spPr>
                <a:xfrm>
                  <a:off x="3711084" y="4001289"/>
                  <a:ext cx="1" cy="686738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67" name="Grup 66"/>
                <p:cNvGrpSpPr/>
                <p:nvPr/>
              </p:nvGrpSpPr>
              <p:grpSpPr>
                <a:xfrm>
                  <a:off x="3578160" y="4293096"/>
                  <a:ext cx="279636" cy="119488"/>
                  <a:chOff x="3578160" y="4219645"/>
                  <a:chExt cx="279636" cy="119488"/>
                </a:xfrm>
              </p:grpSpPr>
              <p:cxnSp>
                <p:nvCxnSpPr>
                  <p:cNvPr id="64" name="Düz Bağlayıcı 63"/>
                  <p:cNvCxnSpPr/>
                  <p:nvPr/>
                </p:nvCxnSpPr>
                <p:spPr>
                  <a:xfrm flipH="1">
                    <a:off x="3578160" y="4219645"/>
                    <a:ext cx="279636" cy="1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Düz Bağlayıcı 67"/>
                  <p:cNvCxnSpPr/>
                  <p:nvPr/>
                </p:nvCxnSpPr>
                <p:spPr>
                  <a:xfrm flipH="1">
                    <a:off x="3578160" y="4339132"/>
                    <a:ext cx="279636" cy="1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1" name="Metin kutusu 70"/>
                <p:cNvSpPr txBox="1"/>
                <p:nvPr/>
              </p:nvSpPr>
              <p:spPr>
                <a:xfrm>
                  <a:off x="3053469" y="4686141"/>
                  <a:ext cx="1302507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400" b="1" dirty="0" smtClean="0">
                      <a:latin typeface="Book Antiqua" panose="02040602050305030304" pitchFamily="18" charset="0"/>
                    </a:rPr>
                    <a:t>TAÇSIL</a:t>
                  </a:r>
                  <a:endParaRPr lang="en-US" sz="14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2" name="Metin kutusu 71"/>
                <p:cNvSpPr txBox="1"/>
                <p:nvPr/>
              </p:nvSpPr>
              <p:spPr>
                <a:xfrm>
                  <a:off x="2650182" y="5556395"/>
                  <a:ext cx="841677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200" b="1" dirty="0">
                      <a:latin typeface="Book Antiqua" panose="02040602050305030304" pitchFamily="18" charset="0"/>
                    </a:rPr>
                    <a:t>+</a:t>
                  </a:r>
                  <a:r>
                    <a:rPr lang="tr-TR" sz="1200" b="1" dirty="0" smtClean="0">
                      <a:latin typeface="Book Antiqua" panose="02040602050305030304" pitchFamily="18" charset="0"/>
                    </a:rPr>
                    <a:t>ön</a:t>
                  </a:r>
                  <a:endParaRPr lang="en-US" sz="12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3" name="Metin kutusu 72"/>
                <p:cNvSpPr txBox="1"/>
                <p:nvPr/>
              </p:nvSpPr>
              <p:spPr>
                <a:xfrm>
                  <a:off x="3857796" y="5614453"/>
                  <a:ext cx="880618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200" b="1" dirty="0">
                      <a:latin typeface="Book Antiqua" panose="02040602050305030304" pitchFamily="18" charset="0"/>
                    </a:rPr>
                    <a:t>– </a:t>
                  </a:r>
                  <a:r>
                    <a:rPr lang="tr-TR" sz="1200" b="1" dirty="0" smtClean="0">
                      <a:latin typeface="Book Antiqua" panose="02040602050305030304" pitchFamily="18" charset="0"/>
                    </a:rPr>
                    <a:t>dağınık</a:t>
                  </a:r>
                  <a:endParaRPr lang="en-US" sz="1200" b="1" dirty="0">
                    <a:solidFill>
                      <a:srgbClr val="FF0000"/>
                    </a:solidFill>
                  </a:endParaRPr>
                </a:p>
              </p:txBody>
            </p:sp>
            <p:grpSp>
              <p:nvGrpSpPr>
                <p:cNvPr id="74" name="Grup 73"/>
                <p:cNvGrpSpPr/>
                <p:nvPr/>
              </p:nvGrpSpPr>
              <p:grpSpPr>
                <a:xfrm>
                  <a:off x="3102396" y="4980967"/>
                  <a:ext cx="1197989" cy="600406"/>
                  <a:chOff x="107504" y="3332650"/>
                  <a:chExt cx="861518" cy="600406"/>
                </a:xfrm>
              </p:grpSpPr>
              <p:cxnSp>
                <p:nvCxnSpPr>
                  <p:cNvPr id="75" name="Düz Bağlayıcı 74"/>
                  <p:cNvCxnSpPr/>
                  <p:nvPr/>
                </p:nvCxnSpPr>
                <p:spPr>
                  <a:xfrm flipH="1">
                    <a:off x="107504" y="3332650"/>
                    <a:ext cx="437248" cy="528398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Düz Bağlayıcı 76"/>
                  <p:cNvCxnSpPr/>
                  <p:nvPr/>
                </p:nvCxnSpPr>
                <p:spPr>
                  <a:xfrm>
                    <a:off x="544752" y="3332650"/>
                    <a:ext cx="424270" cy="600406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cxnSp>
          <p:nvCxnSpPr>
            <p:cNvPr id="82" name="Düz Bağlayıcı 81"/>
            <p:cNvCxnSpPr>
              <a:stCxn id="61" idx="2"/>
              <a:endCxn id="23" idx="2"/>
            </p:cNvCxnSpPr>
            <p:nvPr/>
          </p:nvCxnSpPr>
          <p:spPr>
            <a:xfrm>
              <a:off x="3591503" y="3736791"/>
              <a:ext cx="3230197" cy="751517"/>
            </a:xfrm>
            <a:prstGeom prst="line">
              <a:avLst/>
            </a:prstGeom>
            <a:ln w="254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Metin kutusu 85"/>
            <p:cNvSpPr txBox="1"/>
            <p:nvPr/>
          </p:nvSpPr>
          <p:spPr>
            <a:xfrm>
              <a:off x="6499816" y="2684149"/>
              <a:ext cx="6041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b="1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[k]</a:t>
              </a:r>
              <a:endParaRPr lang="en-US" sz="1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89" name="Grup 88"/>
          <p:cNvGrpSpPr/>
          <p:nvPr/>
        </p:nvGrpSpPr>
        <p:grpSpPr>
          <a:xfrm>
            <a:off x="468918" y="1716988"/>
            <a:ext cx="2036269" cy="419601"/>
            <a:chOff x="4180802" y="1588515"/>
            <a:chExt cx="2036269" cy="419601"/>
          </a:xfrm>
        </p:grpSpPr>
        <p:sp>
          <p:nvSpPr>
            <p:cNvPr id="90" name="Sağ Ok 89"/>
            <p:cNvSpPr/>
            <p:nvPr/>
          </p:nvSpPr>
          <p:spPr>
            <a:xfrm>
              <a:off x="5031293" y="1788570"/>
              <a:ext cx="420858" cy="108758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FF0000"/>
                </a:solidFill>
              </a:endParaRPr>
            </a:p>
          </p:txBody>
        </p:sp>
        <p:sp>
          <p:nvSpPr>
            <p:cNvPr id="91" name="Metin kutusu 90"/>
            <p:cNvSpPr txBox="1"/>
            <p:nvPr/>
          </p:nvSpPr>
          <p:spPr>
            <a:xfrm>
              <a:off x="4180802" y="1608006"/>
              <a:ext cx="8504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/</a:t>
              </a:r>
              <a:r>
                <a:rPr lang="tr-TR" sz="2000" dirty="0" err="1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nk</a:t>
              </a:r>
              <a:r>
                <a:rPr lang="tr-TR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/</a:t>
              </a:r>
              <a:endParaRPr lang="en-US" sz="2000" dirty="0">
                <a:solidFill>
                  <a:srgbClr val="FF0000"/>
                </a:solidFill>
                <a:latin typeface="Book Antiqua" panose="02040602050305030304" pitchFamily="18" charset="0"/>
              </a:endParaRPr>
            </a:p>
          </p:txBody>
        </p:sp>
        <p:sp>
          <p:nvSpPr>
            <p:cNvPr id="92" name="Metin kutusu 91"/>
            <p:cNvSpPr txBox="1"/>
            <p:nvPr/>
          </p:nvSpPr>
          <p:spPr>
            <a:xfrm>
              <a:off x="5546941" y="1588515"/>
              <a:ext cx="67013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[ŋ</a:t>
              </a:r>
              <a:r>
                <a:rPr lang="tr-TR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k</a:t>
              </a:r>
              <a:r>
                <a:rPr lang="en-US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]</a:t>
              </a:r>
              <a:endParaRPr lang="en-US" sz="2000" dirty="0">
                <a:solidFill>
                  <a:srgbClr val="FF0000"/>
                </a:solidFill>
                <a:latin typeface="Book Antiqua" panose="0204060205030503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515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Özellik ağacında /n/ ünsüzü, çıkış yeri özelliğini kaybetmekte ve /k/’</a:t>
            </a:r>
            <a:r>
              <a:rPr lang="tr-TR" sz="1400" dirty="0" err="1" smtClean="0">
                <a:latin typeface="Book Antiqua" panose="02040602050305030304" pitchFamily="18" charset="0"/>
              </a:rPr>
              <a:t>nin</a:t>
            </a:r>
            <a:r>
              <a:rPr lang="tr-TR" sz="1400" dirty="0" smtClean="0">
                <a:latin typeface="Book Antiqua" panose="02040602050305030304" pitchFamily="18" charset="0"/>
              </a:rPr>
              <a:t> özelliklerini almaktadır. Bu nedenle, /n/ ünsüzüne ait bütün özellikler aşağıda yuvarlak içine alınan alanda görüldüğü gibi silinmektedir. Ancak halen /n/ ünsüzünün [+ötüm] </a:t>
            </a:r>
            <a:r>
              <a:rPr lang="tr-TR" sz="1400" dirty="0">
                <a:latin typeface="Book Antiqua" panose="02040602050305030304" pitchFamily="18" charset="0"/>
              </a:rPr>
              <a:t>ve </a:t>
            </a:r>
            <a:r>
              <a:rPr lang="tr-TR" sz="1400" dirty="0" smtClean="0">
                <a:latin typeface="Book Antiqua" panose="02040602050305030304" pitchFamily="18" charset="0"/>
              </a:rPr>
              <a:t>[+</a:t>
            </a:r>
            <a:r>
              <a:rPr lang="tr-TR" sz="1400" dirty="0" err="1" smtClean="0">
                <a:latin typeface="Book Antiqua" panose="02040602050305030304" pitchFamily="18" charset="0"/>
              </a:rPr>
              <a:t>genizsil</a:t>
            </a:r>
            <a:r>
              <a:rPr lang="tr-TR" sz="1400" dirty="0" smtClean="0">
                <a:latin typeface="Book Antiqua" panose="02040602050305030304" pitchFamily="18" charset="0"/>
              </a:rPr>
              <a:t>] </a:t>
            </a:r>
            <a:r>
              <a:rPr lang="tr-TR" sz="1400" dirty="0">
                <a:latin typeface="Book Antiqua" panose="02040602050305030304" pitchFamily="18" charset="0"/>
              </a:rPr>
              <a:t>özellikleriyle </a:t>
            </a:r>
            <a:r>
              <a:rPr lang="tr-TR" sz="1400" dirty="0" smtClean="0">
                <a:latin typeface="Book Antiqua" panose="02040602050305030304" pitchFamily="18" charset="0"/>
              </a:rPr>
              <a:t>ilgili sorun bulunmaktadır.</a:t>
            </a: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grpSp>
        <p:nvGrpSpPr>
          <p:cNvPr id="88" name="Grup 87"/>
          <p:cNvGrpSpPr/>
          <p:nvPr/>
        </p:nvGrpSpPr>
        <p:grpSpPr>
          <a:xfrm>
            <a:off x="2339751" y="2780928"/>
            <a:ext cx="5191105" cy="3534636"/>
            <a:chOff x="2123728" y="1816634"/>
            <a:chExt cx="5695800" cy="4362344"/>
          </a:xfrm>
        </p:grpSpPr>
        <p:sp>
          <p:nvSpPr>
            <p:cNvPr id="53" name="Çift Köşeli Ayraç 52"/>
            <p:cNvSpPr/>
            <p:nvPr/>
          </p:nvSpPr>
          <p:spPr>
            <a:xfrm>
              <a:off x="6324128" y="2976816"/>
              <a:ext cx="924757" cy="608653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tr-TR" sz="1100" dirty="0"/>
                <a:t>+</a:t>
              </a:r>
              <a:r>
                <a:rPr lang="tr-TR" sz="1100" dirty="0" smtClean="0"/>
                <a:t>ünsüz</a:t>
              </a:r>
            </a:p>
            <a:p>
              <a:pPr algn="ctr"/>
              <a:r>
                <a:rPr lang="tr-TR" sz="1100" dirty="0" smtClean="0"/>
                <a:t>–titreşim</a:t>
              </a:r>
            </a:p>
          </p:txBody>
        </p:sp>
        <p:grpSp>
          <p:nvGrpSpPr>
            <p:cNvPr id="80" name="Grup 79"/>
            <p:cNvGrpSpPr/>
            <p:nvPr/>
          </p:nvGrpSpPr>
          <p:grpSpPr>
            <a:xfrm>
              <a:off x="5757299" y="3665716"/>
              <a:ext cx="2062229" cy="2513262"/>
              <a:chOff x="5796136" y="3031377"/>
              <a:chExt cx="2088232" cy="2848680"/>
            </a:xfrm>
          </p:grpSpPr>
          <p:sp>
            <p:nvSpPr>
              <p:cNvPr id="23" name="Metin kutusu 22"/>
              <p:cNvSpPr txBox="1"/>
              <p:nvPr/>
            </p:nvSpPr>
            <p:spPr>
              <a:xfrm>
                <a:off x="6222705" y="3655977"/>
                <a:ext cx="1302507" cy="365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100" b="1" dirty="0" smtClean="0">
                    <a:latin typeface="Book Antiqua" panose="02040602050305030304" pitchFamily="18" charset="0"/>
                  </a:rPr>
                  <a:t>YER</a:t>
                </a:r>
                <a:endParaRPr lang="en-US" sz="11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45" name="Düz Bağlayıcı 44"/>
              <p:cNvCxnSpPr/>
              <p:nvPr/>
            </p:nvCxnSpPr>
            <p:spPr>
              <a:xfrm>
                <a:off x="6840842" y="3974819"/>
                <a:ext cx="6503" cy="61107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Metin kutusu 26"/>
              <p:cNvSpPr txBox="1"/>
              <p:nvPr/>
            </p:nvSpPr>
            <p:spPr>
              <a:xfrm>
                <a:off x="6326036" y="4601182"/>
                <a:ext cx="1042618" cy="365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050" b="1" dirty="0" smtClean="0">
                    <a:latin typeface="Book Antiqua" panose="02040602050305030304" pitchFamily="18" charset="0"/>
                  </a:rPr>
                  <a:t>DİL SIRTI</a:t>
                </a:r>
              </a:p>
            </p:txBody>
          </p:sp>
          <p:sp>
            <p:nvSpPr>
              <p:cNvPr id="33" name="Metin kutusu 32"/>
              <p:cNvSpPr txBox="1"/>
              <p:nvPr/>
            </p:nvSpPr>
            <p:spPr>
              <a:xfrm>
                <a:off x="5796136" y="5428993"/>
                <a:ext cx="841677" cy="365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050" b="1" dirty="0" smtClean="0">
                    <a:latin typeface="Book Antiqua" panose="02040602050305030304" pitchFamily="18" charset="0"/>
                  </a:rPr>
                  <a:t>–yüksek</a:t>
                </a:r>
                <a:endParaRPr lang="en-US" sz="105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4" name="Metin kutusu 33"/>
              <p:cNvSpPr txBox="1"/>
              <p:nvPr/>
            </p:nvSpPr>
            <p:spPr>
              <a:xfrm>
                <a:off x="7159758" y="5487051"/>
                <a:ext cx="724610" cy="365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050" b="1" dirty="0">
                    <a:latin typeface="Book Antiqua" panose="02040602050305030304" pitchFamily="18" charset="0"/>
                  </a:rPr>
                  <a:t>– </a:t>
                </a:r>
                <a:r>
                  <a:rPr lang="tr-TR" sz="1050" b="1" dirty="0" smtClean="0">
                    <a:latin typeface="Book Antiqua" panose="02040602050305030304" pitchFamily="18" charset="0"/>
                  </a:rPr>
                  <a:t>arka</a:t>
                </a:r>
                <a:endParaRPr lang="en-US" sz="105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5" name="Metin kutusu 34"/>
              <p:cNvSpPr txBox="1"/>
              <p:nvPr/>
            </p:nvSpPr>
            <p:spPr>
              <a:xfrm>
                <a:off x="6513857" y="5514095"/>
                <a:ext cx="792671" cy="365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050" b="1" dirty="0">
                    <a:latin typeface="Book Antiqua" panose="02040602050305030304" pitchFamily="18" charset="0"/>
                  </a:rPr>
                  <a:t>– </a:t>
                </a:r>
                <a:r>
                  <a:rPr lang="tr-TR" sz="1050" b="1" dirty="0" smtClean="0">
                    <a:latin typeface="Book Antiqua" panose="02040602050305030304" pitchFamily="18" charset="0"/>
                  </a:rPr>
                  <a:t>alçak</a:t>
                </a:r>
                <a:endParaRPr lang="en-US" sz="105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36" name="Grup 35"/>
              <p:cNvGrpSpPr/>
              <p:nvPr/>
            </p:nvGrpSpPr>
            <p:grpSpPr>
              <a:xfrm>
                <a:off x="6248350" y="4842895"/>
                <a:ext cx="1197989" cy="611076"/>
                <a:chOff x="107504" y="3321980"/>
                <a:chExt cx="861518" cy="611076"/>
              </a:xfrm>
            </p:grpSpPr>
            <p:cxnSp>
              <p:nvCxnSpPr>
                <p:cNvPr id="39" name="Düz Bağlayıcı 38"/>
                <p:cNvCxnSpPr/>
                <p:nvPr/>
              </p:nvCxnSpPr>
              <p:spPr>
                <a:xfrm flipH="1">
                  <a:off x="107504" y="3332650"/>
                  <a:ext cx="437248" cy="528398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Düz Bağlayıcı 39"/>
                <p:cNvCxnSpPr/>
                <p:nvPr/>
              </p:nvCxnSpPr>
              <p:spPr>
                <a:xfrm>
                  <a:off x="531774" y="3321980"/>
                  <a:ext cx="3185" cy="611076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Düz Bağlayıcı 40"/>
                <p:cNvCxnSpPr/>
                <p:nvPr/>
              </p:nvCxnSpPr>
              <p:spPr>
                <a:xfrm>
                  <a:off x="544752" y="3332650"/>
                  <a:ext cx="424270" cy="600406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4" name="Düz Bağlayıcı 53"/>
              <p:cNvCxnSpPr/>
              <p:nvPr/>
            </p:nvCxnSpPr>
            <p:spPr>
              <a:xfrm>
                <a:off x="6847344" y="3031377"/>
                <a:ext cx="6503" cy="61107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up 84"/>
            <p:cNvGrpSpPr/>
            <p:nvPr/>
          </p:nvGrpSpPr>
          <p:grpSpPr>
            <a:xfrm>
              <a:off x="2123728" y="1816634"/>
              <a:ext cx="2495103" cy="3852418"/>
              <a:chOff x="2123728" y="1816634"/>
              <a:chExt cx="2495103" cy="3852418"/>
            </a:xfrm>
          </p:grpSpPr>
          <p:sp>
            <p:nvSpPr>
              <p:cNvPr id="17" name="Metin kutusu 16"/>
              <p:cNvSpPr txBox="1"/>
              <p:nvPr/>
            </p:nvSpPr>
            <p:spPr>
              <a:xfrm>
                <a:off x="2933886" y="1816634"/>
                <a:ext cx="1165064" cy="3798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100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[</a:t>
                </a:r>
                <a:r>
                  <a:rPr lang="tr-TR" sz="1100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n</a:t>
                </a:r>
                <a:r>
                  <a:rPr lang="tr-TR" sz="1100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]</a:t>
                </a:r>
                <a:r>
                  <a:rPr lang="tr-TR" sz="1050" dirty="0" smtClean="0">
                    <a:solidFill>
                      <a:srgbClr val="FF0000"/>
                    </a:solidFill>
                  </a:rPr>
                  <a:t>  </a:t>
                </a:r>
                <a:r>
                  <a:rPr lang="tr-TR" sz="1400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[</a:t>
                </a:r>
                <a:r>
                  <a:rPr lang="en-US" sz="1400" dirty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ŋ</a:t>
                </a:r>
                <a:r>
                  <a:rPr lang="tr-TR" sz="1400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]</a:t>
                </a:r>
                <a:endParaRPr lang="en-US" sz="105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8" name="Çift Köşeli Ayraç 37"/>
              <p:cNvSpPr/>
              <p:nvPr/>
            </p:nvSpPr>
            <p:spPr>
              <a:xfrm>
                <a:off x="3091178" y="2061185"/>
                <a:ext cx="924757" cy="608653"/>
              </a:xfrm>
              <a:prstGeom prst="bracketPair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tr-TR" sz="1100" dirty="0"/>
                  <a:t>+</a:t>
                </a:r>
                <a:r>
                  <a:rPr lang="tr-TR" sz="1100" dirty="0" smtClean="0"/>
                  <a:t>ünsüz</a:t>
                </a:r>
              </a:p>
              <a:p>
                <a:pPr algn="ctr"/>
                <a:r>
                  <a:rPr lang="tr-TR" sz="1100" dirty="0"/>
                  <a:t>+</a:t>
                </a:r>
                <a:r>
                  <a:rPr lang="tr-TR" sz="1100" dirty="0" smtClean="0"/>
                  <a:t>titreşim</a:t>
                </a:r>
              </a:p>
            </p:txBody>
          </p:sp>
          <p:grpSp>
            <p:nvGrpSpPr>
              <p:cNvPr id="79" name="Grup 78"/>
              <p:cNvGrpSpPr/>
              <p:nvPr/>
            </p:nvGrpSpPr>
            <p:grpSpPr>
              <a:xfrm>
                <a:off x="2123728" y="2690716"/>
                <a:ext cx="2495103" cy="2978336"/>
                <a:chOff x="2243311" y="2958989"/>
                <a:chExt cx="2495103" cy="2978336"/>
              </a:xfrm>
            </p:grpSpPr>
            <p:sp>
              <p:nvSpPr>
                <p:cNvPr id="18" name="Metin kutusu 17"/>
                <p:cNvSpPr txBox="1"/>
                <p:nvPr/>
              </p:nvSpPr>
              <p:spPr>
                <a:xfrm>
                  <a:off x="2843808" y="3541782"/>
                  <a:ext cx="737818" cy="31337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050" b="1" dirty="0" err="1" smtClean="0">
                      <a:latin typeface="Book Antiqua" panose="02040602050305030304" pitchFamily="18" charset="0"/>
                    </a:rPr>
                    <a:t>genizsil</a:t>
                  </a:r>
                  <a:endParaRPr lang="en-US" sz="105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37" name="Metin kutusu 36"/>
                <p:cNvSpPr txBox="1"/>
                <p:nvPr/>
              </p:nvSpPr>
              <p:spPr>
                <a:xfrm>
                  <a:off x="2243311" y="3557358"/>
                  <a:ext cx="816521" cy="322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050" b="1" dirty="0" smtClean="0">
                      <a:latin typeface="Book Antiqua" panose="02040602050305030304" pitchFamily="18" charset="0"/>
                    </a:rPr>
                    <a:t>ötüm</a:t>
                  </a:r>
                  <a:endParaRPr lang="en-US" sz="1000" dirty="0"/>
                </a:p>
              </p:txBody>
            </p:sp>
            <p:grpSp>
              <p:nvGrpSpPr>
                <p:cNvPr id="69" name="Grup 68"/>
                <p:cNvGrpSpPr/>
                <p:nvPr/>
              </p:nvGrpSpPr>
              <p:grpSpPr>
                <a:xfrm>
                  <a:off x="2651572" y="2958989"/>
                  <a:ext cx="1093152" cy="686738"/>
                  <a:chOff x="2651572" y="2958989"/>
                  <a:chExt cx="1093152" cy="686738"/>
                </a:xfrm>
              </p:grpSpPr>
              <p:cxnSp>
                <p:nvCxnSpPr>
                  <p:cNvPr id="50" name="Düz Bağlayıcı 49"/>
                  <p:cNvCxnSpPr>
                    <a:endCxn id="37" idx="0"/>
                  </p:cNvCxnSpPr>
                  <p:nvPr/>
                </p:nvCxnSpPr>
                <p:spPr>
                  <a:xfrm flipH="1">
                    <a:off x="2651572" y="2958989"/>
                    <a:ext cx="1093152" cy="598369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Düz Bağlayıcı 51"/>
                  <p:cNvCxnSpPr/>
                  <p:nvPr/>
                </p:nvCxnSpPr>
                <p:spPr>
                  <a:xfrm>
                    <a:off x="3744723" y="2958989"/>
                    <a:ext cx="1" cy="686738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Düz Bağlayıcı 55"/>
                  <p:cNvCxnSpPr/>
                  <p:nvPr/>
                </p:nvCxnSpPr>
                <p:spPr>
                  <a:xfrm flipH="1">
                    <a:off x="3290114" y="2986373"/>
                    <a:ext cx="448120" cy="649625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1" name="Metin kutusu 60"/>
                <p:cNvSpPr txBox="1"/>
                <p:nvPr/>
              </p:nvSpPr>
              <p:spPr>
                <a:xfrm>
                  <a:off x="3059832" y="3697287"/>
                  <a:ext cx="1302507" cy="322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100" b="1" dirty="0" smtClean="0">
                      <a:latin typeface="Book Antiqua" panose="02040602050305030304" pitchFamily="18" charset="0"/>
                    </a:rPr>
                    <a:t>YER</a:t>
                  </a:r>
                  <a:endParaRPr lang="en-US" sz="1100" b="1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63" name="Düz Bağlayıcı 62"/>
                <p:cNvCxnSpPr/>
                <p:nvPr/>
              </p:nvCxnSpPr>
              <p:spPr>
                <a:xfrm>
                  <a:off x="3711084" y="4001289"/>
                  <a:ext cx="1" cy="686738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67" name="Grup 66"/>
                <p:cNvGrpSpPr/>
                <p:nvPr/>
              </p:nvGrpSpPr>
              <p:grpSpPr>
                <a:xfrm>
                  <a:off x="3578160" y="4293096"/>
                  <a:ext cx="279636" cy="119488"/>
                  <a:chOff x="3578160" y="4219645"/>
                  <a:chExt cx="279636" cy="119488"/>
                </a:xfrm>
              </p:grpSpPr>
              <p:cxnSp>
                <p:nvCxnSpPr>
                  <p:cNvPr id="64" name="Düz Bağlayıcı 63"/>
                  <p:cNvCxnSpPr/>
                  <p:nvPr/>
                </p:nvCxnSpPr>
                <p:spPr>
                  <a:xfrm flipH="1">
                    <a:off x="3578160" y="4219645"/>
                    <a:ext cx="279636" cy="1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Düz Bağlayıcı 67"/>
                  <p:cNvCxnSpPr/>
                  <p:nvPr/>
                </p:nvCxnSpPr>
                <p:spPr>
                  <a:xfrm flipH="1">
                    <a:off x="3578160" y="4339132"/>
                    <a:ext cx="279636" cy="1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1" name="Metin kutusu 70"/>
                <p:cNvSpPr txBox="1"/>
                <p:nvPr/>
              </p:nvSpPr>
              <p:spPr>
                <a:xfrm>
                  <a:off x="3053469" y="4686141"/>
                  <a:ext cx="1302507" cy="322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100" b="1" dirty="0" smtClean="0">
                      <a:latin typeface="Book Antiqua" panose="02040602050305030304" pitchFamily="18" charset="0"/>
                    </a:rPr>
                    <a:t>TAÇSIL</a:t>
                  </a:r>
                  <a:endParaRPr lang="en-US" sz="11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2" name="Metin kutusu 71"/>
                <p:cNvSpPr txBox="1"/>
                <p:nvPr/>
              </p:nvSpPr>
              <p:spPr>
                <a:xfrm>
                  <a:off x="2650182" y="5556394"/>
                  <a:ext cx="841677" cy="322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050" b="1" dirty="0">
                      <a:latin typeface="Book Antiqua" panose="02040602050305030304" pitchFamily="18" charset="0"/>
                    </a:rPr>
                    <a:t>+</a:t>
                  </a:r>
                  <a:r>
                    <a:rPr lang="tr-TR" sz="1050" b="1" dirty="0" smtClean="0">
                      <a:latin typeface="Book Antiqua" panose="02040602050305030304" pitchFamily="18" charset="0"/>
                    </a:rPr>
                    <a:t>ön</a:t>
                  </a:r>
                  <a:endParaRPr lang="en-US" sz="105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3" name="Metin kutusu 72"/>
                <p:cNvSpPr txBox="1"/>
                <p:nvPr/>
              </p:nvSpPr>
              <p:spPr>
                <a:xfrm>
                  <a:off x="3857796" y="5614454"/>
                  <a:ext cx="880618" cy="322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050" b="1" dirty="0">
                      <a:latin typeface="Book Antiqua" panose="02040602050305030304" pitchFamily="18" charset="0"/>
                    </a:rPr>
                    <a:t>– </a:t>
                  </a:r>
                  <a:r>
                    <a:rPr lang="tr-TR" sz="1050" b="1" dirty="0" smtClean="0">
                      <a:latin typeface="Book Antiqua" panose="02040602050305030304" pitchFamily="18" charset="0"/>
                    </a:rPr>
                    <a:t>dağınık</a:t>
                  </a:r>
                  <a:endParaRPr lang="en-US" sz="1050" b="1" dirty="0">
                    <a:solidFill>
                      <a:srgbClr val="FF0000"/>
                    </a:solidFill>
                  </a:endParaRPr>
                </a:p>
              </p:txBody>
            </p:sp>
            <p:grpSp>
              <p:nvGrpSpPr>
                <p:cNvPr id="74" name="Grup 73"/>
                <p:cNvGrpSpPr/>
                <p:nvPr/>
              </p:nvGrpSpPr>
              <p:grpSpPr>
                <a:xfrm>
                  <a:off x="3102396" y="4980967"/>
                  <a:ext cx="1197989" cy="600406"/>
                  <a:chOff x="107504" y="3332650"/>
                  <a:chExt cx="861518" cy="600406"/>
                </a:xfrm>
              </p:grpSpPr>
              <p:cxnSp>
                <p:nvCxnSpPr>
                  <p:cNvPr id="75" name="Düz Bağlayıcı 74"/>
                  <p:cNvCxnSpPr/>
                  <p:nvPr/>
                </p:nvCxnSpPr>
                <p:spPr>
                  <a:xfrm flipH="1">
                    <a:off x="107504" y="3332650"/>
                    <a:ext cx="437248" cy="528398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Düz Bağlayıcı 76"/>
                  <p:cNvCxnSpPr/>
                  <p:nvPr/>
                </p:nvCxnSpPr>
                <p:spPr>
                  <a:xfrm>
                    <a:off x="544752" y="3332650"/>
                    <a:ext cx="424270" cy="600406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cxnSp>
          <p:nvCxnSpPr>
            <p:cNvPr id="82" name="Düz Bağlayıcı 81"/>
            <p:cNvCxnSpPr>
              <a:stCxn id="61" idx="2"/>
              <a:endCxn id="23" idx="2"/>
            </p:cNvCxnSpPr>
            <p:nvPr/>
          </p:nvCxnSpPr>
          <p:spPr>
            <a:xfrm>
              <a:off x="3591503" y="3736791"/>
              <a:ext cx="3230197" cy="751517"/>
            </a:xfrm>
            <a:prstGeom prst="line">
              <a:avLst/>
            </a:prstGeom>
            <a:ln w="254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Metin kutusu 85"/>
            <p:cNvSpPr txBox="1"/>
            <p:nvPr/>
          </p:nvSpPr>
          <p:spPr>
            <a:xfrm>
              <a:off x="6499816" y="2684149"/>
              <a:ext cx="604126" cy="322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100" b="1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[k]</a:t>
              </a:r>
              <a:endParaRPr lang="en-US" sz="105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89" name="Grup 88"/>
          <p:cNvGrpSpPr/>
          <p:nvPr/>
        </p:nvGrpSpPr>
        <p:grpSpPr>
          <a:xfrm>
            <a:off x="819625" y="2311090"/>
            <a:ext cx="2036269" cy="419601"/>
            <a:chOff x="4180802" y="1588515"/>
            <a:chExt cx="2036269" cy="419601"/>
          </a:xfrm>
        </p:grpSpPr>
        <p:sp>
          <p:nvSpPr>
            <p:cNvPr id="90" name="Sağ Ok 89"/>
            <p:cNvSpPr/>
            <p:nvPr/>
          </p:nvSpPr>
          <p:spPr>
            <a:xfrm>
              <a:off x="5031293" y="1788570"/>
              <a:ext cx="420858" cy="108758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FF0000"/>
                </a:solidFill>
              </a:endParaRPr>
            </a:p>
          </p:txBody>
        </p:sp>
        <p:sp>
          <p:nvSpPr>
            <p:cNvPr id="91" name="Metin kutusu 90"/>
            <p:cNvSpPr txBox="1"/>
            <p:nvPr/>
          </p:nvSpPr>
          <p:spPr>
            <a:xfrm>
              <a:off x="4180802" y="1608006"/>
              <a:ext cx="8504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/</a:t>
              </a:r>
              <a:r>
                <a:rPr lang="tr-TR" sz="2000" dirty="0" err="1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nk</a:t>
              </a:r>
              <a:r>
                <a:rPr lang="tr-TR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/</a:t>
              </a:r>
              <a:endParaRPr lang="en-US" sz="2000" dirty="0">
                <a:solidFill>
                  <a:srgbClr val="FF0000"/>
                </a:solidFill>
                <a:latin typeface="Book Antiqua" panose="02040602050305030304" pitchFamily="18" charset="0"/>
              </a:endParaRPr>
            </a:p>
          </p:txBody>
        </p:sp>
        <p:sp>
          <p:nvSpPr>
            <p:cNvPr id="92" name="Metin kutusu 91"/>
            <p:cNvSpPr txBox="1"/>
            <p:nvPr/>
          </p:nvSpPr>
          <p:spPr>
            <a:xfrm>
              <a:off x="5546941" y="1588515"/>
              <a:ext cx="67013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[ŋ</a:t>
              </a:r>
              <a:r>
                <a:rPr lang="tr-TR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k</a:t>
              </a:r>
              <a:r>
                <a:rPr lang="en-US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]</a:t>
              </a:r>
              <a:endParaRPr lang="en-US" sz="2000" dirty="0">
                <a:solidFill>
                  <a:srgbClr val="FF0000"/>
                </a:solidFill>
                <a:latin typeface="Book Antiqua" panose="02040602050305030304" pitchFamily="18" charset="0"/>
              </a:endParaRPr>
            </a:p>
          </p:txBody>
        </p:sp>
      </p:grpSp>
      <p:sp>
        <p:nvSpPr>
          <p:cNvPr id="46" name="Metin kutusu 45"/>
          <p:cNvSpPr txBox="1"/>
          <p:nvPr/>
        </p:nvSpPr>
        <p:spPr>
          <a:xfrm>
            <a:off x="3238879" y="2830154"/>
            <a:ext cx="4631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100" b="1" dirty="0" smtClean="0">
                <a:solidFill>
                  <a:schemeClr val="bg1">
                    <a:lumMod val="65000"/>
                  </a:schemeClr>
                </a:solidFill>
                <a:latin typeface="Book Antiqua" panose="02040602050305030304" pitchFamily="18" charset="0"/>
              </a:rPr>
              <a:t>X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2596736" y="4388397"/>
            <a:ext cx="2160239" cy="1908113"/>
          </a:xfrm>
          <a:prstGeom prst="ellipse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Bağlanmama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Delinking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 ve </a:t>
            </a:r>
            <a:r>
              <a:rPr lang="tr-TR" altLang="tr-TR" sz="2800" b="1" dirty="0">
                <a:latin typeface="Gill Sans MT" panose="020B0502020104020203" pitchFamily="34" charset="0"/>
              </a:rPr>
              <a:t>Yayılma (</a:t>
            </a:r>
            <a:r>
              <a:rPr lang="tr-TR" altLang="tr-TR" sz="2800" dirty="0" err="1">
                <a:latin typeface="Gill Sans MT" panose="020B0502020104020203" pitchFamily="34" charset="0"/>
              </a:rPr>
              <a:t>Spreading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5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Aşağıdaki budaklanma, herhangi bir </a:t>
            </a:r>
            <a:r>
              <a:rPr lang="tr-TR" sz="1400" dirty="0" err="1" smtClean="0">
                <a:latin typeface="Book Antiqua" panose="02040602050305030304" pitchFamily="18" charset="0"/>
              </a:rPr>
              <a:t>genizsil</a:t>
            </a:r>
            <a:r>
              <a:rPr lang="tr-TR" sz="1400" dirty="0" smtClean="0">
                <a:latin typeface="Book Antiqua" panose="02040602050305030304" pitchFamily="18" charset="0"/>
              </a:rPr>
              <a:t> ünsüzün, herhangi bir ünsüz tarafından izlenebileceğini göstermektedir. Buna göre, </a:t>
            </a:r>
            <a:r>
              <a:rPr lang="tr-TR" sz="1400" dirty="0" err="1" smtClean="0">
                <a:latin typeface="Book Antiqua" panose="02040602050305030304" pitchFamily="18" charset="0"/>
              </a:rPr>
              <a:t>genizsil</a:t>
            </a:r>
            <a:r>
              <a:rPr lang="tr-TR" sz="1400" dirty="0" smtClean="0">
                <a:latin typeface="Book Antiqua" panose="02040602050305030304" pitchFamily="18" charset="0"/>
              </a:rPr>
              <a:t> olan ünsüz, çıkış yeri özelliğini kaybetmektedir. </a:t>
            </a: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grpSp>
        <p:nvGrpSpPr>
          <p:cNvPr id="88" name="Grup 87"/>
          <p:cNvGrpSpPr/>
          <p:nvPr/>
        </p:nvGrpSpPr>
        <p:grpSpPr>
          <a:xfrm>
            <a:off x="2441742" y="2636912"/>
            <a:ext cx="4765859" cy="2350364"/>
            <a:chOff x="2235634" y="1638894"/>
            <a:chExt cx="5229210" cy="2900750"/>
          </a:xfrm>
        </p:grpSpPr>
        <p:sp>
          <p:nvSpPr>
            <p:cNvPr id="53" name="Çift Köşeli Ayraç 52"/>
            <p:cNvSpPr/>
            <p:nvPr/>
          </p:nvSpPr>
          <p:spPr>
            <a:xfrm>
              <a:off x="6324128" y="2794206"/>
              <a:ext cx="924757" cy="608653"/>
            </a:xfrm>
            <a:prstGeom prst="bracketPair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tr-TR" sz="1100" dirty="0"/>
                <a:t>+</a:t>
              </a:r>
              <a:r>
                <a:rPr lang="tr-TR" sz="1100" dirty="0" smtClean="0"/>
                <a:t>ünsüz</a:t>
              </a:r>
            </a:p>
            <a:p>
              <a:pPr algn="ctr"/>
              <a:r>
                <a:rPr lang="tr-TR" sz="1100" dirty="0" smtClean="0"/>
                <a:t>–titreşim</a:t>
              </a:r>
            </a:p>
          </p:txBody>
        </p:sp>
        <p:grpSp>
          <p:nvGrpSpPr>
            <p:cNvPr id="80" name="Grup 79"/>
            <p:cNvGrpSpPr/>
            <p:nvPr/>
          </p:nvGrpSpPr>
          <p:grpSpPr>
            <a:xfrm>
              <a:off x="6178556" y="3665716"/>
              <a:ext cx="1286288" cy="873928"/>
              <a:chOff x="6222705" y="3031377"/>
              <a:chExt cx="1302507" cy="990562"/>
            </a:xfrm>
          </p:grpSpPr>
          <p:sp>
            <p:nvSpPr>
              <p:cNvPr id="23" name="Metin kutusu 22"/>
              <p:cNvSpPr txBox="1"/>
              <p:nvPr/>
            </p:nvSpPr>
            <p:spPr>
              <a:xfrm>
                <a:off x="6222705" y="3655977"/>
                <a:ext cx="1302507" cy="365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100" b="1" dirty="0" smtClean="0">
                    <a:latin typeface="Book Antiqua" panose="02040602050305030304" pitchFamily="18" charset="0"/>
                  </a:rPr>
                  <a:t>YER</a:t>
                </a:r>
                <a:endParaRPr lang="en-US" sz="11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54" name="Düz Bağlayıcı 53"/>
              <p:cNvCxnSpPr/>
              <p:nvPr/>
            </p:nvCxnSpPr>
            <p:spPr>
              <a:xfrm>
                <a:off x="6847344" y="3031377"/>
                <a:ext cx="6503" cy="61107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up 84"/>
            <p:cNvGrpSpPr/>
            <p:nvPr/>
          </p:nvGrpSpPr>
          <p:grpSpPr>
            <a:xfrm>
              <a:off x="2235634" y="1638894"/>
              <a:ext cx="2007122" cy="2112991"/>
              <a:chOff x="2235634" y="1638894"/>
              <a:chExt cx="2007122" cy="2112991"/>
            </a:xfrm>
          </p:grpSpPr>
          <p:sp>
            <p:nvSpPr>
              <p:cNvPr id="17" name="Metin kutusu 16"/>
              <p:cNvSpPr txBox="1"/>
              <p:nvPr/>
            </p:nvSpPr>
            <p:spPr>
              <a:xfrm>
                <a:off x="2933886" y="1638894"/>
                <a:ext cx="1165063" cy="3798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100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[</a:t>
                </a:r>
                <a:r>
                  <a:rPr lang="tr-TR" sz="1100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n</a:t>
                </a:r>
                <a:r>
                  <a:rPr lang="tr-TR" sz="1100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]</a:t>
                </a:r>
                <a:r>
                  <a:rPr lang="tr-TR" sz="1050" dirty="0" smtClean="0">
                    <a:solidFill>
                      <a:srgbClr val="FF0000"/>
                    </a:solidFill>
                  </a:rPr>
                  <a:t>  </a:t>
                </a:r>
                <a:r>
                  <a:rPr lang="tr-TR" sz="1400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[</a:t>
                </a:r>
                <a:r>
                  <a:rPr lang="en-US" sz="1400" dirty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ŋ</a:t>
                </a:r>
                <a:r>
                  <a:rPr lang="tr-TR" sz="1400" b="1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]</a:t>
                </a:r>
                <a:endParaRPr lang="en-US" sz="105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8" name="Çift Köşeli Ayraç 37"/>
              <p:cNvSpPr/>
              <p:nvPr/>
            </p:nvSpPr>
            <p:spPr>
              <a:xfrm>
                <a:off x="3091178" y="2061185"/>
                <a:ext cx="924757" cy="608653"/>
              </a:xfrm>
              <a:prstGeom prst="bracketPair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tr-TR" sz="1100" dirty="0"/>
                  <a:t>+</a:t>
                </a:r>
                <a:r>
                  <a:rPr lang="tr-TR" sz="1100" dirty="0" smtClean="0"/>
                  <a:t>ünsüz</a:t>
                </a:r>
              </a:p>
              <a:p>
                <a:pPr algn="ctr"/>
                <a:r>
                  <a:rPr lang="tr-TR" sz="1100" dirty="0"/>
                  <a:t>+</a:t>
                </a:r>
                <a:r>
                  <a:rPr lang="tr-TR" sz="1100" dirty="0" smtClean="0"/>
                  <a:t>titreşim</a:t>
                </a:r>
              </a:p>
            </p:txBody>
          </p:sp>
          <p:grpSp>
            <p:nvGrpSpPr>
              <p:cNvPr id="79" name="Grup 78"/>
              <p:cNvGrpSpPr/>
              <p:nvPr/>
            </p:nvGrpSpPr>
            <p:grpSpPr>
              <a:xfrm>
                <a:off x="2235634" y="2690716"/>
                <a:ext cx="2007122" cy="1061169"/>
                <a:chOff x="2355217" y="2958989"/>
                <a:chExt cx="2007122" cy="1061169"/>
              </a:xfrm>
            </p:grpSpPr>
            <p:sp>
              <p:nvSpPr>
                <p:cNvPr id="18" name="Metin kutusu 17"/>
                <p:cNvSpPr txBox="1"/>
                <p:nvPr/>
              </p:nvSpPr>
              <p:spPr>
                <a:xfrm>
                  <a:off x="2355217" y="3502171"/>
                  <a:ext cx="955577" cy="31337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050" b="1" dirty="0" smtClean="0">
                      <a:latin typeface="Book Antiqua" panose="02040602050305030304" pitchFamily="18" charset="0"/>
                    </a:rPr>
                    <a:t>[+</a:t>
                  </a:r>
                  <a:r>
                    <a:rPr lang="tr-TR" sz="1050" b="1" dirty="0" err="1" smtClean="0">
                      <a:latin typeface="Book Antiqua" panose="02040602050305030304" pitchFamily="18" charset="0"/>
                    </a:rPr>
                    <a:t>genizsil</a:t>
                  </a:r>
                  <a:r>
                    <a:rPr lang="tr-TR" sz="1050" b="1" dirty="0" smtClean="0">
                      <a:latin typeface="Book Antiqua" panose="02040602050305030304" pitchFamily="18" charset="0"/>
                    </a:rPr>
                    <a:t>]</a:t>
                  </a:r>
                  <a:endParaRPr lang="en-US" sz="1050" b="1" dirty="0">
                    <a:solidFill>
                      <a:srgbClr val="FF0000"/>
                    </a:solidFill>
                  </a:endParaRPr>
                </a:p>
              </p:txBody>
            </p:sp>
            <p:grpSp>
              <p:nvGrpSpPr>
                <p:cNvPr id="69" name="Grup 68"/>
                <p:cNvGrpSpPr/>
                <p:nvPr/>
              </p:nvGrpSpPr>
              <p:grpSpPr>
                <a:xfrm>
                  <a:off x="2651572" y="2958989"/>
                  <a:ext cx="1093152" cy="686738"/>
                  <a:chOff x="2651572" y="2958989"/>
                  <a:chExt cx="1093152" cy="686738"/>
                </a:xfrm>
              </p:grpSpPr>
              <p:cxnSp>
                <p:nvCxnSpPr>
                  <p:cNvPr id="50" name="Düz Bağlayıcı 49"/>
                  <p:cNvCxnSpPr>
                    <a:endCxn id="37" idx="0"/>
                  </p:cNvCxnSpPr>
                  <p:nvPr/>
                </p:nvCxnSpPr>
                <p:spPr>
                  <a:xfrm flipH="1">
                    <a:off x="2651572" y="2958989"/>
                    <a:ext cx="1093152" cy="598369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Düz Bağlayıcı 51"/>
                  <p:cNvCxnSpPr/>
                  <p:nvPr/>
                </p:nvCxnSpPr>
                <p:spPr>
                  <a:xfrm>
                    <a:off x="3744723" y="2958989"/>
                    <a:ext cx="1" cy="686738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1" name="Metin kutusu 60"/>
                <p:cNvSpPr txBox="1"/>
                <p:nvPr/>
              </p:nvSpPr>
              <p:spPr>
                <a:xfrm>
                  <a:off x="3059832" y="3697287"/>
                  <a:ext cx="1302507" cy="322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100" b="1" dirty="0" smtClean="0">
                      <a:latin typeface="Book Antiqua" panose="02040602050305030304" pitchFamily="18" charset="0"/>
                    </a:rPr>
                    <a:t>YER</a:t>
                  </a:r>
                  <a:endParaRPr lang="en-US" sz="1100" b="1" dirty="0">
                    <a:solidFill>
                      <a:srgbClr val="FF0000"/>
                    </a:solidFill>
                  </a:endParaRPr>
                </a:p>
              </p:txBody>
            </p:sp>
            <p:grpSp>
              <p:nvGrpSpPr>
                <p:cNvPr id="67" name="Grup 66"/>
                <p:cNvGrpSpPr/>
                <p:nvPr/>
              </p:nvGrpSpPr>
              <p:grpSpPr>
                <a:xfrm>
                  <a:off x="3606208" y="3240220"/>
                  <a:ext cx="279636" cy="119491"/>
                  <a:chOff x="3606208" y="3166769"/>
                  <a:chExt cx="279636" cy="119491"/>
                </a:xfrm>
              </p:grpSpPr>
              <p:cxnSp>
                <p:nvCxnSpPr>
                  <p:cNvPr id="64" name="Düz Bağlayıcı 63"/>
                  <p:cNvCxnSpPr/>
                  <p:nvPr/>
                </p:nvCxnSpPr>
                <p:spPr>
                  <a:xfrm flipH="1">
                    <a:off x="3606208" y="3166769"/>
                    <a:ext cx="279636" cy="1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Düz Bağlayıcı 67"/>
                  <p:cNvCxnSpPr/>
                  <p:nvPr/>
                </p:nvCxnSpPr>
                <p:spPr>
                  <a:xfrm flipH="1">
                    <a:off x="3606208" y="3286259"/>
                    <a:ext cx="279636" cy="1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cxnSp>
          <p:nvCxnSpPr>
            <p:cNvPr id="82" name="Düz Bağlayıcı 81"/>
            <p:cNvCxnSpPr/>
            <p:nvPr/>
          </p:nvCxnSpPr>
          <p:spPr>
            <a:xfrm>
              <a:off x="3618397" y="2718099"/>
              <a:ext cx="3177020" cy="947616"/>
            </a:xfrm>
            <a:prstGeom prst="line">
              <a:avLst/>
            </a:prstGeom>
            <a:ln w="254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Metin kutusu 85"/>
            <p:cNvSpPr txBox="1"/>
            <p:nvPr/>
          </p:nvSpPr>
          <p:spPr>
            <a:xfrm>
              <a:off x="6499816" y="2438725"/>
              <a:ext cx="604125" cy="322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100" b="1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[k]</a:t>
              </a:r>
              <a:endParaRPr lang="en-US" sz="105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89" name="Grup 88"/>
          <p:cNvGrpSpPr/>
          <p:nvPr/>
        </p:nvGrpSpPr>
        <p:grpSpPr>
          <a:xfrm>
            <a:off x="819625" y="2311090"/>
            <a:ext cx="2036269" cy="419601"/>
            <a:chOff x="4180802" y="1588515"/>
            <a:chExt cx="2036269" cy="419601"/>
          </a:xfrm>
        </p:grpSpPr>
        <p:sp>
          <p:nvSpPr>
            <p:cNvPr id="90" name="Sağ Ok 89"/>
            <p:cNvSpPr/>
            <p:nvPr/>
          </p:nvSpPr>
          <p:spPr>
            <a:xfrm>
              <a:off x="5031293" y="1788570"/>
              <a:ext cx="420858" cy="108758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FF0000"/>
                </a:solidFill>
              </a:endParaRPr>
            </a:p>
          </p:txBody>
        </p:sp>
        <p:sp>
          <p:nvSpPr>
            <p:cNvPr id="91" name="Metin kutusu 90"/>
            <p:cNvSpPr txBox="1"/>
            <p:nvPr/>
          </p:nvSpPr>
          <p:spPr>
            <a:xfrm>
              <a:off x="4180802" y="1608006"/>
              <a:ext cx="8504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/</a:t>
              </a:r>
              <a:r>
                <a:rPr lang="tr-TR" sz="2000" dirty="0" err="1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nk</a:t>
              </a:r>
              <a:r>
                <a:rPr lang="tr-TR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/</a:t>
              </a:r>
              <a:endParaRPr lang="en-US" sz="2000" dirty="0">
                <a:solidFill>
                  <a:srgbClr val="FF0000"/>
                </a:solidFill>
                <a:latin typeface="Book Antiqua" panose="02040602050305030304" pitchFamily="18" charset="0"/>
              </a:endParaRPr>
            </a:p>
          </p:txBody>
        </p:sp>
        <p:sp>
          <p:nvSpPr>
            <p:cNvPr id="92" name="Metin kutusu 91"/>
            <p:cNvSpPr txBox="1"/>
            <p:nvPr/>
          </p:nvSpPr>
          <p:spPr>
            <a:xfrm>
              <a:off x="5546941" y="1588515"/>
              <a:ext cx="67013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[ŋ</a:t>
              </a:r>
              <a:r>
                <a:rPr lang="tr-TR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k</a:t>
              </a:r>
              <a:r>
                <a:rPr lang="en-US" sz="20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]</a:t>
              </a:r>
              <a:endParaRPr lang="en-US" sz="2000" dirty="0">
                <a:solidFill>
                  <a:srgbClr val="FF0000"/>
                </a:solidFill>
                <a:latin typeface="Book Antiqua" panose="02040602050305030304" pitchFamily="18" charset="0"/>
              </a:endParaRPr>
            </a:p>
          </p:txBody>
        </p:sp>
      </p:grpSp>
      <p:sp>
        <p:nvSpPr>
          <p:cNvPr id="46" name="Metin kutusu 45"/>
          <p:cNvSpPr txBox="1"/>
          <p:nvPr/>
        </p:nvSpPr>
        <p:spPr>
          <a:xfrm>
            <a:off x="3238880" y="2691537"/>
            <a:ext cx="4631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100" b="1" dirty="0" smtClean="0">
                <a:solidFill>
                  <a:schemeClr val="bg1">
                    <a:lumMod val="65000"/>
                  </a:schemeClr>
                </a:solidFill>
                <a:latin typeface="Book Antiqua" panose="02040602050305030304" pitchFamily="18" charset="0"/>
              </a:rPr>
              <a:t>X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1" name="Metin kutusu 50"/>
          <p:cNvSpPr txBox="1"/>
          <p:nvPr/>
        </p:nvSpPr>
        <p:spPr>
          <a:xfrm>
            <a:off x="3226548" y="4767064"/>
            <a:ext cx="3101534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tr-TR" sz="1200" dirty="0" smtClean="0"/>
              <a:t>Bu özellik, </a:t>
            </a:r>
            <a:r>
              <a:rPr lang="tr-TR" sz="1200" dirty="0" err="1" smtClean="0"/>
              <a:t>genizsil</a:t>
            </a:r>
            <a:r>
              <a:rPr lang="tr-TR" sz="1200" dirty="0" smtClean="0"/>
              <a:t> ünsüzün, kendisinden sonra gelen ünsüzün özelliklerini taşımaya başladığını (</a:t>
            </a:r>
            <a:r>
              <a:rPr lang="tr-TR" sz="1200" i="1" dirty="0" err="1" smtClean="0"/>
              <a:t>adopt</a:t>
            </a:r>
            <a:r>
              <a:rPr lang="tr-TR" sz="1200" dirty="0" smtClean="0"/>
              <a:t>) göstermektedir. Bu durumda, özellik </a:t>
            </a:r>
            <a:r>
              <a:rPr lang="tr-TR" sz="1200" dirty="0"/>
              <a:t>ağacı, </a:t>
            </a:r>
            <a:r>
              <a:rPr lang="tr-TR" sz="1200" dirty="0" smtClean="0"/>
              <a:t>sesbilimsel özellikleri tek </a:t>
            </a:r>
            <a:r>
              <a:rPr lang="tr-TR" sz="1200" dirty="0"/>
              <a:t>tek sıralamak </a:t>
            </a:r>
            <a:r>
              <a:rPr lang="tr-TR" sz="1200" dirty="0" smtClean="0"/>
              <a:t>yerine, </a:t>
            </a:r>
            <a:r>
              <a:rPr lang="tr-TR" sz="1200" dirty="0" err="1" smtClean="0"/>
              <a:t>yetinmeci</a:t>
            </a:r>
            <a:r>
              <a:rPr lang="tr-TR" sz="1200" dirty="0" smtClean="0"/>
              <a:t> (</a:t>
            </a:r>
            <a:r>
              <a:rPr lang="tr-TR" sz="1200" dirty="0" err="1" smtClean="0"/>
              <a:t>minimalist</a:t>
            </a:r>
            <a:r>
              <a:rPr lang="tr-TR" sz="1200" dirty="0" smtClean="0"/>
              <a:t>) bir yaklaşım sergilemektedir. </a:t>
            </a:r>
            <a:endParaRPr lang="en-US" sz="1200" b="1" dirty="0"/>
          </a:p>
        </p:txBody>
      </p:sp>
      <p:sp>
        <p:nvSpPr>
          <p:cNvPr id="55" name="Sağ Ok 54"/>
          <p:cNvSpPr/>
          <p:nvPr/>
        </p:nvSpPr>
        <p:spPr>
          <a:xfrm rot="5400000">
            <a:off x="4597146" y="4151117"/>
            <a:ext cx="628736" cy="185069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57" name="Metin kutusu 56"/>
          <p:cNvSpPr txBox="1"/>
          <p:nvPr/>
        </p:nvSpPr>
        <p:spPr>
          <a:xfrm>
            <a:off x="4534541" y="3423081"/>
            <a:ext cx="935623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 smtClean="0"/>
              <a:t>YAYILMA</a:t>
            </a:r>
            <a:endParaRPr lang="en-US" sz="1200" b="1" dirty="0"/>
          </a:p>
        </p:txBody>
      </p:sp>
      <p:sp>
        <p:nvSpPr>
          <p:cNvPr id="58" name="Metin kutusu 57"/>
          <p:cNvSpPr txBox="1"/>
          <p:nvPr/>
        </p:nvSpPr>
        <p:spPr>
          <a:xfrm>
            <a:off x="1816709" y="4462365"/>
            <a:ext cx="1393272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 smtClean="0"/>
              <a:t>BAĞLANMAMA</a:t>
            </a:r>
            <a:endParaRPr lang="en-US" sz="1200" b="1" dirty="0"/>
          </a:p>
        </p:txBody>
      </p:sp>
      <p:sp>
        <p:nvSpPr>
          <p:cNvPr id="59" name="Sağ Ok 58"/>
          <p:cNvSpPr/>
          <p:nvPr/>
        </p:nvSpPr>
        <p:spPr>
          <a:xfrm rot="8422025">
            <a:off x="3018098" y="4076528"/>
            <a:ext cx="676738" cy="213338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6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Bağlanmama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Delinking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 ve </a:t>
            </a:r>
            <a:r>
              <a:rPr lang="tr-TR" altLang="tr-TR" sz="2800" b="1" dirty="0">
                <a:latin typeface="Gill Sans MT" panose="020B0502020104020203" pitchFamily="34" charset="0"/>
              </a:rPr>
              <a:t>Yayılma (</a:t>
            </a:r>
            <a:r>
              <a:rPr lang="tr-TR" altLang="tr-TR" sz="2800" dirty="0" err="1">
                <a:latin typeface="Gill Sans MT" panose="020B0502020104020203" pitchFamily="34" charset="0"/>
              </a:rPr>
              <a:t>Spreading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7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400" dirty="0" err="1" smtClean="0">
                <a:latin typeface="Book Antiqua" panose="02040602050305030304" pitchFamily="18" charset="0"/>
              </a:rPr>
              <a:t>Genizsil</a:t>
            </a:r>
            <a:r>
              <a:rPr lang="tr-TR" sz="1400" dirty="0" smtClean="0">
                <a:latin typeface="Book Antiqua" panose="02040602050305030304" pitchFamily="18" charset="0"/>
              </a:rPr>
              <a:t> benzeşmesinde görülen yayılma ilkesinde, ünsüz (n) hemen yanındaki ünsüzün özelliğini taşıması gerektiği için kendi özelliğini silmektedir. Örneğin, eğer çıkış yeri özelliğinin altında dudaksıl özellik bulunsaydı, </a:t>
            </a:r>
            <a:r>
              <a:rPr lang="tr-TR" sz="1400" dirty="0" err="1" smtClean="0">
                <a:latin typeface="Book Antiqua" panose="02040602050305030304" pitchFamily="18" charset="0"/>
              </a:rPr>
              <a:t>genizsil</a:t>
            </a:r>
            <a:r>
              <a:rPr lang="tr-TR" sz="1400" dirty="0" smtClean="0">
                <a:latin typeface="Book Antiqua" panose="02040602050305030304" pitchFamily="18" charset="0"/>
              </a:rPr>
              <a:t> ünsüz aynı zamanda dudaksıl özellik de taşıyacaktı ya da dil sırtı, ya da </a:t>
            </a:r>
            <a:r>
              <a:rPr lang="tr-TR" sz="1400" dirty="0" err="1" smtClean="0">
                <a:latin typeface="Book Antiqua" panose="02040602050305030304" pitchFamily="18" charset="0"/>
              </a:rPr>
              <a:t>taçsıl</a:t>
            </a:r>
            <a:r>
              <a:rPr lang="tr-TR" sz="1400" dirty="0" smtClean="0">
                <a:latin typeface="Book Antiqua" panose="02040602050305030304" pitchFamily="18" charset="0"/>
              </a:rPr>
              <a:t> olsaydı da aynı durum geçerli olacaktı. Bu görünüm, özellik ağacının sesbilimsel özellikleri yüklemedeki yetkinliğini göstermektedir.</a:t>
            </a: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Bağlanmama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Delinking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 ve </a:t>
            </a:r>
            <a:r>
              <a:rPr lang="tr-TR" altLang="tr-TR" sz="2800" b="1" dirty="0">
                <a:latin typeface="Gill Sans MT" panose="020B0502020104020203" pitchFamily="34" charset="0"/>
              </a:rPr>
              <a:t>Yayılma (</a:t>
            </a:r>
            <a:r>
              <a:rPr lang="tr-TR" altLang="tr-TR" sz="2800" dirty="0" err="1">
                <a:latin typeface="Gill Sans MT" panose="020B0502020104020203" pitchFamily="34" charset="0"/>
              </a:rPr>
              <a:t>Spreading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5652120" y="4165558"/>
            <a:ext cx="2848943" cy="18158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Özellik ağacında genellikle hangi özellikler görülebilmektedir?</a:t>
            </a:r>
          </a:p>
          <a:p>
            <a:pPr algn="ctr"/>
            <a:r>
              <a:rPr lang="tr-TR" sz="1400" b="1" dirty="0" smtClean="0">
                <a:latin typeface="Book Antiqua" panose="02040602050305030304" pitchFamily="18" charset="0"/>
              </a:rPr>
              <a:t>Ton</a:t>
            </a:r>
          </a:p>
          <a:p>
            <a:pPr algn="ctr"/>
            <a:r>
              <a:rPr lang="tr-TR" sz="1400" b="1" dirty="0" smtClean="0">
                <a:latin typeface="Book Antiqua" panose="02040602050305030304" pitchFamily="18" charset="0"/>
              </a:rPr>
              <a:t>CV Dizisi</a:t>
            </a:r>
          </a:p>
          <a:p>
            <a:pPr algn="ctr"/>
            <a:r>
              <a:rPr lang="tr-TR" sz="1400" b="1" dirty="0" smtClean="0">
                <a:latin typeface="Book Antiqua" panose="02040602050305030304" pitchFamily="18" charset="0"/>
              </a:rPr>
              <a:t>Seslemler</a:t>
            </a:r>
          </a:p>
          <a:p>
            <a:pPr algn="ctr"/>
            <a:r>
              <a:rPr lang="tr-TR" sz="1400" b="1" dirty="0" err="1" smtClean="0">
                <a:latin typeface="Book Antiqua" panose="02040602050305030304" pitchFamily="18" charset="0"/>
              </a:rPr>
              <a:t>Bürünbirimcikler</a:t>
            </a:r>
            <a:endParaRPr lang="tr-TR" sz="1400" b="1" dirty="0" smtClean="0">
              <a:latin typeface="Book Antiqua" panose="02040602050305030304" pitchFamily="18" charset="0"/>
            </a:endParaRPr>
          </a:p>
          <a:p>
            <a:pPr algn="ctr"/>
            <a:r>
              <a:rPr lang="tr-TR" sz="1400" b="1" dirty="0" smtClean="0">
                <a:latin typeface="Book Antiqua" panose="02040602050305030304" pitchFamily="18" charset="0"/>
              </a:rPr>
              <a:t>Seslem ayakları</a:t>
            </a:r>
          </a:p>
          <a:p>
            <a:pPr algn="ctr"/>
            <a:r>
              <a:rPr lang="tr-TR" sz="1400" b="1" dirty="0" err="1" smtClean="0">
                <a:latin typeface="Book Antiqua" panose="02040602050305030304" pitchFamily="18" charset="0"/>
              </a:rPr>
              <a:t>Bürünsel</a:t>
            </a:r>
            <a:r>
              <a:rPr lang="tr-TR" sz="1400" b="1" dirty="0" smtClean="0">
                <a:latin typeface="Book Antiqua" panose="02040602050305030304" pitchFamily="18" charset="0"/>
              </a:rPr>
              <a:t> sözcükler</a:t>
            </a:r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auto">
          <a:xfrm>
            <a:off x="755577" y="2867540"/>
            <a:ext cx="5616624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600" b="1" dirty="0" smtClean="0">
                <a:latin typeface="Book Antiqua" panose="02040602050305030304" pitchFamily="18" charset="0"/>
              </a:rPr>
              <a:t>YAYILMA: </a:t>
            </a:r>
            <a:r>
              <a:rPr lang="tr-TR" sz="1600" dirty="0" smtClean="0">
                <a:latin typeface="Book Antiqua" panose="02040602050305030304" pitchFamily="18" charset="0"/>
              </a:rPr>
              <a:t>Özelliğin komşu sese taşınması, yayılmasıdır. </a:t>
            </a:r>
            <a:r>
              <a:rPr lang="tr-TR" sz="1600" b="1" dirty="0" smtClean="0">
                <a:latin typeface="Book Antiqua" panose="02040602050305030304" pitchFamily="18" charset="0"/>
              </a:rPr>
              <a:t> </a:t>
            </a: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755577" y="3450486"/>
            <a:ext cx="7745486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600" b="1" dirty="0" smtClean="0">
                <a:latin typeface="Book Antiqua" panose="02040602050305030304" pitchFamily="18" charset="0"/>
              </a:rPr>
              <a:t>BAĞLANMAMA: </a:t>
            </a:r>
            <a:r>
              <a:rPr lang="tr-TR" sz="1600" dirty="0" smtClean="0">
                <a:latin typeface="Book Antiqua" panose="02040602050305030304" pitchFamily="18" charset="0"/>
              </a:rPr>
              <a:t>Seslerden birinin özelliğinin ağaçtan kesilmesidir. </a:t>
            </a:r>
            <a:endParaRPr lang="tr-TR" sz="1600" b="1" dirty="0" smtClean="0">
              <a:latin typeface="Book Antiqua" panose="02040602050305030304" pitchFamily="18" charset="0"/>
            </a:endParaRPr>
          </a:p>
        </p:txBody>
      </p:sp>
      <p:grpSp>
        <p:nvGrpSpPr>
          <p:cNvPr id="2" name="Grup 1"/>
          <p:cNvGrpSpPr/>
          <p:nvPr/>
        </p:nvGrpSpPr>
        <p:grpSpPr>
          <a:xfrm>
            <a:off x="7308304" y="3478627"/>
            <a:ext cx="216024" cy="310413"/>
            <a:chOff x="5724128" y="4452949"/>
            <a:chExt cx="254858" cy="501814"/>
          </a:xfrm>
        </p:grpSpPr>
        <p:cxnSp>
          <p:nvCxnSpPr>
            <p:cNvPr id="37" name="Düz Bağlayıcı 36"/>
            <p:cNvCxnSpPr/>
            <p:nvPr/>
          </p:nvCxnSpPr>
          <p:spPr>
            <a:xfrm>
              <a:off x="5850368" y="4452949"/>
              <a:ext cx="1189" cy="501814"/>
            </a:xfrm>
            <a:prstGeom prst="line">
              <a:avLst/>
            </a:prstGeom>
            <a:ln w="15875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Düz Bağlayıcı 38"/>
            <p:cNvCxnSpPr/>
            <p:nvPr/>
          </p:nvCxnSpPr>
          <p:spPr>
            <a:xfrm flipH="1">
              <a:off x="5724128" y="4653136"/>
              <a:ext cx="254858" cy="1"/>
            </a:xfrm>
            <a:prstGeom prst="line">
              <a:avLst/>
            </a:prstGeom>
            <a:ln w="15875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Düz Bağlayıcı 39"/>
            <p:cNvCxnSpPr/>
            <p:nvPr/>
          </p:nvCxnSpPr>
          <p:spPr>
            <a:xfrm flipH="1">
              <a:off x="5724128" y="4749955"/>
              <a:ext cx="254858" cy="1"/>
            </a:xfrm>
            <a:prstGeom prst="line">
              <a:avLst/>
            </a:prstGeom>
            <a:ln w="15875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9218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23528" y="1196752"/>
            <a:ext cx="820891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Bu durumda, </a:t>
            </a:r>
            <a:r>
              <a:rPr lang="tr-TR" sz="1400" dirty="0" err="1" smtClean="0">
                <a:latin typeface="Book Antiqua" panose="02040602050305030304" pitchFamily="18" charset="0"/>
              </a:rPr>
              <a:t>YERin</a:t>
            </a:r>
            <a:r>
              <a:rPr lang="tr-TR" sz="1400" dirty="0" smtClean="0">
                <a:latin typeface="Book Antiqua" panose="02040602050305030304" pitchFamily="18" charset="0"/>
              </a:rPr>
              <a:t> ne özellik içerdiği önemsiz hale gelmektedir. </a:t>
            </a:r>
            <a:r>
              <a:rPr lang="tr-TR" sz="1400" dirty="0" err="1" smtClean="0">
                <a:latin typeface="Book Antiqua" panose="02040602050305030304" pitchFamily="18" charset="0"/>
              </a:rPr>
              <a:t>YERin</a:t>
            </a:r>
            <a:r>
              <a:rPr lang="tr-TR" sz="1400" dirty="0" smtClean="0">
                <a:latin typeface="Book Antiqua" panose="02040602050305030304" pitchFamily="18" charset="0"/>
              </a:rPr>
              <a:t> silinmesi, gırtlak çarpması için YER ve özelliklerinin önemli olmadığını göstermektedir. Gırtlak çarpmasının en son biçimi aşağıdaki gibidir: </a:t>
            </a:r>
            <a:endParaRPr lang="tr-TR" sz="1400" b="1" dirty="0" smtClean="0">
              <a:solidFill>
                <a:schemeClr val="bg2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Bağlanmama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Delinking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grpSp>
        <p:nvGrpSpPr>
          <p:cNvPr id="3" name="Grup 2"/>
          <p:cNvGrpSpPr/>
          <p:nvPr/>
        </p:nvGrpSpPr>
        <p:grpSpPr>
          <a:xfrm>
            <a:off x="1979712" y="2420888"/>
            <a:ext cx="5512077" cy="2891459"/>
            <a:chOff x="1979712" y="2420888"/>
            <a:chExt cx="5512077" cy="2891459"/>
          </a:xfrm>
        </p:grpSpPr>
        <p:grpSp>
          <p:nvGrpSpPr>
            <p:cNvPr id="35" name="Grup 34"/>
            <p:cNvGrpSpPr/>
            <p:nvPr/>
          </p:nvGrpSpPr>
          <p:grpSpPr>
            <a:xfrm>
              <a:off x="1979712" y="2420888"/>
              <a:ext cx="5328592" cy="2592288"/>
              <a:chOff x="3776857" y="3798896"/>
              <a:chExt cx="3508768" cy="2124745"/>
            </a:xfrm>
          </p:grpSpPr>
          <p:cxnSp>
            <p:nvCxnSpPr>
              <p:cNvPr id="36" name="Düz Bağlayıcı 35"/>
              <p:cNvCxnSpPr/>
              <p:nvPr/>
            </p:nvCxnSpPr>
            <p:spPr>
              <a:xfrm flipH="1">
                <a:off x="4756502" y="4119122"/>
                <a:ext cx="649834" cy="56313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37" name="Grup 36"/>
              <p:cNvGrpSpPr/>
              <p:nvPr/>
            </p:nvGrpSpPr>
            <p:grpSpPr>
              <a:xfrm>
                <a:off x="3776857" y="3798896"/>
                <a:ext cx="3508768" cy="2124745"/>
                <a:chOff x="3776857" y="3798896"/>
                <a:chExt cx="3508768" cy="2124745"/>
              </a:xfrm>
            </p:grpSpPr>
            <p:sp>
              <p:nvSpPr>
                <p:cNvPr id="38" name="Metin kutusu 37"/>
                <p:cNvSpPr txBox="1"/>
                <p:nvPr/>
              </p:nvSpPr>
              <p:spPr>
                <a:xfrm>
                  <a:off x="4820180" y="5435330"/>
                  <a:ext cx="1172312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100" b="1" dirty="0" smtClean="0">
                      <a:latin typeface="Book Antiqua" panose="02040602050305030304" pitchFamily="18" charset="0"/>
                    </a:rPr>
                    <a:t>DİL SIRTI</a:t>
                  </a:r>
                  <a:endParaRPr lang="en-US" sz="1100" b="1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39" name="Düz Bağlayıcı 38"/>
                <p:cNvCxnSpPr/>
                <p:nvPr/>
              </p:nvCxnSpPr>
              <p:spPr>
                <a:xfrm>
                  <a:off x="5406336" y="4944733"/>
                  <a:ext cx="5853" cy="436832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0" name="Metin kutusu 39"/>
                <p:cNvSpPr txBox="1"/>
                <p:nvPr/>
              </p:nvSpPr>
              <p:spPr>
                <a:xfrm>
                  <a:off x="4820180" y="3798896"/>
                  <a:ext cx="1228175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400" b="1" dirty="0" smtClean="0">
                      <a:latin typeface="Book Antiqua" panose="02040602050305030304" pitchFamily="18" charset="0"/>
                    </a:rPr>
                    <a:t>[–</a:t>
                  </a:r>
                  <a:r>
                    <a:rPr lang="tr-TR" sz="1400" dirty="0" err="1" smtClean="0">
                      <a:latin typeface="Book Antiqua" panose="02040602050305030304" pitchFamily="18" charset="0"/>
                    </a:rPr>
                    <a:t>titireşimli</a:t>
                  </a:r>
                  <a:r>
                    <a:rPr lang="tr-TR" sz="1400" b="1" dirty="0" smtClean="0">
                      <a:latin typeface="Book Antiqua" panose="02040602050305030304" pitchFamily="18" charset="0"/>
                    </a:rPr>
                    <a:t>]</a:t>
                  </a:r>
                  <a:endParaRPr lang="en-US" sz="1050" dirty="0"/>
                </a:p>
              </p:txBody>
            </p:sp>
            <p:grpSp>
              <p:nvGrpSpPr>
                <p:cNvPr id="41" name="Grup 40"/>
                <p:cNvGrpSpPr/>
                <p:nvPr/>
              </p:nvGrpSpPr>
              <p:grpSpPr>
                <a:xfrm>
                  <a:off x="3776857" y="4105296"/>
                  <a:ext cx="2192369" cy="859824"/>
                  <a:chOff x="1956821" y="2958989"/>
                  <a:chExt cx="2405518" cy="1061169"/>
                </a:xfrm>
              </p:grpSpPr>
              <p:sp>
                <p:nvSpPr>
                  <p:cNvPr id="47" name="Metin kutusu 46"/>
                  <p:cNvSpPr txBox="1"/>
                  <p:nvPr/>
                </p:nvSpPr>
                <p:spPr>
                  <a:xfrm>
                    <a:off x="1956821" y="3525090"/>
                    <a:ext cx="955577" cy="3133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1050" b="1" dirty="0" smtClean="0">
                        <a:latin typeface="Book Antiqua" panose="02040602050305030304" pitchFamily="18" charset="0"/>
                      </a:rPr>
                      <a:t>[–ötüm]</a:t>
                    </a:r>
                    <a:endParaRPr lang="en-US" sz="1050" b="1" dirty="0">
                      <a:solidFill>
                        <a:srgbClr val="FF0000"/>
                      </a:solidFill>
                    </a:endParaRPr>
                  </a:p>
                </p:txBody>
              </p:sp>
              <p:grpSp>
                <p:nvGrpSpPr>
                  <p:cNvPr id="48" name="Grup 47"/>
                  <p:cNvGrpSpPr/>
                  <p:nvPr/>
                </p:nvGrpSpPr>
                <p:grpSpPr>
                  <a:xfrm>
                    <a:off x="2651572" y="2958989"/>
                    <a:ext cx="1093152" cy="686738"/>
                    <a:chOff x="2651572" y="2958989"/>
                    <a:chExt cx="1093152" cy="686738"/>
                  </a:xfrm>
                </p:grpSpPr>
                <p:cxnSp>
                  <p:nvCxnSpPr>
                    <p:cNvPr id="50" name="Düz Bağlayıcı 49"/>
                    <p:cNvCxnSpPr/>
                    <p:nvPr/>
                  </p:nvCxnSpPr>
                  <p:spPr>
                    <a:xfrm flipH="1">
                      <a:off x="2651572" y="2958989"/>
                      <a:ext cx="1093152" cy="598369"/>
                    </a:xfrm>
                    <a:prstGeom prst="line">
                      <a:avLst/>
                    </a:prstGeom>
                    <a:ln w="25400">
                      <a:tailEnd type="none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Düz Bağlayıcı 50"/>
                    <p:cNvCxnSpPr/>
                    <p:nvPr/>
                  </p:nvCxnSpPr>
                  <p:spPr>
                    <a:xfrm>
                      <a:off x="3744723" y="2958989"/>
                      <a:ext cx="1" cy="686738"/>
                    </a:xfrm>
                    <a:prstGeom prst="line">
                      <a:avLst/>
                    </a:prstGeom>
                    <a:ln w="25400">
                      <a:tailEnd type="none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49" name="Metin kutusu 48"/>
                  <p:cNvSpPr txBox="1"/>
                  <p:nvPr/>
                </p:nvSpPr>
                <p:spPr>
                  <a:xfrm>
                    <a:off x="3059832" y="3697287"/>
                    <a:ext cx="1302507" cy="32287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1100" b="1" dirty="0" smtClean="0">
                        <a:latin typeface="Book Antiqua" panose="02040602050305030304" pitchFamily="18" charset="0"/>
                      </a:rPr>
                      <a:t>YER</a:t>
                    </a:r>
                    <a:endParaRPr lang="en-US" sz="1100" b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  <p:sp>
              <p:nvSpPr>
                <p:cNvPr id="42" name="Metin kutusu 41"/>
                <p:cNvSpPr txBox="1"/>
                <p:nvPr/>
              </p:nvSpPr>
              <p:spPr>
                <a:xfrm>
                  <a:off x="4274050" y="4722812"/>
                  <a:ext cx="870905" cy="25391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050" b="1" dirty="0" smtClean="0">
                      <a:latin typeface="Book Antiqua" panose="02040602050305030304" pitchFamily="18" charset="0"/>
                    </a:rPr>
                    <a:t>[–sürekli]</a:t>
                  </a:r>
                  <a:endParaRPr lang="en-US" sz="1050" b="1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43" name="Düz Bağlayıcı 42"/>
                <p:cNvCxnSpPr/>
                <p:nvPr/>
              </p:nvCxnSpPr>
              <p:spPr>
                <a:xfrm flipH="1" flipV="1">
                  <a:off x="5421295" y="4114262"/>
                  <a:ext cx="1166891" cy="512875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4" name="Metin kutusu 43"/>
                <p:cNvSpPr txBox="1"/>
                <p:nvPr/>
              </p:nvSpPr>
              <p:spPr>
                <a:xfrm>
                  <a:off x="6103596" y="4700931"/>
                  <a:ext cx="1172312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100" b="1" dirty="0" smtClean="0">
                      <a:latin typeface="Book Antiqua" panose="02040602050305030304" pitchFamily="18" charset="0"/>
                    </a:rPr>
                    <a:t>BOĞAZSIL</a:t>
                  </a:r>
                  <a:endParaRPr lang="en-US" sz="11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5" name="Metin kutusu 44"/>
                <p:cNvSpPr txBox="1"/>
                <p:nvPr/>
              </p:nvSpPr>
              <p:spPr>
                <a:xfrm>
                  <a:off x="6113313" y="5492754"/>
                  <a:ext cx="1172312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100" b="1" dirty="0" smtClean="0">
                      <a:latin typeface="Book Antiqua" panose="02040602050305030304" pitchFamily="18" charset="0"/>
                    </a:rPr>
                    <a:t>[+</a:t>
                  </a:r>
                  <a:r>
                    <a:rPr lang="tr-TR" sz="1100" b="1" dirty="0" err="1" smtClean="0">
                      <a:latin typeface="Book Antiqua" panose="02040602050305030304" pitchFamily="18" charset="0"/>
                    </a:rPr>
                    <a:t>c.g</a:t>
                  </a:r>
                  <a:r>
                    <a:rPr lang="tr-TR" sz="1100" b="1" dirty="0" smtClean="0">
                      <a:latin typeface="Book Antiqua" panose="02040602050305030304" pitchFamily="18" charset="0"/>
                    </a:rPr>
                    <a:t>.]</a:t>
                  </a:r>
                </a:p>
                <a:p>
                  <a:pPr algn="ctr"/>
                  <a:r>
                    <a:rPr lang="tr-TR" sz="1100" b="1" dirty="0" smtClean="0">
                      <a:latin typeface="Book Antiqua" panose="02040602050305030304" pitchFamily="18" charset="0"/>
                    </a:rPr>
                    <a:t>(</a:t>
                  </a:r>
                  <a:r>
                    <a:rPr lang="tr-TR" sz="1100" dirty="0" smtClean="0">
                      <a:latin typeface="Book Antiqua" panose="02040602050305030304" pitchFamily="18" charset="0"/>
                    </a:rPr>
                    <a:t>dar gırtlak</a:t>
                  </a:r>
                  <a:r>
                    <a:rPr lang="tr-TR" sz="1100" b="1" dirty="0" smtClean="0">
                      <a:latin typeface="Book Antiqua" panose="02040602050305030304" pitchFamily="18" charset="0"/>
                    </a:rPr>
                    <a:t>)</a:t>
                  </a:r>
                  <a:endParaRPr lang="en-US" sz="1100" b="1" dirty="0"/>
                </a:p>
              </p:txBody>
            </p:sp>
            <p:cxnSp>
              <p:nvCxnSpPr>
                <p:cNvPr id="46" name="Düz Bağlayıcı 45"/>
                <p:cNvCxnSpPr/>
                <p:nvPr/>
              </p:nvCxnSpPr>
              <p:spPr>
                <a:xfrm>
                  <a:off x="6699469" y="5002157"/>
                  <a:ext cx="5853" cy="436832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2" name="Düz Bağlayıcı 51"/>
            <p:cNvCxnSpPr/>
            <p:nvPr/>
          </p:nvCxnSpPr>
          <p:spPr>
            <a:xfrm flipH="1">
              <a:off x="4322893" y="3130123"/>
              <a:ext cx="254858" cy="1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Düz Bağlayıcı 52"/>
            <p:cNvCxnSpPr/>
            <p:nvPr/>
          </p:nvCxnSpPr>
          <p:spPr>
            <a:xfrm flipH="1">
              <a:off x="4322893" y="3226938"/>
              <a:ext cx="254858" cy="1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" name="Sağ Köşeli Ayraç 1"/>
            <p:cNvSpPr/>
            <p:nvPr/>
          </p:nvSpPr>
          <p:spPr>
            <a:xfrm>
              <a:off x="6732240" y="2708920"/>
              <a:ext cx="432048" cy="2448272"/>
            </a:xfrm>
            <a:prstGeom prst="rightBracket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Metin kutusu 54"/>
            <p:cNvSpPr txBox="1"/>
            <p:nvPr/>
          </p:nvSpPr>
          <p:spPr>
            <a:xfrm>
              <a:off x="7150970" y="4912237"/>
              <a:ext cx="34081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>
                  <a:latin typeface="Book Antiqua" panose="02040602050305030304" pitchFamily="18" charset="0"/>
                </a:rPr>
                <a:t>σ</a:t>
              </a:r>
              <a:r>
                <a:rPr lang="el-GR" sz="1100" b="1" dirty="0">
                  <a:hlinkClick r:id="rId2"/>
                </a:rPr>
                <a:t> </a:t>
              </a:r>
              <a:endParaRPr lang="el-GR" sz="11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54374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Yayılma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Spreading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45985" y="1348128"/>
            <a:ext cx="82089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600" b="1" dirty="0" smtClean="0">
                <a:latin typeface="Book Antiqua" panose="02040602050305030304" pitchFamily="18" charset="0"/>
              </a:rPr>
              <a:t>Yunancada Gerileyici </a:t>
            </a:r>
            <a:r>
              <a:rPr lang="tr-TR" sz="1600" b="1" dirty="0" err="1" smtClean="0">
                <a:latin typeface="Book Antiqua" panose="02040602050305030304" pitchFamily="18" charset="0"/>
              </a:rPr>
              <a:t>Ötümlüleşme</a:t>
            </a:r>
            <a:r>
              <a:rPr lang="tr-TR" sz="1600" b="1" dirty="0" smtClean="0">
                <a:latin typeface="Book Antiqua" panose="02040602050305030304" pitchFamily="18" charset="0"/>
              </a:rPr>
              <a:t>:</a:t>
            </a:r>
          </a:p>
        </p:txBody>
      </p:sp>
      <p:grpSp>
        <p:nvGrpSpPr>
          <p:cNvPr id="5" name="Grup 4"/>
          <p:cNvGrpSpPr/>
          <p:nvPr/>
        </p:nvGrpSpPr>
        <p:grpSpPr>
          <a:xfrm>
            <a:off x="6628646" y="1232448"/>
            <a:ext cx="2172611" cy="2225788"/>
            <a:chOff x="3695533" y="1356519"/>
            <a:chExt cx="2172611" cy="2225788"/>
          </a:xfrm>
        </p:grpSpPr>
        <p:grpSp>
          <p:nvGrpSpPr>
            <p:cNvPr id="3" name="Grup 2"/>
            <p:cNvGrpSpPr/>
            <p:nvPr/>
          </p:nvGrpSpPr>
          <p:grpSpPr>
            <a:xfrm>
              <a:off x="3695533" y="1356519"/>
              <a:ext cx="2172611" cy="2225788"/>
              <a:chOff x="1502461" y="1887453"/>
              <a:chExt cx="1610059" cy="2225788"/>
            </a:xfrm>
          </p:grpSpPr>
          <p:grpSp>
            <p:nvGrpSpPr>
              <p:cNvPr id="28" name="Grup 27"/>
              <p:cNvGrpSpPr/>
              <p:nvPr/>
            </p:nvGrpSpPr>
            <p:grpSpPr>
              <a:xfrm>
                <a:off x="1560120" y="1887453"/>
                <a:ext cx="1543926" cy="737264"/>
                <a:chOff x="4180802" y="1577282"/>
                <a:chExt cx="763590" cy="771031"/>
              </a:xfrm>
            </p:grpSpPr>
            <p:sp>
              <p:nvSpPr>
                <p:cNvPr id="60" name="Sağ Ok 59"/>
                <p:cNvSpPr/>
                <p:nvPr/>
              </p:nvSpPr>
              <p:spPr>
                <a:xfrm>
                  <a:off x="4495165" y="1725708"/>
                  <a:ext cx="132036" cy="118655"/>
                </a:xfrm>
                <a:prstGeom prst="rightArrow">
                  <a:avLst/>
                </a:prstGeom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1" name="Metin kutusu 60"/>
                <p:cNvSpPr txBox="1"/>
                <p:nvPr/>
              </p:nvSpPr>
              <p:spPr>
                <a:xfrm>
                  <a:off x="4180802" y="1608006"/>
                  <a:ext cx="349977" cy="7403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tr-TR" sz="2000" dirty="0" smtClean="0">
                      <a:latin typeface="Book Antiqua" panose="02040602050305030304" pitchFamily="18" charset="0"/>
                    </a:rPr>
                    <a:t>/</a:t>
                  </a:r>
                  <a:r>
                    <a:rPr lang="tr-TR" sz="2000" dirty="0" err="1" smtClean="0">
                      <a:latin typeface="Book Antiqua" panose="02040602050305030304" pitchFamily="18" charset="0"/>
                    </a:rPr>
                    <a:t>tb</a:t>
                  </a:r>
                  <a:r>
                    <a:rPr lang="tr-TR" sz="2000" dirty="0" smtClean="0">
                      <a:latin typeface="Book Antiqua" panose="02040602050305030304" pitchFamily="18" charset="0"/>
                    </a:rPr>
                    <a:t>/</a:t>
                  </a:r>
                  <a:endParaRPr lang="en-US" sz="2000" dirty="0">
                    <a:latin typeface="Book Antiqua" panose="02040602050305030304" pitchFamily="18" charset="0"/>
                  </a:endParaRPr>
                </a:p>
              </p:txBody>
            </p:sp>
            <p:sp>
              <p:nvSpPr>
                <p:cNvPr id="62" name="Metin kutusu 61"/>
                <p:cNvSpPr txBox="1"/>
                <p:nvPr/>
              </p:nvSpPr>
              <p:spPr>
                <a:xfrm>
                  <a:off x="4641504" y="1577282"/>
                  <a:ext cx="302888" cy="7403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 smtClean="0">
                      <a:latin typeface="Book Antiqua" panose="02040602050305030304" pitchFamily="18" charset="0"/>
                    </a:rPr>
                    <a:t>[</a:t>
                  </a:r>
                  <a:r>
                    <a:rPr lang="tr-TR" sz="2000" b="1" dirty="0" err="1" smtClean="0">
                      <a:solidFill>
                        <a:srgbClr val="FF0000"/>
                      </a:solidFill>
                      <a:latin typeface="Book Antiqua" panose="02040602050305030304" pitchFamily="18" charset="0"/>
                    </a:rPr>
                    <a:t>d</a:t>
                  </a:r>
                  <a:r>
                    <a:rPr lang="tr-TR" sz="2000" dirty="0" err="1" smtClean="0">
                      <a:latin typeface="Book Antiqua" panose="02040602050305030304" pitchFamily="18" charset="0"/>
                    </a:rPr>
                    <a:t>b</a:t>
                  </a:r>
                  <a:r>
                    <a:rPr lang="en-US" sz="2000" dirty="0" smtClean="0">
                      <a:latin typeface="Book Antiqua" panose="02040602050305030304" pitchFamily="18" charset="0"/>
                    </a:rPr>
                    <a:t>]</a:t>
                  </a:r>
                  <a:endParaRPr lang="en-US" sz="2000" dirty="0">
                    <a:latin typeface="Book Antiqua" panose="02040602050305030304" pitchFamily="18" charset="0"/>
                  </a:endParaRPr>
                </a:p>
              </p:txBody>
            </p:sp>
          </p:grpSp>
          <p:sp>
            <p:nvSpPr>
              <p:cNvPr id="63" name="Sağ Ok 62"/>
              <p:cNvSpPr/>
              <p:nvPr/>
            </p:nvSpPr>
            <p:spPr>
              <a:xfrm>
                <a:off x="2195740" y="2786034"/>
                <a:ext cx="266968" cy="113459"/>
              </a:xfrm>
              <a:prstGeom prst="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Metin kutusu 63"/>
              <p:cNvSpPr txBox="1"/>
              <p:nvPr/>
            </p:nvSpPr>
            <p:spPr>
              <a:xfrm>
                <a:off x="1502461" y="2638378"/>
                <a:ext cx="70762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r>
                  <a:rPr lang="tr-TR" sz="2000" dirty="0" err="1" smtClean="0">
                    <a:latin typeface="Book Antiqua" panose="02040602050305030304" pitchFamily="18" charset="0"/>
                  </a:rPr>
                  <a:t>kd</a:t>
                </a:r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65" name="Metin kutusu 64"/>
              <p:cNvSpPr txBox="1"/>
              <p:nvPr/>
            </p:nvSpPr>
            <p:spPr>
              <a:xfrm>
                <a:off x="2500101" y="2634752"/>
                <a:ext cx="61241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Book Antiqua" panose="02040602050305030304" pitchFamily="18" charset="0"/>
                  </a:rPr>
                  <a:t>[</a:t>
                </a:r>
                <a:r>
                  <a:rPr lang="tr-TR" sz="2000" b="1" dirty="0" err="1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g</a:t>
                </a:r>
                <a:r>
                  <a:rPr lang="tr-TR" sz="2000" dirty="0" err="1" smtClean="0">
                    <a:latin typeface="Book Antiqua" panose="02040602050305030304" pitchFamily="18" charset="0"/>
                  </a:rPr>
                  <a:t>d</a:t>
                </a:r>
                <a:r>
                  <a:rPr lang="en-US" sz="2000" dirty="0" smtClean="0">
                    <a:latin typeface="Book Antiqua" panose="02040602050305030304" pitchFamily="18" charset="0"/>
                  </a:rPr>
                  <a:t>]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66" name="Sağ Ok 65"/>
              <p:cNvSpPr/>
              <p:nvPr/>
            </p:nvSpPr>
            <p:spPr>
              <a:xfrm>
                <a:off x="2174162" y="3517904"/>
                <a:ext cx="266968" cy="113459"/>
              </a:xfrm>
              <a:prstGeom prst="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Metin kutusu 66"/>
              <p:cNvSpPr txBox="1"/>
              <p:nvPr/>
            </p:nvSpPr>
            <p:spPr>
              <a:xfrm>
                <a:off x="1516078" y="3405355"/>
                <a:ext cx="70762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r>
                  <a:rPr lang="tr-TR" sz="2000" dirty="0" err="1" smtClean="0">
                    <a:latin typeface="Book Antiqua" panose="02040602050305030304" pitchFamily="18" charset="0"/>
                  </a:rPr>
                  <a:t>pd</a:t>
                </a:r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68" name="Metin kutusu 67"/>
              <p:cNvSpPr txBox="1"/>
              <p:nvPr/>
            </p:nvSpPr>
            <p:spPr>
              <a:xfrm>
                <a:off x="2470049" y="3375978"/>
                <a:ext cx="61241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Book Antiqua" panose="02040602050305030304" pitchFamily="18" charset="0"/>
                  </a:rPr>
                  <a:t>[</a:t>
                </a:r>
                <a:r>
                  <a:rPr lang="tr-TR" sz="2000" b="1" dirty="0" err="1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b</a:t>
                </a:r>
                <a:r>
                  <a:rPr lang="tr-TR" sz="2000" dirty="0" err="1" smtClean="0">
                    <a:latin typeface="Book Antiqua" panose="02040602050305030304" pitchFamily="18" charset="0"/>
                  </a:rPr>
                  <a:t>d</a:t>
                </a:r>
                <a:r>
                  <a:rPr lang="en-US" sz="2000" dirty="0" smtClean="0">
                    <a:latin typeface="Book Antiqua" panose="02040602050305030304" pitchFamily="18" charset="0"/>
                  </a:rPr>
                  <a:t>]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</p:grpSp>
        <p:sp>
          <p:nvSpPr>
            <p:cNvPr id="4" name="Sola Bükülü Ok 3"/>
            <p:cNvSpPr/>
            <p:nvPr/>
          </p:nvSpPr>
          <p:spPr>
            <a:xfrm rot="5400000">
              <a:off x="5220945" y="3138364"/>
              <a:ext cx="144000" cy="324000"/>
            </a:xfrm>
            <a:prstGeom prst="curvedLeftArrow">
              <a:avLst>
                <a:gd name="adj1" fmla="val 25000"/>
                <a:gd name="adj2" fmla="val 58236"/>
                <a:gd name="adj3" fmla="val 2500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69" name="Sola Bükülü Ok 68"/>
            <p:cNvSpPr/>
            <p:nvPr/>
          </p:nvSpPr>
          <p:spPr>
            <a:xfrm rot="5400000">
              <a:off x="5269708" y="2406616"/>
              <a:ext cx="144000" cy="324000"/>
            </a:xfrm>
            <a:prstGeom prst="curvedLeftArrow">
              <a:avLst>
                <a:gd name="adj1" fmla="val 25000"/>
                <a:gd name="adj2" fmla="val 58236"/>
                <a:gd name="adj3" fmla="val 2500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70" name="Sola Bükülü Ok 69"/>
            <p:cNvSpPr/>
            <p:nvPr/>
          </p:nvSpPr>
          <p:spPr>
            <a:xfrm rot="5400000">
              <a:off x="5220945" y="1637264"/>
              <a:ext cx="144000" cy="324000"/>
            </a:xfrm>
            <a:prstGeom prst="curvedLeftArrow">
              <a:avLst>
                <a:gd name="adj1" fmla="val 25000"/>
                <a:gd name="adj2" fmla="val 58236"/>
                <a:gd name="adj3" fmla="val 2500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71" name="Rectangle 5"/>
          <p:cNvSpPr>
            <a:spLocks noChangeArrowheads="1"/>
          </p:cNvSpPr>
          <p:nvPr/>
        </p:nvSpPr>
        <p:spPr bwMode="auto">
          <a:xfrm>
            <a:off x="631061" y="1944417"/>
            <a:ext cx="5421154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Bu sesdizimsel görünümde, ileri konumdaki ünsüzün </a:t>
            </a:r>
            <a:r>
              <a:rPr lang="tr-TR" sz="1400" dirty="0" err="1" smtClean="0">
                <a:latin typeface="Book Antiqua" panose="02040602050305030304" pitchFamily="18" charset="0"/>
              </a:rPr>
              <a:t>ötümlülük</a:t>
            </a:r>
            <a:r>
              <a:rPr lang="tr-TR" sz="1400" dirty="0" smtClean="0">
                <a:latin typeface="Book Antiqua" panose="02040602050305030304" pitchFamily="18" charset="0"/>
              </a:rPr>
              <a:t> özelliğinin, bir gerisindeki ünsüze taşınabilmesi için </a:t>
            </a:r>
            <a:r>
              <a:rPr lang="tr-TR" sz="1400" b="1" dirty="0" smtClean="0">
                <a:latin typeface="Book Antiqua" panose="02040602050305030304" pitchFamily="18" charset="0"/>
              </a:rPr>
              <a:t>yayılma </a:t>
            </a:r>
            <a:r>
              <a:rPr lang="tr-TR" sz="1400" dirty="0" smtClean="0">
                <a:latin typeface="Book Antiqua" panose="02040602050305030304" pitchFamily="18" charset="0"/>
              </a:rPr>
              <a:t>ilkesi devreye girmektedir. </a:t>
            </a:r>
          </a:p>
        </p:txBody>
      </p:sp>
      <p:grpSp>
        <p:nvGrpSpPr>
          <p:cNvPr id="13" name="Grup 12"/>
          <p:cNvGrpSpPr/>
          <p:nvPr/>
        </p:nvGrpSpPr>
        <p:grpSpPr>
          <a:xfrm>
            <a:off x="714624" y="3503402"/>
            <a:ext cx="5934685" cy="2349388"/>
            <a:chOff x="714624" y="3503402"/>
            <a:chExt cx="5934685" cy="2349388"/>
          </a:xfrm>
        </p:grpSpPr>
        <p:grpSp>
          <p:nvGrpSpPr>
            <p:cNvPr id="74" name="Grup 73"/>
            <p:cNvGrpSpPr/>
            <p:nvPr/>
          </p:nvGrpSpPr>
          <p:grpSpPr>
            <a:xfrm>
              <a:off x="3543704" y="5129291"/>
              <a:ext cx="1172312" cy="723499"/>
              <a:chOff x="4748133" y="2365153"/>
              <a:chExt cx="1302507" cy="1012090"/>
            </a:xfrm>
          </p:grpSpPr>
          <p:sp>
            <p:nvSpPr>
              <p:cNvPr id="89" name="Metin kutusu 88"/>
              <p:cNvSpPr txBox="1"/>
              <p:nvPr/>
            </p:nvSpPr>
            <p:spPr>
              <a:xfrm>
                <a:off x="4748133" y="2989754"/>
                <a:ext cx="1302507" cy="3874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ötüm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90" name="Düz Bağlayıcı 89"/>
              <p:cNvCxnSpPr/>
              <p:nvPr/>
            </p:nvCxnSpPr>
            <p:spPr>
              <a:xfrm>
                <a:off x="5372772" y="2365153"/>
                <a:ext cx="6503" cy="61107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8" name="Metin kutusu 77"/>
            <p:cNvSpPr txBox="1"/>
            <p:nvPr/>
          </p:nvSpPr>
          <p:spPr>
            <a:xfrm>
              <a:off x="1490504" y="3503402"/>
              <a:ext cx="13324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b="1" dirty="0" smtClean="0">
                  <a:latin typeface="Book Antiqua" panose="02040602050305030304" pitchFamily="18" charset="0"/>
                </a:rPr>
                <a:t>[</a:t>
              </a:r>
              <a:r>
                <a:rPr lang="en-US" sz="1400" dirty="0" smtClean="0">
                  <a:latin typeface="Book Antiqua" panose="02040602050305030304" pitchFamily="18" charset="0"/>
                </a:rPr>
                <a:t>–</a:t>
              </a:r>
              <a:r>
                <a:rPr lang="tr-TR" sz="1400" dirty="0" smtClean="0">
                  <a:latin typeface="Book Antiqua" panose="02040602050305030304" pitchFamily="18" charset="0"/>
                </a:rPr>
                <a:t>titreşimli</a:t>
              </a:r>
              <a:r>
                <a:rPr lang="tr-TR" sz="1400" b="1" dirty="0" smtClean="0">
                  <a:latin typeface="Book Antiqua" panose="02040602050305030304" pitchFamily="18" charset="0"/>
                </a:rPr>
                <a:t>]</a:t>
              </a:r>
              <a:endParaRPr lang="en-US" sz="1050" dirty="0"/>
            </a:p>
          </p:txBody>
        </p:sp>
        <p:sp>
          <p:nvSpPr>
            <p:cNvPr id="81" name="Metin kutusu 80"/>
            <p:cNvSpPr txBox="1"/>
            <p:nvPr/>
          </p:nvSpPr>
          <p:spPr>
            <a:xfrm>
              <a:off x="714624" y="4414234"/>
              <a:ext cx="87090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200" b="1" dirty="0" smtClean="0">
                  <a:latin typeface="Book Antiqua" panose="02040602050305030304" pitchFamily="18" charset="0"/>
                </a:rPr>
                <a:t>[–sürekli]</a:t>
              </a:r>
              <a:endParaRPr lang="en-US" sz="12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87" name="Düz Bağlayıcı 86"/>
            <p:cNvCxnSpPr/>
            <p:nvPr/>
          </p:nvCxnSpPr>
          <p:spPr>
            <a:xfrm flipH="1">
              <a:off x="1087383" y="3891988"/>
              <a:ext cx="996290" cy="484835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3" name="Metin kutusu 82"/>
            <p:cNvSpPr txBox="1"/>
            <p:nvPr/>
          </p:nvSpPr>
          <p:spPr>
            <a:xfrm>
              <a:off x="3545398" y="4835729"/>
              <a:ext cx="118709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100" b="1" dirty="0" smtClean="0">
                  <a:latin typeface="Book Antiqua" panose="02040602050305030304" pitchFamily="18" charset="0"/>
                </a:rPr>
                <a:t>BOĞAZSIL</a:t>
              </a:r>
              <a:endParaRPr lang="en-US" sz="11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76" name="Düz Bağlayıcı 75"/>
            <p:cNvCxnSpPr/>
            <p:nvPr/>
          </p:nvCxnSpPr>
          <p:spPr>
            <a:xfrm>
              <a:off x="2050727" y="3891964"/>
              <a:ext cx="2017217" cy="911812"/>
            </a:xfrm>
            <a:prstGeom prst="line">
              <a:avLst/>
            </a:prstGeom>
            <a:ln w="254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Düz Bağlayıcı 90"/>
            <p:cNvCxnSpPr/>
            <p:nvPr/>
          </p:nvCxnSpPr>
          <p:spPr>
            <a:xfrm flipH="1">
              <a:off x="4067944" y="4318941"/>
              <a:ext cx="996290" cy="484835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2" name="Metin kutusu 91"/>
            <p:cNvSpPr txBox="1"/>
            <p:nvPr/>
          </p:nvSpPr>
          <p:spPr>
            <a:xfrm>
              <a:off x="4365046" y="4022823"/>
              <a:ext cx="13324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b="1" dirty="0" smtClean="0">
                  <a:latin typeface="Book Antiqua" panose="02040602050305030304" pitchFamily="18" charset="0"/>
                </a:rPr>
                <a:t>[</a:t>
              </a:r>
              <a:r>
                <a:rPr lang="en-US" sz="1400" dirty="0" smtClean="0">
                  <a:latin typeface="Book Antiqua" panose="02040602050305030304" pitchFamily="18" charset="0"/>
                </a:rPr>
                <a:t>–</a:t>
              </a:r>
              <a:r>
                <a:rPr lang="tr-TR" sz="1400" dirty="0" smtClean="0">
                  <a:latin typeface="Book Antiqua" panose="02040602050305030304" pitchFamily="18" charset="0"/>
                </a:rPr>
                <a:t>titreşimli</a:t>
              </a:r>
              <a:r>
                <a:rPr lang="tr-TR" sz="1400" b="1" dirty="0" smtClean="0">
                  <a:latin typeface="Book Antiqua" panose="02040602050305030304" pitchFamily="18" charset="0"/>
                </a:rPr>
                <a:t>]</a:t>
              </a:r>
              <a:endParaRPr lang="en-US" sz="1050" dirty="0"/>
            </a:p>
          </p:txBody>
        </p:sp>
        <p:cxnSp>
          <p:nvCxnSpPr>
            <p:cNvPr id="93" name="Düz Bağlayıcı 92"/>
            <p:cNvCxnSpPr/>
            <p:nvPr/>
          </p:nvCxnSpPr>
          <p:spPr>
            <a:xfrm flipH="1" flipV="1">
              <a:off x="5058604" y="4338710"/>
              <a:ext cx="993611" cy="465066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4" name="Metin kutusu 93"/>
            <p:cNvSpPr txBox="1"/>
            <p:nvPr/>
          </p:nvSpPr>
          <p:spPr>
            <a:xfrm>
              <a:off x="5476997" y="4823714"/>
              <a:ext cx="11723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200" b="1" dirty="0">
                  <a:latin typeface="Book Antiqua" panose="02040602050305030304" pitchFamily="18" charset="0"/>
                </a:rPr>
                <a:t>[–sürekli]</a:t>
              </a:r>
              <a:endParaRPr lang="en-US" sz="12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773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12466</TotalTime>
  <Words>886</Words>
  <Application>Microsoft Office PowerPoint</Application>
  <PresentationFormat>Ekran Gösterisi (4:3)</PresentationFormat>
  <Paragraphs>126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Arial</vt:lpstr>
      <vt:lpstr>Book Antiqua</vt:lpstr>
      <vt:lpstr>Bookman Old Style</vt:lpstr>
      <vt:lpstr>Calibri</vt:lpstr>
      <vt:lpstr>Gill Sans MT</vt:lpstr>
      <vt:lpstr>Wingdings</vt:lpstr>
      <vt:lpstr>Wingdings 3</vt:lpstr>
      <vt:lpstr>Origin</vt:lpstr>
      <vt:lpstr> Türkçe Ses Dizgesinin İşleyişi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1416</cp:revision>
  <dcterms:created xsi:type="dcterms:W3CDTF">2015-09-22T13:45:05Z</dcterms:created>
  <dcterms:modified xsi:type="dcterms:W3CDTF">2019-10-14T10:44:41Z</dcterms:modified>
</cp:coreProperties>
</file>