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1" d="100"/>
          <a:sy n="71" d="100"/>
        </p:scale>
        <p:origin x="487"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6466D8D-4CB6-4F07-AD59-3F5B57BA0D51}" type="datetimeFigureOut">
              <a:rPr lang="tr-TR" smtClean="0"/>
              <a:t>18.11.2019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1F35D50-BCB3-4E28-8922-F91862942C93}" type="slidenum">
              <a:rPr lang="tr-TR" smtClean="0"/>
              <a:t>‹#›</a:t>
            </a:fld>
            <a:endParaRPr lang="tr-TR"/>
          </a:p>
        </p:txBody>
      </p:sp>
    </p:spTree>
    <p:extLst>
      <p:ext uri="{BB962C8B-B14F-4D97-AF65-F5344CB8AC3E}">
        <p14:creationId xmlns:p14="http://schemas.microsoft.com/office/powerpoint/2010/main" val="105477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6466D8D-4CB6-4F07-AD59-3F5B57BA0D51}" type="datetimeFigureOut">
              <a:rPr lang="tr-TR" smtClean="0"/>
              <a:t>18.11.2019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1F35D50-BCB3-4E28-8922-F91862942C93}" type="slidenum">
              <a:rPr lang="tr-TR" smtClean="0"/>
              <a:t>‹#›</a:t>
            </a:fld>
            <a:endParaRPr lang="tr-TR"/>
          </a:p>
        </p:txBody>
      </p:sp>
    </p:spTree>
    <p:extLst>
      <p:ext uri="{BB962C8B-B14F-4D97-AF65-F5344CB8AC3E}">
        <p14:creationId xmlns:p14="http://schemas.microsoft.com/office/powerpoint/2010/main" val="418921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6466D8D-4CB6-4F07-AD59-3F5B57BA0D51}" type="datetimeFigureOut">
              <a:rPr lang="tr-TR" smtClean="0"/>
              <a:t>18.11.2019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1F35D50-BCB3-4E28-8922-F91862942C93}" type="slidenum">
              <a:rPr lang="tr-TR" smtClean="0"/>
              <a:t>‹#›</a:t>
            </a:fld>
            <a:endParaRPr lang="tr-TR"/>
          </a:p>
        </p:txBody>
      </p:sp>
    </p:spTree>
    <p:extLst>
      <p:ext uri="{BB962C8B-B14F-4D97-AF65-F5344CB8AC3E}">
        <p14:creationId xmlns:p14="http://schemas.microsoft.com/office/powerpoint/2010/main" val="263967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6466D8D-4CB6-4F07-AD59-3F5B57BA0D51}" type="datetimeFigureOut">
              <a:rPr lang="tr-TR" smtClean="0"/>
              <a:t>18.11.2019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1F35D50-BCB3-4E28-8922-F91862942C93}" type="slidenum">
              <a:rPr lang="tr-TR" smtClean="0"/>
              <a:t>‹#›</a:t>
            </a:fld>
            <a:endParaRPr lang="tr-TR"/>
          </a:p>
        </p:txBody>
      </p:sp>
    </p:spTree>
    <p:extLst>
      <p:ext uri="{BB962C8B-B14F-4D97-AF65-F5344CB8AC3E}">
        <p14:creationId xmlns:p14="http://schemas.microsoft.com/office/powerpoint/2010/main" val="353198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6466D8D-4CB6-4F07-AD59-3F5B57BA0D51}" type="datetimeFigureOut">
              <a:rPr lang="tr-TR" smtClean="0"/>
              <a:t>18.11.2019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1F35D50-BCB3-4E28-8922-F91862942C93}" type="slidenum">
              <a:rPr lang="tr-TR" smtClean="0"/>
              <a:t>‹#›</a:t>
            </a:fld>
            <a:endParaRPr lang="tr-TR"/>
          </a:p>
        </p:txBody>
      </p:sp>
    </p:spTree>
    <p:extLst>
      <p:ext uri="{BB962C8B-B14F-4D97-AF65-F5344CB8AC3E}">
        <p14:creationId xmlns:p14="http://schemas.microsoft.com/office/powerpoint/2010/main" val="362407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6466D8D-4CB6-4F07-AD59-3F5B57BA0D51}" type="datetimeFigureOut">
              <a:rPr lang="tr-TR" smtClean="0"/>
              <a:t>18.11.2019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1F35D50-BCB3-4E28-8922-F91862942C93}" type="slidenum">
              <a:rPr lang="tr-TR" smtClean="0"/>
              <a:t>‹#›</a:t>
            </a:fld>
            <a:endParaRPr lang="tr-TR"/>
          </a:p>
        </p:txBody>
      </p:sp>
    </p:spTree>
    <p:extLst>
      <p:ext uri="{BB962C8B-B14F-4D97-AF65-F5344CB8AC3E}">
        <p14:creationId xmlns:p14="http://schemas.microsoft.com/office/powerpoint/2010/main" val="42592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6466D8D-4CB6-4F07-AD59-3F5B57BA0D51}" type="datetimeFigureOut">
              <a:rPr lang="tr-TR" smtClean="0"/>
              <a:t>18.11.2019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1F35D50-BCB3-4E28-8922-F91862942C93}" type="slidenum">
              <a:rPr lang="tr-TR" smtClean="0"/>
              <a:t>‹#›</a:t>
            </a:fld>
            <a:endParaRPr lang="tr-TR"/>
          </a:p>
        </p:txBody>
      </p:sp>
    </p:spTree>
    <p:extLst>
      <p:ext uri="{BB962C8B-B14F-4D97-AF65-F5344CB8AC3E}">
        <p14:creationId xmlns:p14="http://schemas.microsoft.com/office/powerpoint/2010/main" val="408140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6466D8D-4CB6-4F07-AD59-3F5B57BA0D51}" type="datetimeFigureOut">
              <a:rPr lang="tr-TR" smtClean="0"/>
              <a:t>18.11.2019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1F35D50-BCB3-4E28-8922-F91862942C93}" type="slidenum">
              <a:rPr lang="tr-TR" smtClean="0"/>
              <a:t>‹#›</a:t>
            </a:fld>
            <a:endParaRPr lang="tr-TR"/>
          </a:p>
        </p:txBody>
      </p:sp>
    </p:spTree>
    <p:extLst>
      <p:ext uri="{BB962C8B-B14F-4D97-AF65-F5344CB8AC3E}">
        <p14:creationId xmlns:p14="http://schemas.microsoft.com/office/powerpoint/2010/main" val="35269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6466D8D-4CB6-4F07-AD59-3F5B57BA0D51}" type="datetimeFigureOut">
              <a:rPr lang="tr-TR" smtClean="0"/>
              <a:t>18.11.2019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1F35D50-BCB3-4E28-8922-F91862942C93}" type="slidenum">
              <a:rPr lang="tr-TR" smtClean="0"/>
              <a:t>‹#›</a:t>
            </a:fld>
            <a:endParaRPr lang="tr-TR"/>
          </a:p>
        </p:txBody>
      </p:sp>
    </p:spTree>
    <p:extLst>
      <p:ext uri="{BB962C8B-B14F-4D97-AF65-F5344CB8AC3E}">
        <p14:creationId xmlns:p14="http://schemas.microsoft.com/office/powerpoint/2010/main" val="252536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6466D8D-4CB6-4F07-AD59-3F5B57BA0D51}" type="datetimeFigureOut">
              <a:rPr lang="tr-TR" smtClean="0"/>
              <a:t>18.11.2019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1F35D50-BCB3-4E28-8922-F91862942C93}" type="slidenum">
              <a:rPr lang="tr-TR" smtClean="0"/>
              <a:t>‹#›</a:t>
            </a:fld>
            <a:endParaRPr lang="tr-TR"/>
          </a:p>
        </p:txBody>
      </p:sp>
    </p:spTree>
    <p:extLst>
      <p:ext uri="{BB962C8B-B14F-4D97-AF65-F5344CB8AC3E}">
        <p14:creationId xmlns:p14="http://schemas.microsoft.com/office/powerpoint/2010/main" val="398190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6466D8D-4CB6-4F07-AD59-3F5B57BA0D51}" type="datetimeFigureOut">
              <a:rPr lang="tr-TR" smtClean="0"/>
              <a:t>18.11.2019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1F35D50-BCB3-4E28-8922-F91862942C93}" type="slidenum">
              <a:rPr lang="tr-TR" smtClean="0"/>
              <a:t>‹#›</a:t>
            </a:fld>
            <a:endParaRPr lang="tr-TR"/>
          </a:p>
        </p:txBody>
      </p:sp>
    </p:spTree>
    <p:extLst>
      <p:ext uri="{BB962C8B-B14F-4D97-AF65-F5344CB8AC3E}">
        <p14:creationId xmlns:p14="http://schemas.microsoft.com/office/powerpoint/2010/main" val="62726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66D8D-4CB6-4F07-AD59-3F5B57BA0D51}" type="datetimeFigureOut">
              <a:rPr lang="tr-TR" smtClean="0"/>
              <a:t>18.11.2019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35D50-BCB3-4E28-8922-F91862942C93}" type="slidenum">
              <a:rPr lang="tr-TR" smtClean="0"/>
              <a:t>‹#›</a:t>
            </a:fld>
            <a:endParaRPr lang="tr-TR"/>
          </a:p>
        </p:txBody>
      </p:sp>
    </p:spTree>
    <p:extLst>
      <p:ext uri="{BB962C8B-B14F-4D97-AF65-F5344CB8AC3E}">
        <p14:creationId xmlns:p14="http://schemas.microsoft.com/office/powerpoint/2010/main" val="222290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latin typeface="Times New Roman" panose="02020603050405020304" pitchFamily="18" charset="0"/>
                <a:cs typeface="Times New Roman" panose="02020603050405020304" pitchFamily="18" charset="0"/>
              </a:rPr>
              <a:t>İ</a:t>
            </a:r>
            <a:r>
              <a:rPr lang="tr-TR" dirty="0" smtClean="0">
                <a:latin typeface="Times New Roman" panose="02020603050405020304" pitchFamily="18" charset="0"/>
                <a:cs typeface="Times New Roman" panose="02020603050405020304" pitchFamily="18" charset="0"/>
              </a:rPr>
              <a:t>NTRAVENÖZ SIVI İNFÜZYONU</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smtClean="0"/>
          </a:p>
          <a:p>
            <a:r>
              <a:rPr lang="tr-TR" dirty="0" err="1" smtClean="0">
                <a:latin typeface="Times New Roman" panose="02020603050405020304" pitchFamily="18" charset="0"/>
                <a:cs typeface="Times New Roman" panose="02020603050405020304" pitchFamily="18" charset="0"/>
              </a:rPr>
              <a:t>Öğr</a:t>
            </a:r>
            <a:r>
              <a:rPr lang="tr-TR" dirty="0" smtClean="0">
                <a:latin typeface="Times New Roman" panose="02020603050405020304" pitchFamily="18" charset="0"/>
                <a:cs typeface="Times New Roman" panose="02020603050405020304" pitchFamily="18" charset="0"/>
              </a:rPr>
              <a:t>. Gör. Nurhan BİNGÖL</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812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Dehidratasyon</a:t>
            </a:r>
            <a:endParaRPr lang="tr-TR" dirty="0"/>
          </a:p>
        </p:txBody>
      </p:sp>
      <p:sp>
        <p:nvSpPr>
          <p:cNvPr id="3" name="İçerik Yer Tutucusu 2"/>
          <p:cNvSpPr>
            <a:spLocks noGrp="1"/>
          </p:cNvSpPr>
          <p:nvPr>
            <p:ph idx="1"/>
          </p:nvPr>
        </p:nvSpPr>
        <p:spPr/>
        <p:txBody>
          <a:bodyPr>
            <a:normAutofit fontScale="70000" lnSpcReduction="20000"/>
          </a:bodyPr>
          <a:lstStyle/>
          <a:p>
            <a:pPr marL="0" indent="0" algn="just">
              <a:buNone/>
            </a:pPr>
            <a:r>
              <a:rPr lang="tr-TR" dirty="0" smtClean="0">
                <a:latin typeface="Times New Roman" panose="02020603050405020304" pitchFamily="18" charset="0"/>
                <a:cs typeface="Times New Roman" panose="02020603050405020304" pitchFamily="18" charset="0"/>
              </a:rPr>
              <a:t>Dehidratasyon durumunda organizmada oluşan değişiklikler, sodyum iyonunun düzeyine göre değişir. Çünkü sodyum suyun vücuttan atılmasını ya da vücutta tutulmasını etkileyen faktörlerden biridir. </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Vücutta sodyum düzeyine göre </a:t>
            </a:r>
            <a:r>
              <a:rPr lang="tr-TR" b="1" dirty="0" err="1" smtClean="0">
                <a:solidFill>
                  <a:srgbClr val="FF0000"/>
                </a:solidFill>
                <a:latin typeface="Times New Roman" panose="02020603050405020304" pitchFamily="18" charset="0"/>
                <a:cs typeface="Times New Roman" panose="02020603050405020304" pitchFamily="18" charset="0"/>
              </a:rPr>
              <a:t>dehidratasyon</a:t>
            </a:r>
            <a:r>
              <a:rPr lang="tr-TR" b="1" dirty="0" smtClean="0">
                <a:solidFill>
                  <a:srgbClr val="FF0000"/>
                </a:solidFill>
                <a:latin typeface="Times New Roman" panose="02020603050405020304" pitchFamily="18" charset="0"/>
                <a:cs typeface="Times New Roman" panose="02020603050405020304" pitchFamily="18" charset="0"/>
              </a:rPr>
              <a:t> iki tipte görülmektedir.</a:t>
            </a:r>
          </a:p>
          <a:p>
            <a:pPr marL="0" indent="0" algn="just">
              <a:buNone/>
            </a:pPr>
            <a:r>
              <a:rPr lang="tr-TR" b="1" dirty="0" err="1">
                <a:solidFill>
                  <a:srgbClr val="FF0000"/>
                </a:solidFill>
                <a:latin typeface="Times New Roman" panose="02020603050405020304" pitchFamily="18" charset="0"/>
                <a:cs typeface="Times New Roman" panose="02020603050405020304" pitchFamily="18" charset="0"/>
              </a:rPr>
              <a:t>İ</a:t>
            </a:r>
            <a:r>
              <a:rPr lang="tr-TR" b="1" dirty="0" err="1" smtClean="0">
                <a:solidFill>
                  <a:srgbClr val="FF0000"/>
                </a:solidFill>
                <a:latin typeface="Times New Roman" panose="02020603050405020304" pitchFamily="18" charset="0"/>
                <a:cs typeface="Times New Roman" panose="02020603050405020304" pitchFamily="18" charset="0"/>
              </a:rPr>
              <a:t>zoozmolar</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izotonik</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dehidratasyonda</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su ve sodyum kaybı aynı orandadır. </a:t>
            </a:r>
            <a:endParaRPr lang="tr-TR" dirty="0" smtClean="0">
              <a:latin typeface="Times New Roman" panose="02020603050405020304" pitchFamily="18" charset="0"/>
              <a:cs typeface="Times New Roman" panose="02020603050405020304" pitchFamily="18" charset="0"/>
            </a:endParaRPr>
          </a:p>
          <a:p>
            <a:pPr marL="0" indent="0" algn="just">
              <a:buNone/>
            </a:pPr>
            <a:r>
              <a:rPr lang="tr-TR" dirty="0" err="1" smtClean="0">
                <a:latin typeface="Times New Roman" panose="02020603050405020304" pitchFamily="18" charset="0"/>
                <a:cs typeface="Times New Roman" panose="02020603050405020304" pitchFamily="18" charset="0"/>
              </a:rPr>
              <a:t>İzoozmolar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dehidratasyon</a:t>
            </a:r>
            <a:r>
              <a:rPr lang="tr-TR" dirty="0" smtClean="0">
                <a:latin typeface="Times New Roman" panose="02020603050405020304" pitchFamily="18" charset="0"/>
                <a:cs typeface="Times New Roman" panose="02020603050405020304" pitchFamily="18" charset="0"/>
              </a:rPr>
              <a:t> ishal, kusma gibi </a:t>
            </a:r>
            <a:r>
              <a:rPr lang="tr-TR" dirty="0" err="1" smtClean="0">
                <a:latin typeface="Times New Roman" panose="02020603050405020304" pitchFamily="18" charset="0"/>
                <a:cs typeface="Times New Roman" panose="02020603050405020304" pitchFamily="18" charset="0"/>
              </a:rPr>
              <a:t>gastrointestinal</a:t>
            </a:r>
            <a:r>
              <a:rPr lang="tr-TR" dirty="0" smtClean="0">
                <a:latin typeface="Times New Roman" panose="02020603050405020304" pitchFamily="18" charset="0"/>
                <a:cs typeface="Times New Roman" panose="02020603050405020304" pitchFamily="18" charset="0"/>
              </a:rPr>
              <a:t> sistem yolu ile olan sıvı kayıpları ve aşırı terleme sonucu gelişir. Bu dengesizlikte hücrede bir değişiklik görülmez; ancak dolaşım </a:t>
            </a:r>
            <a:r>
              <a:rPr lang="tr-TR" dirty="0" err="1" smtClean="0">
                <a:latin typeface="Times New Roman" panose="02020603050405020304" pitchFamily="18" charset="0"/>
                <a:cs typeface="Times New Roman" panose="02020603050405020304" pitchFamily="18" charset="0"/>
              </a:rPr>
              <a:t>kollapsına</a:t>
            </a:r>
            <a:r>
              <a:rPr lang="tr-TR" dirty="0" smtClean="0">
                <a:latin typeface="Times New Roman" panose="02020603050405020304" pitchFamily="18" charset="0"/>
                <a:cs typeface="Times New Roman" panose="02020603050405020304" pitchFamily="18" charset="0"/>
              </a:rPr>
              <a:t> neden olabilir.</a:t>
            </a:r>
          </a:p>
          <a:p>
            <a:pPr marL="0" indent="0" algn="just">
              <a:buNone/>
            </a:pPr>
            <a:r>
              <a:rPr lang="tr-TR" b="1" dirty="0" err="1" smtClean="0">
                <a:solidFill>
                  <a:srgbClr val="FF0000"/>
                </a:solidFill>
                <a:latin typeface="Times New Roman" panose="02020603050405020304" pitchFamily="18" charset="0"/>
                <a:cs typeface="Times New Roman" panose="02020603050405020304" pitchFamily="18" charset="0"/>
              </a:rPr>
              <a:t>Hiperozmolar</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hipernatremik</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dehidratasyonda</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su kaybı sodyum kaybından daha fazladır. </a:t>
            </a:r>
          </a:p>
          <a:p>
            <a:pPr marL="0" indent="0" algn="just">
              <a:buNone/>
            </a:pPr>
            <a:r>
              <a:rPr lang="tr-TR" dirty="0" err="1" smtClean="0">
                <a:latin typeface="Times New Roman" panose="02020603050405020304" pitchFamily="18" charset="0"/>
                <a:cs typeface="Times New Roman" panose="02020603050405020304" pitchFamily="18" charset="0"/>
              </a:rPr>
              <a:t>Hiperozmolar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dehidratasyon</a:t>
            </a:r>
            <a:r>
              <a:rPr lang="tr-TR" dirty="0" smtClean="0">
                <a:latin typeface="Times New Roman" panose="02020603050405020304" pitchFamily="18" charset="0"/>
                <a:cs typeface="Times New Roman" panose="02020603050405020304" pitchFamily="18" charset="0"/>
              </a:rPr>
              <a:t>; diabetes </a:t>
            </a:r>
            <a:r>
              <a:rPr lang="tr-TR" dirty="0" err="1" smtClean="0">
                <a:latin typeface="Times New Roman" panose="02020603050405020304" pitchFamily="18" charset="0"/>
                <a:cs typeface="Times New Roman" panose="02020603050405020304" pitchFamily="18" charset="0"/>
              </a:rPr>
              <a:t>insipitus</a:t>
            </a:r>
            <a:r>
              <a:rPr lang="tr-TR" dirty="0" smtClean="0">
                <a:latin typeface="Times New Roman" panose="02020603050405020304" pitchFamily="18" charset="0"/>
                <a:cs typeface="Times New Roman" panose="02020603050405020304" pitchFamily="18" charset="0"/>
              </a:rPr>
              <a:t>, susama merkezinin </a:t>
            </a:r>
            <a:r>
              <a:rPr lang="tr-TR" dirty="0" err="1" smtClean="0">
                <a:latin typeface="Times New Roman" panose="02020603050405020304" pitchFamily="18" charset="0"/>
                <a:cs typeface="Times New Roman" panose="02020603050405020304" pitchFamily="18" charset="0"/>
              </a:rPr>
              <a:t>harabiyeti</a:t>
            </a:r>
            <a:r>
              <a:rPr lang="tr-TR" dirty="0" smtClean="0">
                <a:latin typeface="Times New Roman" panose="02020603050405020304" pitchFamily="18" charset="0"/>
                <a:cs typeface="Times New Roman" panose="02020603050405020304" pitchFamily="18" charset="0"/>
              </a:rPr>
              <a:t>, diabetes </a:t>
            </a:r>
            <a:r>
              <a:rPr lang="tr-TR" dirty="0" err="1" smtClean="0">
                <a:latin typeface="Times New Roman" panose="02020603050405020304" pitchFamily="18" charset="0"/>
                <a:cs typeface="Times New Roman" panose="02020603050405020304" pitchFamily="18" charset="0"/>
              </a:rPr>
              <a:t>mellitus</a:t>
            </a:r>
            <a:r>
              <a:rPr lang="tr-TR" dirty="0" smtClean="0">
                <a:latin typeface="Times New Roman" panose="02020603050405020304" pitchFamily="18" charset="0"/>
                <a:cs typeface="Times New Roman" panose="02020603050405020304" pitchFamily="18" charset="0"/>
              </a:rPr>
              <a:t> ve </a:t>
            </a:r>
            <a:r>
              <a:rPr lang="tr-TR" dirty="0" err="1" smtClean="0">
                <a:latin typeface="Times New Roman" panose="02020603050405020304" pitchFamily="18" charset="0"/>
                <a:cs typeface="Times New Roman" panose="02020603050405020304" pitchFamily="18" charset="0"/>
              </a:rPr>
              <a:t>diyare</a:t>
            </a:r>
            <a:r>
              <a:rPr lang="tr-TR" dirty="0" smtClean="0">
                <a:latin typeface="Times New Roman" panose="02020603050405020304" pitchFamily="18" charset="0"/>
                <a:cs typeface="Times New Roman" panose="02020603050405020304" pitchFamily="18" charset="0"/>
              </a:rPr>
              <a:t> nedeniyle gelişir. Bu dengesizlikte, </a:t>
            </a:r>
            <a:r>
              <a:rPr lang="tr-TR" dirty="0" err="1" smtClean="0">
                <a:latin typeface="Times New Roman" panose="02020603050405020304" pitchFamily="18" charset="0"/>
                <a:cs typeface="Times New Roman" panose="02020603050405020304" pitchFamily="18" charset="0"/>
              </a:rPr>
              <a:t>intraselüler</a:t>
            </a:r>
            <a:r>
              <a:rPr lang="tr-TR" dirty="0" smtClean="0">
                <a:latin typeface="Times New Roman" panose="02020603050405020304" pitchFamily="18" charset="0"/>
                <a:cs typeface="Times New Roman" panose="02020603050405020304" pitchFamily="18" charset="0"/>
              </a:rPr>
              <a:t> sıvıda kayma gelişir ve hücre suyunu kaybederek büzülür. </a:t>
            </a:r>
            <a:endParaRPr lang="tr-TR" dirty="0" smtClean="0">
              <a:latin typeface="Times New Roman" panose="02020603050405020304" pitchFamily="18" charset="0"/>
              <a:cs typeface="Times New Roman" panose="02020603050405020304" pitchFamily="18" charset="0"/>
            </a:endParaRPr>
          </a:p>
          <a:p>
            <a:pPr marL="0" indent="0" algn="just">
              <a:buNone/>
            </a:pPr>
            <a:r>
              <a:rPr lang="tr-TR" sz="2300" b="1" dirty="0">
                <a:solidFill>
                  <a:srgbClr val="0070C0"/>
                </a:solidFill>
                <a:latin typeface="Times New Roman" panose="02020603050405020304" pitchFamily="18" charset="0"/>
                <a:cs typeface="Times New Roman" panose="02020603050405020304" pitchFamily="18" charset="0"/>
              </a:rPr>
              <a:t>Diabetes </a:t>
            </a:r>
            <a:r>
              <a:rPr lang="tr-TR" sz="2300" b="1" dirty="0" err="1">
                <a:solidFill>
                  <a:srgbClr val="0070C0"/>
                </a:solidFill>
                <a:latin typeface="Times New Roman" panose="02020603050405020304" pitchFamily="18" charset="0"/>
                <a:cs typeface="Times New Roman" panose="02020603050405020304" pitchFamily="18" charset="0"/>
              </a:rPr>
              <a:t>insipidus</a:t>
            </a:r>
            <a:r>
              <a:rPr lang="tr-TR" sz="2300" b="1" dirty="0">
                <a:solidFill>
                  <a:srgbClr val="0070C0"/>
                </a:solidFill>
                <a:latin typeface="Times New Roman" panose="02020603050405020304" pitchFamily="18" charset="0"/>
                <a:cs typeface="Times New Roman" panose="02020603050405020304" pitchFamily="18" charset="0"/>
              </a:rPr>
              <a:t>, hipofiz bezinde </a:t>
            </a:r>
            <a:r>
              <a:rPr lang="tr-TR" sz="2300" b="1" dirty="0" err="1">
                <a:solidFill>
                  <a:srgbClr val="0070C0"/>
                </a:solidFill>
                <a:latin typeface="Times New Roman" panose="02020603050405020304" pitchFamily="18" charset="0"/>
                <a:cs typeface="Times New Roman" panose="02020603050405020304" pitchFamily="18" charset="0"/>
              </a:rPr>
              <a:t>arjinin</a:t>
            </a:r>
            <a:r>
              <a:rPr lang="tr-TR" sz="2300" b="1" dirty="0">
                <a:solidFill>
                  <a:srgbClr val="0070C0"/>
                </a:solidFill>
                <a:latin typeface="Times New Roman" panose="02020603050405020304" pitchFamily="18" charset="0"/>
                <a:cs typeface="Times New Roman" panose="02020603050405020304" pitchFamily="18" charset="0"/>
              </a:rPr>
              <a:t> </a:t>
            </a:r>
            <a:r>
              <a:rPr lang="tr-TR" sz="2300" b="1" dirty="0" err="1">
                <a:solidFill>
                  <a:srgbClr val="0070C0"/>
                </a:solidFill>
                <a:latin typeface="Times New Roman" panose="02020603050405020304" pitchFamily="18" charset="0"/>
                <a:cs typeface="Times New Roman" panose="02020603050405020304" pitchFamily="18" charset="0"/>
              </a:rPr>
              <a:t>vazopressin</a:t>
            </a:r>
            <a:r>
              <a:rPr lang="tr-TR" sz="2300" b="1" dirty="0">
                <a:solidFill>
                  <a:srgbClr val="0070C0"/>
                </a:solidFill>
                <a:latin typeface="Times New Roman" panose="02020603050405020304" pitchFamily="18" charset="0"/>
                <a:cs typeface="Times New Roman" panose="02020603050405020304" pitchFamily="18" charset="0"/>
              </a:rPr>
              <a:t> ( </a:t>
            </a:r>
            <a:r>
              <a:rPr lang="tr-TR" sz="2300" b="1" dirty="0" err="1">
                <a:solidFill>
                  <a:srgbClr val="0070C0"/>
                </a:solidFill>
                <a:latin typeface="Times New Roman" panose="02020603050405020304" pitchFamily="18" charset="0"/>
                <a:cs typeface="Times New Roman" panose="02020603050405020304" pitchFamily="18" charset="0"/>
              </a:rPr>
              <a:t>antidiüretik</a:t>
            </a:r>
            <a:r>
              <a:rPr lang="tr-TR" sz="2300" b="1" dirty="0">
                <a:solidFill>
                  <a:srgbClr val="0070C0"/>
                </a:solidFill>
                <a:latin typeface="Times New Roman" panose="02020603050405020304" pitchFamily="18" charset="0"/>
                <a:cs typeface="Times New Roman" panose="02020603050405020304" pitchFamily="18" charset="0"/>
              </a:rPr>
              <a:t> hormon veya </a:t>
            </a:r>
            <a:r>
              <a:rPr lang="tr-TR" sz="2300" b="1" dirty="0" err="1">
                <a:solidFill>
                  <a:srgbClr val="0070C0"/>
                </a:solidFill>
                <a:latin typeface="Times New Roman" panose="02020603050405020304" pitchFamily="18" charset="0"/>
                <a:cs typeface="Times New Roman" panose="02020603050405020304" pitchFamily="18" charset="0"/>
              </a:rPr>
              <a:t>ADH'de</a:t>
            </a:r>
            <a:r>
              <a:rPr lang="tr-TR" sz="2300" b="1" dirty="0">
                <a:solidFill>
                  <a:srgbClr val="0070C0"/>
                </a:solidFill>
                <a:latin typeface="Times New Roman" panose="02020603050405020304" pitchFamily="18" charset="0"/>
                <a:cs typeface="Times New Roman" panose="02020603050405020304" pitchFamily="18" charset="0"/>
              </a:rPr>
              <a:t> denilen) üretiminin olmaması veya böbreklerin </a:t>
            </a:r>
            <a:r>
              <a:rPr lang="tr-TR" sz="2300" b="1" dirty="0" err="1">
                <a:solidFill>
                  <a:srgbClr val="0070C0"/>
                </a:solidFill>
                <a:latin typeface="Times New Roman" panose="02020603050405020304" pitchFamily="18" charset="0"/>
                <a:cs typeface="Times New Roman" panose="02020603050405020304" pitchFamily="18" charset="0"/>
              </a:rPr>
              <a:t>ADH'ye</a:t>
            </a:r>
            <a:r>
              <a:rPr lang="tr-TR" sz="2300" b="1" dirty="0">
                <a:solidFill>
                  <a:srgbClr val="0070C0"/>
                </a:solidFill>
                <a:latin typeface="Times New Roman" panose="02020603050405020304" pitchFamily="18" charset="0"/>
                <a:cs typeface="Times New Roman" panose="02020603050405020304" pitchFamily="18" charset="0"/>
              </a:rPr>
              <a:t> yanıt vermemesi sonucu böbreklerin suyu tutamamasına neden olan </a:t>
            </a:r>
            <a:r>
              <a:rPr lang="tr-TR" sz="2300" b="1" dirty="0" smtClean="0">
                <a:solidFill>
                  <a:srgbClr val="0070C0"/>
                </a:solidFill>
                <a:latin typeface="Times New Roman" panose="02020603050405020304" pitchFamily="18" charset="0"/>
                <a:cs typeface="Times New Roman" panose="02020603050405020304" pitchFamily="18" charset="0"/>
              </a:rPr>
              <a:t>bir hastalıktır.</a:t>
            </a:r>
            <a:endParaRPr lang="tr-TR" sz="23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13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t> </a:t>
            </a:r>
            <a:r>
              <a:rPr lang="tr-TR" sz="4000" b="1" dirty="0" smtClean="0">
                <a:solidFill>
                  <a:srgbClr val="FF0000"/>
                </a:solidFill>
              </a:rPr>
              <a:t>Dehidratasyon belirti ve </a:t>
            </a:r>
            <a:r>
              <a:rPr lang="tr-TR" sz="4000" b="1" dirty="0" smtClean="0">
                <a:solidFill>
                  <a:srgbClr val="FF0000"/>
                </a:solidFill>
              </a:rPr>
              <a:t>bulguları</a:t>
            </a:r>
            <a:endParaRPr lang="tr-TR" sz="2800" b="1" dirty="0">
              <a:solidFill>
                <a:srgbClr val="FF0000"/>
              </a:solidFill>
            </a:endParaRPr>
          </a:p>
        </p:txBody>
      </p:sp>
      <p:sp>
        <p:nvSpPr>
          <p:cNvPr id="3" name="İçerik Yer Tutucusu 2"/>
          <p:cNvSpPr>
            <a:spLocks noGrp="1"/>
          </p:cNvSpPr>
          <p:nvPr>
            <p:ph idx="1"/>
          </p:nvPr>
        </p:nvSpPr>
        <p:spPr/>
        <p:txBody>
          <a:bodyPr>
            <a:normAutofit fontScale="70000" lnSpcReduction="20000"/>
          </a:bodyPr>
          <a:lstStyle/>
          <a:p>
            <a:pPr>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Susama </a:t>
            </a:r>
            <a:r>
              <a:rPr lang="tr-TR" dirty="0" smtClean="0">
                <a:latin typeface="Times New Roman" panose="02020603050405020304" pitchFamily="18" charset="0"/>
                <a:cs typeface="Times New Roman" panose="02020603050405020304" pitchFamily="18" charset="0"/>
              </a:rPr>
              <a:t>duygusu,</a:t>
            </a:r>
          </a:p>
          <a:p>
            <a:pPr>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Deri </a:t>
            </a:r>
            <a:r>
              <a:rPr lang="tr-TR" dirty="0" smtClean="0">
                <a:latin typeface="Times New Roman" panose="02020603050405020304" pitchFamily="18" charset="0"/>
                <a:cs typeface="Times New Roman" panose="02020603050405020304" pitchFamily="18" charset="0"/>
              </a:rPr>
              <a:t>turgorunda azalma,</a:t>
            </a:r>
          </a:p>
          <a:p>
            <a:pPr>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Deri </a:t>
            </a:r>
            <a:r>
              <a:rPr lang="tr-TR" dirty="0" smtClean="0">
                <a:latin typeface="Times New Roman" panose="02020603050405020304" pitchFamily="18" charset="0"/>
                <a:cs typeface="Times New Roman" panose="02020603050405020304" pitchFamily="18" charset="0"/>
              </a:rPr>
              <a:t>ve mukozalarda kuruma,</a:t>
            </a:r>
          </a:p>
          <a:p>
            <a:pPr>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Kilo </a:t>
            </a:r>
            <a:r>
              <a:rPr lang="tr-TR" dirty="0" smtClean="0">
                <a:latin typeface="Times New Roman" panose="02020603050405020304" pitchFamily="18" charset="0"/>
                <a:cs typeface="Times New Roman" panose="02020603050405020304" pitchFamily="18" charset="0"/>
              </a:rPr>
              <a:t>kaybı,</a:t>
            </a:r>
          </a:p>
          <a:p>
            <a:pPr>
              <a:buFont typeface="Wingdings" panose="05000000000000000000" pitchFamily="2" charset="2"/>
              <a:buChar char="ü"/>
            </a:pPr>
            <a:r>
              <a:rPr lang="tr-TR" dirty="0" err="1" smtClean="0">
                <a:latin typeface="Times New Roman" panose="02020603050405020304" pitchFamily="18" charset="0"/>
                <a:cs typeface="Times New Roman" panose="02020603050405020304" pitchFamily="18" charset="0"/>
              </a:rPr>
              <a:t>Postüral</a:t>
            </a:r>
            <a:r>
              <a:rPr lang="tr-TR"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hipotansiyon,</a:t>
            </a:r>
          </a:p>
          <a:p>
            <a:pPr>
              <a:buFont typeface="Wingdings" panose="05000000000000000000" pitchFamily="2" charset="2"/>
              <a:buChar char="ü"/>
            </a:pPr>
            <a:r>
              <a:rPr lang="tr-TR" dirty="0" err="1" smtClean="0">
                <a:latin typeface="Times New Roman" panose="02020603050405020304" pitchFamily="18" charset="0"/>
                <a:cs typeface="Times New Roman" panose="02020603050405020304" pitchFamily="18" charset="0"/>
              </a:rPr>
              <a:t>Oligüri</a:t>
            </a:r>
            <a:r>
              <a:rPr lang="tr-TR"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Taşikardi</a:t>
            </a:r>
            <a:r>
              <a:rPr lang="tr-TR"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Ateş</a:t>
            </a:r>
            <a:r>
              <a:rPr lang="tr-TR"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Huzursuzluk</a:t>
            </a:r>
            <a:r>
              <a:rPr lang="tr-TR"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Şiddetli </a:t>
            </a:r>
            <a:r>
              <a:rPr lang="tr-TR" dirty="0" smtClean="0">
                <a:latin typeface="Times New Roman" panose="02020603050405020304" pitchFamily="18" charset="0"/>
                <a:cs typeface="Times New Roman" panose="02020603050405020304" pitchFamily="18" charset="0"/>
              </a:rPr>
              <a:t>sıvı kayıplarında koma.</a:t>
            </a:r>
          </a:p>
          <a:p>
            <a:pPr marL="0" indent="0">
              <a:buNone/>
            </a:pPr>
            <a:r>
              <a:rPr lang="tr-TR" dirty="0" err="1" smtClean="0">
                <a:latin typeface="Times New Roman" panose="02020603050405020304" pitchFamily="18" charset="0"/>
                <a:cs typeface="Times New Roman" panose="02020603050405020304" pitchFamily="18" charset="0"/>
              </a:rPr>
              <a:t>Dehitratasyonun</a:t>
            </a:r>
            <a:r>
              <a:rPr lang="tr-TR" dirty="0" smtClean="0">
                <a:latin typeface="Times New Roman" panose="02020603050405020304" pitchFamily="18" charset="0"/>
                <a:cs typeface="Times New Roman" panose="02020603050405020304" pitchFamily="18" charset="0"/>
              </a:rPr>
              <a:t> sebebi ne olursa olsun, sıvı kayıpları yerine konulmalıdır. Aşırı sıvı kayıplarında vücudun ihtiyacına göre mutlaka </a:t>
            </a:r>
            <a:r>
              <a:rPr lang="tr-TR" dirty="0" err="1" smtClean="0">
                <a:latin typeface="Times New Roman" panose="02020603050405020304" pitchFamily="18" charset="0"/>
                <a:cs typeface="Times New Roman" panose="02020603050405020304" pitchFamily="18" charset="0"/>
              </a:rPr>
              <a:t>intavenöz</a:t>
            </a:r>
            <a:r>
              <a:rPr lang="tr-TR" dirty="0" smtClean="0">
                <a:latin typeface="Times New Roman" panose="02020603050405020304" pitchFamily="18" charset="0"/>
                <a:cs typeface="Times New Roman" panose="02020603050405020304" pitchFamily="18" charset="0"/>
              </a:rPr>
              <a:t> sıvı </a:t>
            </a:r>
            <a:r>
              <a:rPr lang="tr-TR" dirty="0" err="1" smtClean="0">
                <a:latin typeface="Times New Roman" panose="02020603050405020304" pitchFamily="18" charset="0"/>
                <a:cs typeface="Times New Roman" panose="02020603050405020304" pitchFamily="18" charset="0"/>
              </a:rPr>
              <a:t>infüzyonu</a:t>
            </a:r>
            <a:r>
              <a:rPr lang="tr-TR" dirty="0" smtClean="0">
                <a:latin typeface="Times New Roman" panose="02020603050405020304" pitchFamily="18" charset="0"/>
                <a:cs typeface="Times New Roman" panose="02020603050405020304" pitchFamily="18" charset="0"/>
              </a:rPr>
              <a:t> ile uygun solüsyonlar verilmelidir.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36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Overhidrasyon</a:t>
            </a:r>
            <a:r>
              <a:rPr lang="tr-TR" dirty="0" smtClean="0"/>
              <a:t/>
            </a:r>
            <a:br>
              <a:rPr lang="tr-TR" dirty="0" smtClean="0"/>
            </a:br>
            <a:endParaRPr lang="tr-TR" dirty="0"/>
          </a:p>
        </p:txBody>
      </p:sp>
      <p:sp>
        <p:nvSpPr>
          <p:cNvPr id="3" name="İçerik Yer Tutucusu 2"/>
          <p:cNvSpPr>
            <a:spLocks noGrp="1"/>
          </p:cNvSpPr>
          <p:nvPr>
            <p:ph sz="half" idx="1"/>
          </p:nvPr>
        </p:nvSpPr>
        <p:spPr/>
        <p:txBody>
          <a:bodyPr>
            <a:noAutofit/>
          </a:bodyPr>
          <a:lstStyle/>
          <a:p>
            <a:pPr marL="0" indent="0" algn="just">
              <a:buNone/>
            </a:pPr>
            <a:r>
              <a:rPr lang="tr-TR" sz="2000" dirty="0" err="1" smtClean="0">
                <a:latin typeface="Times New Roman" panose="02020603050405020304" pitchFamily="18" charset="0"/>
                <a:cs typeface="Times New Roman" panose="02020603050405020304" pitchFamily="18" charset="0"/>
              </a:rPr>
              <a:t>Overhidrasyon</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ekstraselüler</a:t>
            </a:r>
            <a:r>
              <a:rPr lang="tr-TR" sz="2000" dirty="0" smtClean="0">
                <a:latin typeface="Times New Roman" panose="02020603050405020304" pitchFamily="18" charset="0"/>
                <a:cs typeface="Times New Roman" panose="02020603050405020304" pitchFamily="18" charset="0"/>
              </a:rPr>
              <a:t> sıvıda su oranının artması durumuna denir. Klinik olarak </a:t>
            </a:r>
            <a:r>
              <a:rPr lang="tr-TR" sz="2000" b="1" dirty="0" smtClean="0">
                <a:solidFill>
                  <a:srgbClr val="0070C0"/>
                </a:solidFill>
                <a:latin typeface="Times New Roman" panose="02020603050405020304" pitchFamily="18" charset="0"/>
                <a:cs typeface="Times New Roman" panose="02020603050405020304" pitchFamily="18" charset="0"/>
              </a:rPr>
              <a:t>“ su zehirlenmesi” </a:t>
            </a:r>
            <a:r>
              <a:rPr lang="tr-TR" sz="2000" dirty="0" smtClean="0">
                <a:latin typeface="Times New Roman" panose="02020603050405020304" pitchFamily="18" charset="0"/>
                <a:cs typeface="Times New Roman" panose="02020603050405020304" pitchFamily="18" charset="0"/>
              </a:rPr>
              <a:t>biçiminde tanımlanır. </a:t>
            </a:r>
            <a:r>
              <a:rPr lang="tr-TR" sz="2000" dirty="0" err="1" smtClean="0">
                <a:latin typeface="Times New Roman" panose="02020603050405020304" pitchFamily="18" charset="0"/>
                <a:cs typeface="Times New Roman" panose="02020603050405020304" pitchFamily="18" charset="0"/>
              </a:rPr>
              <a:t>Overhidrasyonda</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hipoozmolar</a:t>
            </a:r>
            <a:r>
              <a:rPr lang="tr-TR" sz="2000" dirty="0" smtClean="0">
                <a:latin typeface="Times New Roman" panose="02020603050405020304" pitchFamily="18" charset="0"/>
                <a:cs typeface="Times New Roman" panose="02020603050405020304" pitchFamily="18" charset="0"/>
              </a:rPr>
              <a:t> dengesizlik söz konusudur.</a:t>
            </a:r>
          </a:p>
          <a:p>
            <a:pPr marL="0" indent="0" algn="just">
              <a:buNone/>
            </a:pPr>
            <a:r>
              <a:rPr lang="tr-TR" sz="2000" b="1" dirty="0" err="1" smtClean="0">
                <a:solidFill>
                  <a:srgbClr val="FF0000"/>
                </a:solidFill>
                <a:latin typeface="Times New Roman" panose="02020603050405020304" pitchFamily="18" charset="0"/>
                <a:cs typeface="Times New Roman" panose="02020603050405020304" pitchFamily="18" charset="0"/>
              </a:rPr>
              <a:t>Overhidrasyon</a:t>
            </a:r>
            <a:r>
              <a:rPr lang="tr-TR" sz="2000" b="1" dirty="0" smtClean="0">
                <a:solidFill>
                  <a:srgbClr val="FF0000"/>
                </a:solidFill>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aşırı su içilmesi, musluk suyu ile lavman yapılması, </a:t>
            </a:r>
            <a:r>
              <a:rPr lang="tr-TR" sz="2000" dirty="0" err="1" smtClean="0">
                <a:latin typeface="Times New Roman" panose="02020603050405020304" pitchFamily="18" charset="0"/>
                <a:cs typeface="Times New Roman" panose="02020603050405020304" pitchFamily="18" charset="0"/>
              </a:rPr>
              <a:t>intravenöz</a:t>
            </a:r>
            <a:r>
              <a:rPr lang="tr-TR" sz="2000" dirty="0" smtClean="0">
                <a:latin typeface="Times New Roman" panose="02020603050405020304" pitchFamily="18" charset="0"/>
                <a:cs typeface="Times New Roman" panose="02020603050405020304" pitchFamily="18" charset="0"/>
              </a:rPr>
              <a:t> sıvı tedavisinde </a:t>
            </a:r>
            <a:r>
              <a:rPr lang="tr-TR" sz="2000" dirty="0" err="1" smtClean="0">
                <a:latin typeface="Times New Roman" panose="02020603050405020304" pitchFamily="18" charset="0"/>
                <a:cs typeface="Times New Roman" panose="02020603050405020304" pitchFamily="18" charset="0"/>
              </a:rPr>
              <a:t>hipotonik</a:t>
            </a:r>
            <a:r>
              <a:rPr lang="tr-TR" sz="2000" dirty="0" smtClean="0">
                <a:latin typeface="Times New Roman" panose="02020603050405020304" pitchFamily="18" charset="0"/>
                <a:cs typeface="Times New Roman" panose="02020603050405020304" pitchFamily="18" charset="0"/>
              </a:rPr>
              <a:t> solüsyonların fazla verilmesi, ADH yapımının fazla olması gibi nedenlere bağlı olarak ortaya çıkar. </a:t>
            </a:r>
            <a:endParaRPr lang="tr-TR" sz="2000"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half" idx="2"/>
          </p:nvPr>
        </p:nvSpPr>
        <p:spPr/>
        <p:txBody>
          <a:bodyPr>
            <a:normAutofit fontScale="62500" lnSpcReduction="20000"/>
          </a:bodyPr>
          <a:lstStyle/>
          <a:p>
            <a:pPr marL="0" indent="0">
              <a:buNone/>
            </a:pPr>
            <a:r>
              <a:rPr lang="tr-TR" b="1" dirty="0" smtClean="0">
                <a:solidFill>
                  <a:srgbClr val="FF0000"/>
                </a:solidFill>
                <a:latin typeface="Times New Roman" panose="02020603050405020304" pitchFamily="18" charset="0"/>
                <a:cs typeface="Times New Roman" panose="02020603050405020304" pitchFamily="18" charset="0"/>
              </a:rPr>
              <a:t>Overhidrasyonun belirti ve bulguları </a:t>
            </a:r>
          </a:p>
          <a:p>
            <a:pP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Susama </a:t>
            </a:r>
            <a:r>
              <a:rPr lang="tr-TR" dirty="0" smtClean="0">
                <a:latin typeface="Times New Roman" panose="02020603050405020304" pitchFamily="18" charset="0"/>
                <a:cs typeface="Times New Roman" panose="02020603050405020304" pitchFamily="18" charset="0"/>
              </a:rPr>
              <a:t>duygusunun kaybı</a:t>
            </a:r>
          </a:p>
          <a:p>
            <a:pP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Baş </a:t>
            </a:r>
            <a:r>
              <a:rPr lang="tr-TR" dirty="0" smtClean="0">
                <a:latin typeface="Times New Roman" panose="02020603050405020304" pitchFamily="18" charset="0"/>
                <a:cs typeface="Times New Roman" panose="02020603050405020304" pitchFamily="18" charset="0"/>
              </a:rPr>
              <a:t>ağrısı,</a:t>
            </a:r>
          </a:p>
          <a:p>
            <a:pP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Bulantı</a:t>
            </a:r>
            <a:r>
              <a:rPr lang="tr-TR" dirty="0" smtClean="0">
                <a:latin typeface="Times New Roman" panose="02020603050405020304" pitchFamily="18" charset="0"/>
                <a:cs typeface="Times New Roman" panose="02020603050405020304" pitchFamily="18" charset="0"/>
              </a:rPr>
              <a:t>, kusma,</a:t>
            </a:r>
          </a:p>
          <a:p>
            <a:pP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Kilo </a:t>
            </a:r>
            <a:r>
              <a:rPr lang="tr-TR" dirty="0" smtClean="0">
                <a:latin typeface="Times New Roman" panose="02020603050405020304" pitchFamily="18" charset="0"/>
                <a:cs typeface="Times New Roman" panose="02020603050405020304" pitchFamily="18" charset="0"/>
              </a:rPr>
              <a:t>artışı,</a:t>
            </a:r>
          </a:p>
          <a:p>
            <a:pPr>
              <a:buFont typeface="Wingdings" panose="05000000000000000000" pitchFamily="2" charset="2"/>
              <a:buChar char="Ø"/>
            </a:pPr>
            <a:r>
              <a:rPr lang="tr-TR" dirty="0" err="1" smtClean="0">
                <a:latin typeface="Times New Roman" panose="02020603050405020304" pitchFamily="18" charset="0"/>
                <a:cs typeface="Times New Roman" panose="02020603050405020304" pitchFamily="18" charset="0"/>
              </a:rPr>
              <a:t>Bradikardi</a:t>
            </a:r>
            <a:r>
              <a:rPr lang="tr-TR"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tr-TR" dirty="0" err="1" smtClean="0">
                <a:latin typeface="Times New Roman" panose="02020603050405020304" pitchFamily="18" charset="0"/>
                <a:cs typeface="Times New Roman" panose="02020603050405020304" pitchFamily="18" charset="0"/>
              </a:rPr>
              <a:t>Sistolik</a:t>
            </a:r>
            <a:r>
              <a:rPr lang="tr-TR"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kan basıncında artma,</a:t>
            </a:r>
          </a:p>
          <a:p>
            <a:pP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Solunum </a:t>
            </a:r>
            <a:r>
              <a:rPr lang="tr-TR" dirty="0" smtClean="0">
                <a:latin typeface="Times New Roman" panose="02020603050405020304" pitchFamily="18" charset="0"/>
                <a:cs typeface="Times New Roman" panose="02020603050405020304" pitchFamily="18" charset="0"/>
              </a:rPr>
              <a:t>hızında artma,</a:t>
            </a:r>
          </a:p>
          <a:p>
            <a:pPr>
              <a:buFont typeface="Wingdings" panose="05000000000000000000" pitchFamily="2" charset="2"/>
              <a:buChar char="Ø"/>
            </a:pPr>
            <a:r>
              <a:rPr lang="tr-TR" dirty="0" err="1" smtClean="0">
                <a:latin typeface="Times New Roman" panose="02020603050405020304" pitchFamily="18" charset="0"/>
                <a:cs typeface="Times New Roman" panose="02020603050405020304" pitchFamily="18" charset="0"/>
              </a:rPr>
              <a:t>Mental</a:t>
            </a:r>
            <a:r>
              <a:rPr lang="tr-TR"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bozukluklar; oryantasyon bozukluğu, </a:t>
            </a:r>
            <a:r>
              <a:rPr lang="tr-TR" dirty="0" err="1" smtClean="0">
                <a:latin typeface="Times New Roman" panose="02020603050405020304" pitchFamily="18" charset="0"/>
                <a:cs typeface="Times New Roman" panose="02020603050405020304" pitchFamily="18" charset="0"/>
              </a:rPr>
              <a:t>konfüzyon</a:t>
            </a:r>
            <a:r>
              <a:rPr lang="tr-TR" dirty="0" smtClean="0">
                <a:latin typeface="Times New Roman" panose="02020603050405020304" pitchFamily="18" charset="0"/>
                <a:cs typeface="Times New Roman" panose="02020603050405020304" pitchFamily="18" charset="0"/>
              </a:rPr>
              <a:t> ve komadır.</a:t>
            </a:r>
          </a:p>
          <a:p>
            <a:pPr marL="0" indent="0">
              <a:buNone/>
            </a:pPr>
            <a:r>
              <a:rPr lang="tr-TR" dirty="0" smtClean="0">
                <a:latin typeface="Times New Roman" panose="02020603050405020304" pitchFamily="18" charset="0"/>
                <a:cs typeface="Times New Roman" panose="02020603050405020304" pitchFamily="18" charset="0"/>
              </a:rPr>
              <a:t>Anestezi uygulamalarında; cerrahi öncesi musluk suyu ile lavman yapılması, cerrahi operasyon esnasında yıkama solüsyonlarının hücrelerarası </a:t>
            </a:r>
            <a:r>
              <a:rPr lang="tr-TR" dirty="0" err="1" smtClean="0">
                <a:latin typeface="Times New Roman" panose="02020603050405020304" pitchFamily="18" charset="0"/>
                <a:cs typeface="Times New Roman" panose="02020603050405020304" pitchFamily="18" charset="0"/>
              </a:rPr>
              <a:t>kompartmanlara</a:t>
            </a:r>
            <a:r>
              <a:rPr lang="tr-TR" dirty="0" smtClean="0">
                <a:latin typeface="Times New Roman" panose="02020603050405020304" pitchFamily="18" charset="0"/>
                <a:cs typeface="Times New Roman" panose="02020603050405020304" pitchFamily="18" charset="0"/>
              </a:rPr>
              <a:t> kayması, </a:t>
            </a:r>
            <a:r>
              <a:rPr lang="tr-TR" dirty="0" err="1" smtClean="0">
                <a:latin typeface="Times New Roman" panose="02020603050405020304" pitchFamily="18" charset="0"/>
                <a:cs typeface="Times New Roman" panose="02020603050405020304" pitchFamily="18" charset="0"/>
              </a:rPr>
              <a:t>hipotonik</a:t>
            </a:r>
            <a:r>
              <a:rPr lang="tr-TR" dirty="0" smtClean="0">
                <a:latin typeface="Times New Roman" panose="02020603050405020304" pitchFamily="18" charset="0"/>
                <a:cs typeface="Times New Roman" panose="02020603050405020304" pitchFamily="18" charset="0"/>
              </a:rPr>
              <a:t> sıvıların fazla uygulanması gibi durumlar göz önüne alındığında, </a:t>
            </a:r>
            <a:r>
              <a:rPr lang="tr-TR" dirty="0" err="1" smtClean="0">
                <a:latin typeface="Times New Roman" panose="02020603050405020304" pitchFamily="18" charset="0"/>
                <a:cs typeface="Times New Roman" panose="02020603050405020304" pitchFamily="18" charset="0"/>
              </a:rPr>
              <a:t>overhidrasyon</a:t>
            </a:r>
            <a:r>
              <a:rPr lang="tr-TR" dirty="0" smtClean="0">
                <a:latin typeface="Times New Roman" panose="02020603050405020304" pitchFamily="18" charset="0"/>
                <a:cs typeface="Times New Roman" panose="02020603050405020304" pitchFamily="18" charset="0"/>
              </a:rPr>
              <a:t> durumları ile karşılaşılabilir.</a:t>
            </a:r>
          </a:p>
          <a:p>
            <a:pPr marL="0" indent="0">
              <a:buNone/>
            </a:pPr>
            <a:endParaRPr lang="tr-TR" dirty="0"/>
          </a:p>
        </p:txBody>
      </p:sp>
    </p:spTree>
    <p:extLst>
      <p:ext uri="{BB962C8B-B14F-4D97-AF65-F5344CB8AC3E}">
        <p14:creationId xmlns:p14="http://schemas.microsoft.com/office/powerpoint/2010/main" val="260957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err="1" smtClean="0"/>
              <a:t>Ekstraselüler</a:t>
            </a:r>
            <a:r>
              <a:rPr lang="tr-TR" dirty="0" smtClean="0"/>
              <a:t> Sıvı Volümünün Artması</a:t>
            </a:r>
            <a:br>
              <a:rPr lang="tr-TR" dirty="0" smtClean="0"/>
            </a:br>
            <a:endParaRPr lang="tr-TR"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sıvıda su ve sodyumun birbirleri ile orantılı artışı, </a:t>
            </a:r>
            <a:r>
              <a:rPr lang="tr-TR" b="1" dirty="0" err="1" smtClean="0">
                <a:solidFill>
                  <a:srgbClr val="FF0000"/>
                </a:solidFill>
                <a:latin typeface="Times New Roman" panose="02020603050405020304" pitchFamily="18" charset="0"/>
                <a:cs typeface="Times New Roman" panose="02020603050405020304" pitchFamily="18" charset="0"/>
              </a:rPr>
              <a:t>ekstraselüler</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sıvı volümünün </a:t>
            </a:r>
            <a:r>
              <a:rPr lang="tr-TR" b="1" dirty="0" smtClean="0">
                <a:solidFill>
                  <a:srgbClr val="FF0000"/>
                </a:solidFill>
                <a:latin typeface="Times New Roman" panose="02020603050405020304" pitchFamily="18" charset="0"/>
                <a:cs typeface="Times New Roman" panose="02020603050405020304" pitchFamily="18" charset="0"/>
              </a:rPr>
              <a:t>artması </a:t>
            </a:r>
            <a:r>
              <a:rPr lang="tr-TR" dirty="0" smtClean="0">
                <a:latin typeface="Times New Roman" panose="02020603050405020304" pitchFamily="18" charset="0"/>
                <a:cs typeface="Times New Roman" panose="02020603050405020304" pitchFamily="18" charset="0"/>
              </a:rPr>
              <a:t>olarak tanımlanmaktadır. Bu duruma </a:t>
            </a:r>
            <a:r>
              <a:rPr lang="tr-TR" b="1" dirty="0" err="1" smtClean="0">
                <a:solidFill>
                  <a:srgbClr val="FF0000"/>
                </a:solidFill>
                <a:latin typeface="Times New Roman" panose="02020603050405020304" pitchFamily="18" charset="0"/>
                <a:cs typeface="Times New Roman" panose="02020603050405020304" pitchFamily="18" charset="0"/>
              </a:rPr>
              <a:t>izoozmalar</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izotonik</a:t>
            </a:r>
            <a:r>
              <a:rPr lang="tr-TR" b="1" dirty="0" smtClean="0">
                <a:solidFill>
                  <a:srgbClr val="FF0000"/>
                </a:solidFill>
                <a:latin typeface="Times New Roman" panose="02020603050405020304" pitchFamily="18" charset="0"/>
                <a:cs typeface="Times New Roman" panose="02020603050405020304" pitchFamily="18" charset="0"/>
              </a:rPr>
              <a:t>) sıvı </a:t>
            </a:r>
            <a:r>
              <a:rPr lang="tr-TR" b="1" dirty="0" smtClean="0">
                <a:solidFill>
                  <a:srgbClr val="FF0000"/>
                </a:solidFill>
                <a:latin typeface="Times New Roman" panose="02020603050405020304" pitchFamily="18" charset="0"/>
                <a:cs typeface="Times New Roman" panose="02020603050405020304" pitchFamily="18" charset="0"/>
              </a:rPr>
              <a:t>volüm artışı </a:t>
            </a:r>
            <a:r>
              <a:rPr lang="tr-TR" dirty="0" smtClean="0">
                <a:latin typeface="Times New Roman" panose="02020603050405020304" pitchFamily="18" charset="0"/>
                <a:cs typeface="Times New Roman" panose="02020603050405020304" pitchFamily="18" charset="0"/>
              </a:rPr>
              <a:t>da denir. Klinik olarak dolaşım yüklenmesi </a:t>
            </a:r>
            <a:r>
              <a:rPr lang="tr-TR" b="1" dirty="0" smtClean="0">
                <a:solidFill>
                  <a:srgbClr val="FF0000"/>
                </a:solidFill>
                <a:latin typeface="Times New Roman" panose="02020603050405020304" pitchFamily="18" charset="0"/>
                <a:cs typeface="Times New Roman" panose="02020603050405020304" pitchFamily="18" charset="0"/>
              </a:rPr>
              <a:t>“ödem” </a:t>
            </a:r>
            <a:r>
              <a:rPr lang="tr-TR" dirty="0" smtClean="0">
                <a:latin typeface="Times New Roman" panose="02020603050405020304" pitchFamily="18" charset="0"/>
                <a:cs typeface="Times New Roman" panose="02020603050405020304" pitchFamily="18" charset="0"/>
              </a:rPr>
              <a:t>biçiminde görülür.</a:t>
            </a:r>
          </a:p>
          <a:p>
            <a:pPr marL="0" indent="0" algn="just">
              <a:buNone/>
            </a:pP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sıvı volüm fazlalığı; kalp yetmezliği, kronik böbrek </a:t>
            </a:r>
            <a:r>
              <a:rPr lang="tr-TR" dirty="0" smtClean="0">
                <a:latin typeface="Times New Roman" panose="02020603050405020304" pitchFamily="18" charset="0"/>
                <a:cs typeface="Times New Roman" panose="02020603050405020304" pitchFamily="18" charset="0"/>
              </a:rPr>
              <a:t>yetmezliği, karaciğer </a:t>
            </a:r>
            <a:r>
              <a:rPr lang="tr-TR" dirty="0" smtClean="0">
                <a:latin typeface="Times New Roman" panose="02020603050405020304" pitchFamily="18" charset="0"/>
                <a:cs typeface="Times New Roman" panose="02020603050405020304" pitchFamily="18" charset="0"/>
              </a:rPr>
              <a:t>hastalığı olanlarda ve sodyum içeren solüsyonların </a:t>
            </a:r>
            <a:r>
              <a:rPr lang="tr-TR" dirty="0" err="1" smtClean="0">
                <a:latin typeface="Times New Roman" panose="02020603050405020304" pitchFamily="18" charset="0"/>
                <a:cs typeface="Times New Roman" panose="02020603050405020304" pitchFamily="18" charset="0"/>
              </a:rPr>
              <a:t>intravenöz</a:t>
            </a:r>
            <a:r>
              <a:rPr lang="tr-TR" dirty="0" smtClean="0">
                <a:latin typeface="Times New Roman" panose="02020603050405020304" pitchFamily="18" charset="0"/>
                <a:cs typeface="Times New Roman" panose="02020603050405020304" pitchFamily="18" charset="0"/>
              </a:rPr>
              <a:t> yolla fazla </a:t>
            </a:r>
            <a:r>
              <a:rPr lang="tr-TR" dirty="0" smtClean="0">
                <a:latin typeface="Times New Roman" panose="02020603050405020304" pitchFamily="18" charset="0"/>
                <a:cs typeface="Times New Roman" panose="02020603050405020304" pitchFamily="18" charset="0"/>
              </a:rPr>
              <a:t>miktarda verildiği </a:t>
            </a:r>
            <a:r>
              <a:rPr lang="tr-TR" dirty="0" smtClean="0">
                <a:latin typeface="Times New Roman" panose="02020603050405020304" pitchFamily="18" charset="0"/>
                <a:cs typeface="Times New Roman" panose="02020603050405020304" pitchFamily="18" charset="0"/>
              </a:rPr>
              <a:t>durumlarda ortaya çıkar. Temel neden, vücutta </a:t>
            </a:r>
            <a:r>
              <a:rPr lang="tr-TR" b="1" dirty="0" smtClean="0">
                <a:solidFill>
                  <a:srgbClr val="FF0000"/>
                </a:solidFill>
                <a:latin typeface="Times New Roman" panose="02020603050405020304" pitchFamily="18" charset="0"/>
                <a:cs typeface="Times New Roman" panose="02020603050405020304" pitchFamily="18" charset="0"/>
              </a:rPr>
              <a:t>sodyum</a:t>
            </a:r>
            <a:r>
              <a:rPr lang="tr-TR" dirty="0" smtClean="0">
                <a:latin typeface="Times New Roman" panose="02020603050405020304" pitchFamily="18" charset="0"/>
                <a:cs typeface="Times New Roman" panose="02020603050405020304" pitchFamily="18" charset="0"/>
              </a:rPr>
              <a:t> miktarının artmasıdır.</a:t>
            </a:r>
          </a:p>
          <a:p>
            <a:pPr marL="0" indent="0" algn="just">
              <a:buNone/>
            </a:pP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sıvı volümünün artması anestezi uygulamalarında birçok </a:t>
            </a:r>
            <a:r>
              <a:rPr lang="tr-TR" dirty="0" smtClean="0">
                <a:latin typeface="Times New Roman" panose="02020603050405020304" pitchFamily="18" charset="0"/>
                <a:cs typeface="Times New Roman" panose="02020603050405020304" pitchFamily="18" charset="0"/>
              </a:rPr>
              <a:t>komplikasyona neden </a:t>
            </a:r>
            <a:r>
              <a:rPr lang="tr-TR" dirty="0" smtClean="0">
                <a:latin typeface="Times New Roman" panose="02020603050405020304" pitchFamily="18" charset="0"/>
                <a:cs typeface="Times New Roman" panose="02020603050405020304" pitchFamily="18" charset="0"/>
              </a:rPr>
              <a:t>olabileceğinden </a:t>
            </a:r>
            <a:r>
              <a:rPr lang="tr-TR" dirty="0" err="1" smtClean="0">
                <a:latin typeface="Times New Roman" panose="02020603050405020304" pitchFamily="18" charset="0"/>
                <a:cs typeface="Times New Roman" panose="02020603050405020304" pitchFamily="18" charset="0"/>
              </a:rPr>
              <a:t>intravenöz</a:t>
            </a:r>
            <a:r>
              <a:rPr lang="tr-TR" dirty="0" smtClean="0">
                <a:latin typeface="Times New Roman" panose="02020603050405020304" pitchFamily="18" charset="0"/>
                <a:cs typeface="Times New Roman" panose="02020603050405020304" pitchFamily="18" charset="0"/>
              </a:rPr>
              <a:t> sıvı </a:t>
            </a:r>
            <a:r>
              <a:rPr lang="tr-TR" dirty="0" err="1" smtClean="0">
                <a:latin typeface="Times New Roman" panose="02020603050405020304" pitchFamily="18" charset="0"/>
                <a:cs typeface="Times New Roman" panose="02020603050405020304" pitchFamily="18" charset="0"/>
              </a:rPr>
              <a:t>infüzyonu</a:t>
            </a:r>
            <a:r>
              <a:rPr lang="tr-TR" dirty="0" smtClean="0">
                <a:latin typeface="Times New Roman" panose="02020603050405020304" pitchFamily="18" charset="0"/>
                <a:cs typeface="Times New Roman" panose="02020603050405020304" pitchFamily="18" charset="0"/>
              </a:rPr>
              <a:t> uygulaması sırasında hastalar,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dolaşım yüklemesi</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hipervolemi</a:t>
            </a:r>
            <a:r>
              <a:rPr lang="tr-TR" b="1" dirty="0" smtClean="0">
                <a:solidFill>
                  <a:srgbClr val="FF0000"/>
                </a:solidFill>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 ve </a:t>
            </a:r>
            <a:r>
              <a:rPr lang="tr-TR" b="1" dirty="0" smtClean="0">
                <a:solidFill>
                  <a:srgbClr val="FF0000"/>
                </a:solidFill>
                <a:latin typeface="Times New Roman" panose="02020603050405020304" pitchFamily="18" charset="0"/>
                <a:cs typeface="Times New Roman" panose="02020603050405020304" pitchFamily="18" charset="0"/>
              </a:rPr>
              <a:t>“ödem” </a:t>
            </a:r>
            <a:r>
              <a:rPr lang="tr-TR" dirty="0" smtClean="0">
                <a:latin typeface="Times New Roman" panose="02020603050405020304" pitchFamily="18" charset="0"/>
                <a:cs typeface="Times New Roman" panose="02020603050405020304" pitchFamily="18" charset="0"/>
              </a:rPr>
              <a:t>yönünden dikkatli takip edilmelidir.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30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Sıvı Elektrolit Dengesizlikleri</a:t>
            </a:r>
            <a:br>
              <a:rPr lang="tr-TR" dirty="0" smtClean="0"/>
            </a:br>
            <a:endParaRPr lang="tr-TR" dirty="0"/>
          </a:p>
        </p:txBody>
      </p:sp>
      <p:sp>
        <p:nvSpPr>
          <p:cNvPr id="3" name="İçerik Yer Tutucusu 2"/>
          <p:cNvSpPr>
            <a:spLocks noGrp="1"/>
          </p:cNvSpPr>
          <p:nvPr>
            <p:ph sz="half" idx="1"/>
          </p:nvPr>
        </p:nvSpPr>
        <p:spPr/>
        <p:txBody>
          <a:bodyPr>
            <a:normAutofit fontScale="62500" lnSpcReduction="20000"/>
          </a:bodyPr>
          <a:lstStyle/>
          <a:p>
            <a:pPr marL="0" indent="0" algn="just">
              <a:buNone/>
            </a:pPr>
            <a:r>
              <a:rPr lang="tr-TR" sz="3800" dirty="0" smtClean="0">
                <a:latin typeface="Times New Roman" panose="02020603050405020304" pitchFamily="18" charset="0"/>
                <a:cs typeface="Times New Roman" panose="02020603050405020304" pitchFamily="18" charset="0"/>
              </a:rPr>
              <a:t>Sıvı elektrolit dengesizliği, vücut sıvılarını oluşturan sıvı ve elektrolitlerin aşırı kaybı ya da fazlalığı sonucu ortaya çıkar. Bazı hastalar hastalıkları nedeniyle bazıları ise aldıkları tedavi nedeniyle sıvı elektrolit dengesizliğine daha yatkın olur. Sıvı elektrolit dengesizlikleri tüm vücut sistemlerini etkileyebilir. Örneğin, sodyum dengesizlikleri kan volümünü, kan basıncını ve sinir sistemini etkiler. Su dengesizlikleri özellikle </a:t>
            </a:r>
            <a:r>
              <a:rPr lang="tr-TR" sz="3800" b="1" dirty="0" smtClean="0">
                <a:solidFill>
                  <a:srgbClr val="FF0000"/>
                </a:solidFill>
                <a:latin typeface="Times New Roman" panose="02020603050405020304" pitchFamily="18" charset="0"/>
                <a:cs typeface="Times New Roman" panose="02020603050405020304" pitchFamily="18" charset="0"/>
              </a:rPr>
              <a:t>göz kürelerini, dokuları ve beyni </a:t>
            </a:r>
            <a:r>
              <a:rPr lang="tr-TR" sz="3800" dirty="0" smtClean="0">
                <a:latin typeface="Times New Roman" panose="02020603050405020304" pitchFamily="18" charset="0"/>
                <a:cs typeface="Times New Roman" panose="02020603050405020304" pitchFamily="18" charset="0"/>
              </a:rPr>
              <a:t>etkiler.</a:t>
            </a:r>
          </a:p>
          <a:p>
            <a:pPr marL="0" indent="0">
              <a:buNone/>
            </a:pPr>
            <a:endParaRPr lang="tr-TR" dirty="0"/>
          </a:p>
        </p:txBody>
      </p:sp>
      <p:sp>
        <p:nvSpPr>
          <p:cNvPr id="4" name="İçerik Yer Tutucusu 3"/>
          <p:cNvSpPr>
            <a:spLocks noGrp="1"/>
          </p:cNvSpPr>
          <p:nvPr>
            <p:ph sz="half" idx="2"/>
          </p:nvPr>
        </p:nvSpPr>
        <p:spPr/>
        <p:txBody>
          <a:bodyPr>
            <a:normAutofit fontScale="62500" lnSpcReduction="20000"/>
          </a:bodyPr>
          <a:lstStyle/>
          <a:p>
            <a:pPr marL="0" indent="0" algn="just">
              <a:buNone/>
            </a:pPr>
            <a:r>
              <a:rPr lang="tr-TR" sz="3200" b="1" dirty="0" smtClean="0">
                <a:solidFill>
                  <a:srgbClr val="FF0000"/>
                </a:solidFill>
                <a:latin typeface="Times New Roman" panose="02020603050405020304" pitchFamily="18" charset="0"/>
                <a:cs typeface="Times New Roman" panose="02020603050405020304" pitchFamily="18" charset="0"/>
              </a:rPr>
              <a:t>Sıvı elektrolit dengesizliklerinin başlıca nedenleri:</a:t>
            </a:r>
          </a:p>
          <a:p>
            <a:pPr marL="0" indent="0" algn="just">
              <a:buNone/>
            </a:pPr>
            <a:r>
              <a:rPr lang="tr-TR" sz="3200" dirty="0" smtClean="0">
                <a:latin typeface="Times New Roman" panose="02020603050405020304" pitchFamily="18" charset="0"/>
                <a:cs typeface="Times New Roman" panose="02020603050405020304" pitchFamily="18" charset="0"/>
              </a:rPr>
              <a:t> Sıvı elektrolitlerin az olması; gereksinimden daha az alınması ya da atımın artması,</a:t>
            </a:r>
          </a:p>
          <a:p>
            <a:pPr marL="0" indent="0" algn="just">
              <a:buNone/>
            </a:pPr>
            <a:r>
              <a:rPr lang="tr-TR" sz="3200" dirty="0" smtClean="0">
                <a:latin typeface="Times New Roman" panose="02020603050405020304" pitchFamily="18" charset="0"/>
                <a:cs typeface="Times New Roman" panose="02020603050405020304" pitchFamily="18" charset="0"/>
              </a:rPr>
              <a:t> Sıvı elektrolitlerin fazla olması; normalde vücuttan atılabilecek miktardan daha fazla alınması, böbrek ve karaciğer hastalığı nedeniyle yeterli atılımın olmaması, yanık ve travmalarda doku ölümü nedeniyle vücutta fazla miktarda elektrolit birikimi,</a:t>
            </a:r>
          </a:p>
          <a:p>
            <a:pPr marL="0" indent="0" algn="just">
              <a:buNone/>
            </a:pPr>
            <a:r>
              <a:rPr lang="tr-TR" sz="3200" dirty="0" smtClean="0">
                <a:latin typeface="Times New Roman" panose="02020603050405020304" pitchFamily="18" charset="0"/>
                <a:cs typeface="Times New Roman" panose="02020603050405020304" pitchFamily="18" charset="0"/>
              </a:rPr>
              <a:t> Sıvı elektrolit dengesini düzenleyici mekanizmaların bozulması,</a:t>
            </a:r>
          </a:p>
          <a:p>
            <a:pPr marL="0" indent="0" algn="just">
              <a:buNone/>
            </a:pPr>
            <a:r>
              <a:rPr lang="tr-TR" sz="3200" dirty="0" smtClean="0">
                <a:latin typeface="Times New Roman" panose="02020603050405020304" pitchFamily="18" charset="0"/>
                <a:cs typeface="Times New Roman" panose="02020603050405020304" pitchFamily="18" charset="0"/>
              </a:rPr>
              <a:t> Sıvı elektrolitlerin bedende tutulması (örneğin, ödem).</a:t>
            </a:r>
          </a:p>
          <a:p>
            <a:pPr marL="0" indent="0">
              <a:buNone/>
            </a:pPr>
            <a:endParaRPr lang="tr-TR" dirty="0"/>
          </a:p>
        </p:txBody>
      </p:sp>
    </p:spTree>
    <p:extLst>
      <p:ext uri="{BB962C8B-B14F-4D97-AF65-F5344CB8AC3E}">
        <p14:creationId xmlns:p14="http://schemas.microsoft.com/office/powerpoint/2010/main" val="70248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Elektrolit Dengesizlikleri</a:t>
            </a:r>
            <a:br>
              <a:rPr lang="tr-TR" dirty="0" smtClean="0"/>
            </a:br>
            <a:endParaRPr lang="tr-TR" dirty="0"/>
          </a:p>
        </p:txBody>
      </p:sp>
      <p:sp>
        <p:nvSpPr>
          <p:cNvPr id="3" name="İçerik Yer Tutucusu 2"/>
          <p:cNvSpPr>
            <a:spLocks noGrp="1"/>
          </p:cNvSpPr>
          <p:nvPr>
            <p:ph sz="half" idx="1"/>
          </p:nvPr>
        </p:nvSpPr>
        <p:spPr/>
        <p:txBody>
          <a:bodyPr>
            <a:normAutofit fontScale="77500" lnSpcReduction="20000"/>
          </a:bodyPr>
          <a:lstStyle/>
          <a:p>
            <a:pPr marL="0" indent="0">
              <a:buNone/>
            </a:pPr>
            <a:r>
              <a:rPr lang="tr-TR" b="1" dirty="0" smtClean="0">
                <a:solidFill>
                  <a:srgbClr val="FF0000"/>
                </a:solidFill>
                <a:latin typeface="Times New Roman" panose="02020603050405020304" pitchFamily="18" charset="0"/>
                <a:cs typeface="Times New Roman" panose="02020603050405020304" pitchFamily="18" charset="0"/>
              </a:rPr>
              <a:t>Sodyum (</a:t>
            </a:r>
            <a:r>
              <a:rPr lang="tr-TR" b="1" dirty="0" err="1" smtClean="0">
                <a:solidFill>
                  <a:srgbClr val="FF0000"/>
                </a:solidFill>
                <a:latin typeface="Times New Roman" panose="02020603050405020304" pitchFamily="18" charset="0"/>
                <a:cs typeface="Times New Roman" panose="02020603050405020304" pitchFamily="18" charset="0"/>
              </a:rPr>
              <a:t>Na</a:t>
            </a:r>
            <a:r>
              <a:rPr lang="tr-TR" b="1" dirty="0" smtClean="0">
                <a:solidFill>
                  <a:srgbClr val="FF0000"/>
                </a:solidFill>
                <a:latin typeface="Times New Roman" panose="02020603050405020304" pitchFamily="18" charset="0"/>
                <a:cs typeface="Times New Roman" panose="02020603050405020304" pitchFamily="18" charset="0"/>
              </a:rPr>
              <a:t>+) Dengesizlikleri: </a:t>
            </a:r>
            <a:r>
              <a:rPr lang="tr-TR" dirty="0" smtClean="0">
                <a:latin typeface="Times New Roman" panose="02020603050405020304" pitchFamily="18" charset="0"/>
                <a:cs typeface="Times New Roman" panose="02020603050405020304" pitchFamily="18" charset="0"/>
              </a:rPr>
              <a:t>Sodyum vücutta 142-145 </a:t>
            </a:r>
            <a:r>
              <a:rPr lang="tr-TR" dirty="0" err="1" smtClean="0">
                <a:latin typeface="Times New Roman" panose="02020603050405020304" pitchFamily="18" charset="0"/>
                <a:cs typeface="Times New Roman" panose="02020603050405020304" pitchFamily="18" charset="0"/>
              </a:rPr>
              <a:t>mEq</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lt</a:t>
            </a:r>
            <a:r>
              <a:rPr lang="tr-TR" dirty="0" smtClean="0">
                <a:latin typeface="Times New Roman" panose="02020603050405020304" pitchFamily="18" charset="0"/>
                <a:cs typeface="Times New Roman" panose="02020603050405020304" pitchFamily="18" charset="0"/>
              </a:rPr>
              <a:t> değerleri arasındadır. </a:t>
            </a: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sıvıda sodyum açığına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err="1" smtClean="0">
                <a:solidFill>
                  <a:srgbClr val="FF0000"/>
                </a:solidFill>
                <a:latin typeface="Times New Roman" panose="02020603050405020304" pitchFamily="18" charset="0"/>
                <a:cs typeface="Times New Roman" panose="02020603050405020304" pitchFamily="18" charset="0"/>
              </a:rPr>
              <a:t>hiponatremi</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sodyum fazlalığına ise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err="1" smtClean="0">
                <a:solidFill>
                  <a:srgbClr val="FF0000"/>
                </a:solidFill>
                <a:latin typeface="Times New Roman" panose="02020603050405020304" pitchFamily="18" charset="0"/>
                <a:cs typeface="Times New Roman" panose="02020603050405020304" pitchFamily="18" charset="0"/>
              </a:rPr>
              <a:t>hipernatremi</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denir. </a:t>
            </a:r>
          </a:p>
          <a:p>
            <a:pPr marL="0" indent="0">
              <a:buNone/>
            </a:pPr>
            <a:r>
              <a:rPr lang="tr-TR" b="1" dirty="0" err="1" smtClean="0">
                <a:solidFill>
                  <a:srgbClr val="FF0000"/>
                </a:solidFill>
                <a:latin typeface="Times New Roman" panose="02020603050405020304" pitchFamily="18" charset="0"/>
                <a:cs typeface="Times New Roman" panose="02020603050405020304" pitchFamily="18" charset="0"/>
              </a:rPr>
              <a:t>Hiponatremi</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sodyumun organizmaya yetersiz alındığı durumlarda bazı ilaç tedavilerinde, aşırı terleme, kusma gibi sodyum kaybının fazla olduğu durumlarda gelişir. </a:t>
            </a:r>
          </a:p>
          <a:p>
            <a:pPr marL="0" indent="0">
              <a:buNone/>
            </a:pPr>
            <a:r>
              <a:rPr lang="tr-TR" b="1" dirty="0" err="1" smtClean="0">
                <a:solidFill>
                  <a:srgbClr val="FF0000"/>
                </a:solidFill>
                <a:latin typeface="Times New Roman" panose="02020603050405020304" pitchFamily="18" charset="0"/>
                <a:cs typeface="Times New Roman" panose="02020603050405020304" pitchFamily="18" charset="0"/>
              </a:rPr>
              <a:t>Hipernatremi</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sodyumun fazla alındığı, sodyum içeriği fazla, sıvı kaybı ve su </a:t>
            </a:r>
            <a:r>
              <a:rPr lang="tr-TR" dirty="0" err="1" smtClean="0">
                <a:latin typeface="Times New Roman" panose="02020603050405020304" pitchFamily="18" charset="0"/>
                <a:cs typeface="Times New Roman" panose="02020603050405020304" pitchFamily="18" charset="0"/>
              </a:rPr>
              <a:t>defisitlerinin</a:t>
            </a:r>
            <a:r>
              <a:rPr lang="tr-TR" dirty="0" smtClean="0">
                <a:latin typeface="Times New Roman" panose="02020603050405020304" pitchFamily="18" charset="0"/>
                <a:cs typeface="Times New Roman" panose="02020603050405020304" pitchFamily="18" charset="0"/>
              </a:rPr>
              <a:t> olduğu durumlarda gelişir.</a:t>
            </a:r>
            <a:endParaRPr lang="tr-TR"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half" idx="2"/>
          </p:nvPr>
        </p:nvSpPr>
        <p:spPr/>
        <p:txBody>
          <a:bodyPr>
            <a:normAutofit fontScale="77500" lnSpcReduction="20000"/>
          </a:bodyPr>
          <a:lstStyle/>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Potasyum (K+) Dengesizlikleri: </a:t>
            </a:r>
            <a:r>
              <a:rPr lang="tr-TR" dirty="0" smtClean="0">
                <a:latin typeface="Times New Roman" panose="02020603050405020304" pitchFamily="18" charset="0"/>
                <a:cs typeface="Times New Roman" panose="02020603050405020304" pitchFamily="18" charset="0"/>
              </a:rPr>
              <a:t>Potasyum </a:t>
            </a:r>
            <a:r>
              <a:rPr lang="tr-TR" dirty="0" err="1" smtClean="0">
                <a:latin typeface="Times New Roman" panose="02020603050405020304" pitchFamily="18" charset="0"/>
                <a:cs typeface="Times New Roman" panose="02020603050405020304" pitchFamily="18" charset="0"/>
              </a:rPr>
              <a:t>intraselüler</a:t>
            </a:r>
            <a:r>
              <a:rPr lang="tr-TR" dirty="0" smtClean="0">
                <a:latin typeface="Times New Roman" panose="02020603050405020304" pitchFamily="18" charset="0"/>
                <a:cs typeface="Times New Roman" panose="02020603050405020304" pitchFamily="18" charset="0"/>
              </a:rPr>
              <a:t> sıvının en önemli iyonudur. Serum potasyum değerinin (3.5-5mEq/</a:t>
            </a:r>
            <a:r>
              <a:rPr lang="tr-TR" dirty="0" err="1" smtClean="0">
                <a:latin typeface="Times New Roman" panose="02020603050405020304" pitchFamily="18" charset="0"/>
                <a:cs typeface="Times New Roman" panose="02020603050405020304" pitchFamily="18" charset="0"/>
              </a:rPr>
              <a:t>lt</a:t>
            </a:r>
            <a:r>
              <a:rPr lang="tr-TR" dirty="0" smtClean="0">
                <a:latin typeface="Times New Roman" panose="02020603050405020304" pitchFamily="18" charset="0"/>
                <a:cs typeface="Times New Roman" panose="02020603050405020304" pitchFamily="18" charset="0"/>
              </a:rPr>
              <a:t>) normal sınırların altında olmasına,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err="1" smtClean="0">
                <a:solidFill>
                  <a:srgbClr val="FF0000"/>
                </a:solidFill>
                <a:latin typeface="Times New Roman" panose="02020603050405020304" pitchFamily="18" charset="0"/>
                <a:cs typeface="Times New Roman" panose="02020603050405020304" pitchFamily="18" charset="0"/>
              </a:rPr>
              <a:t>hipokalemi</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serum potasyum düzeyinin normal sınırların üzerinde olmasına ise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err="1" smtClean="0">
                <a:solidFill>
                  <a:srgbClr val="FF0000"/>
                </a:solidFill>
                <a:latin typeface="Times New Roman" panose="02020603050405020304" pitchFamily="18" charset="0"/>
                <a:cs typeface="Times New Roman" panose="02020603050405020304" pitchFamily="18" charset="0"/>
              </a:rPr>
              <a:t>hiperkalemi</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denir. </a:t>
            </a:r>
          </a:p>
          <a:p>
            <a:pPr marL="0" indent="0" algn="just">
              <a:buNone/>
            </a:pPr>
            <a:r>
              <a:rPr lang="tr-TR" b="1" dirty="0" err="1" smtClean="0">
                <a:solidFill>
                  <a:srgbClr val="FF0000"/>
                </a:solidFill>
                <a:latin typeface="Times New Roman" panose="02020603050405020304" pitchFamily="18" charset="0"/>
                <a:cs typeface="Times New Roman" panose="02020603050405020304" pitchFamily="18" charset="0"/>
              </a:rPr>
              <a:t>Hipokalemi</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ishal, kusma, </a:t>
            </a:r>
            <a:r>
              <a:rPr lang="tr-TR" dirty="0" err="1" smtClean="0">
                <a:latin typeface="Times New Roman" panose="02020603050405020304" pitchFamily="18" charset="0"/>
                <a:cs typeface="Times New Roman" panose="02020603050405020304" pitchFamily="18" charset="0"/>
              </a:rPr>
              <a:t>nazogastrik</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dekompresyon</a:t>
            </a:r>
            <a:r>
              <a:rPr lang="tr-TR" dirty="0" smtClean="0">
                <a:latin typeface="Times New Roman" panose="02020603050405020304" pitchFamily="18" charset="0"/>
                <a:cs typeface="Times New Roman" panose="02020603050405020304" pitchFamily="18" charset="0"/>
              </a:rPr>
              <a:t>, vücuttan potasyum kaybına neden olan bazı ilaçların kullanımı gibi durumlarda ortaya çıkar. </a:t>
            </a:r>
          </a:p>
          <a:p>
            <a:pPr marL="0" indent="0" algn="just">
              <a:buNone/>
            </a:pPr>
            <a:r>
              <a:rPr lang="tr-TR" b="1" dirty="0" err="1" smtClean="0">
                <a:latin typeface="Times New Roman" panose="02020603050405020304" pitchFamily="18" charset="0"/>
                <a:cs typeface="Times New Roman" panose="02020603050405020304" pitchFamily="18" charset="0"/>
              </a:rPr>
              <a:t>Hiperkalemi</a:t>
            </a:r>
            <a:r>
              <a:rPr lang="tr-TR" b="1" dirty="0" smtClean="0">
                <a:latin typeface="Times New Roman" panose="02020603050405020304" pitchFamily="18" charset="0"/>
                <a:cs typeface="Times New Roman" panose="02020603050405020304" pitchFamily="18" charset="0"/>
              </a:rPr>
              <a:t> ise; </a:t>
            </a:r>
            <a:r>
              <a:rPr lang="tr-TR" dirty="0" smtClean="0">
                <a:latin typeface="Times New Roman" panose="02020603050405020304" pitchFamily="18" charset="0"/>
                <a:cs typeface="Times New Roman" panose="02020603050405020304" pitchFamily="18" charset="0"/>
              </a:rPr>
              <a:t>böbrek yetmezliği, yanık ve travma gibi hücre </a:t>
            </a:r>
            <a:r>
              <a:rPr lang="tr-TR" dirty="0" err="1" smtClean="0">
                <a:latin typeface="Times New Roman" panose="02020603050405020304" pitchFamily="18" charset="0"/>
                <a:cs typeface="Times New Roman" panose="02020603050405020304" pitchFamily="18" charset="0"/>
              </a:rPr>
              <a:t>harabiyetine</a:t>
            </a:r>
            <a:r>
              <a:rPr lang="tr-TR" dirty="0" smtClean="0">
                <a:latin typeface="Times New Roman" panose="02020603050405020304" pitchFamily="18" charset="0"/>
                <a:cs typeface="Times New Roman" panose="02020603050405020304" pitchFamily="18" charset="0"/>
              </a:rPr>
              <a:t> neden olan durumlar, potasyum içeren </a:t>
            </a:r>
            <a:r>
              <a:rPr lang="tr-TR" dirty="0" err="1" smtClean="0">
                <a:latin typeface="Times New Roman" panose="02020603050405020304" pitchFamily="18" charset="0"/>
                <a:cs typeface="Times New Roman" panose="02020603050405020304" pitchFamily="18" charset="0"/>
              </a:rPr>
              <a:t>intravenöz</a:t>
            </a:r>
            <a:r>
              <a:rPr lang="tr-TR" dirty="0" smtClean="0">
                <a:latin typeface="Times New Roman" panose="02020603050405020304" pitchFamily="18" charset="0"/>
                <a:cs typeface="Times New Roman" panose="02020603050405020304" pitchFamily="18" charset="0"/>
              </a:rPr>
              <a:t> sıvıların hızlı verilmesi gibi nedenlerle gelişir.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82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Elektrolit Dengesizlikleri</a:t>
            </a:r>
            <a:endParaRPr lang="tr-TR" dirty="0"/>
          </a:p>
        </p:txBody>
      </p:sp>
      <p:sp>
        <p:nvSpPr>
          <p:cNvPr id="3" name="İçerik Yer Tutucusu 2"/>
          <p:cNvSpPr>
            <a:spLocks noGrp="1"/>
          </p:cNvSpPr>
          <p:nvPr>
            <p:ph sz="half" idx="1"/>
          </p:nvPr>
        </p:nvSpPr>
        <p:spPr/>
        <p:txBody>
          <a:bodyPr>
            <a:normAutofit fontScale="77500" lnSpcReduction="20000"/>
          </a:bodyPr>
          <a:lstStyle/>
          <a:p>
            <a:pPr marL="0" indent="0">
              <a:buNone/>
            </a:pPr>
            <a:r>
              <a:rPr lang="tr-TR" b="1" dirty="0" smtClean="0">
                <a:solidFill>
                  <a:srgbClr val="FF0000"/>
                </a:solidFill>
                <a:latin typeface="Times New Roman" panose="02020603050405020304" pitchFamily="18" charset="0"/>
                <a:cs typeface="Times New Roman" panose="02020603050405020304" pitchFamily="18" charset="0"/>
              </a:rPr>
              <a:t>Kalsiyum (</a:t>
            </a:r>
            <a:r>
              <a:rPr lang="tr-TR" b="1" dirty="0" err="1" smtClean="0">
                <a:solidFill>
                  <a:srgbClr val="FF0000"/>
                </a:solidFill>
                <a:latin typeface="Times New Roman" panose="02020603050405020304" pitchFamily="18" charset="0"/>
                <a:cs typeface="Times New Roman" panose="02020603050405020304" pitchFamily="18" charset="0"/>
              </a:rPr>
              <a:t>Ca</a:t>
            </a:r>
            <a:r>
              <a:rPr lang="tr-TR" b="1" dirty="0" smtClean="0">
                <a:solidFill>
                  <a:srgbClr val="FF0000"/>
                </a:solidFill>
                <a:latin typeface="Times New Roman" panose="02020603050405020304" pitchFamily="18" charset="0"/>
                <a:cs typeface="Times New Roman" panose="02020603050405020304" pitchFamily="18" charset="0"/>
              </a:rPr>
              <a:t>++) Dengesizlikleri: </a:t>
            </a:r>
            <a:r>
              <a:rPr lang="tr-TR" dirty="0" smtClean="0">
                <a:latin typeface="Times New Roman" panose="02020603050405020304" pitchFamily="18" charset="0"/>
                <a:cs typeface="Times New Roman" panose="02020603050405020304" pitchFamily="18" charset="0"/>
              </a:rPr>
              <a:t>Kalsiyum, normalde serumda 4-5 </a:t>
            </a:r>
            <a:r>
              <a:rPr lang="tr-TR" dirty="0" err="1" smtClean="0">
                <a:latin typeface="Times New Roman" panose="02020603050405020304" pitchFamily="18" charset="0"/>
                <a:cs typeface="Times New Roman" panose="02020603050405020304" pitchFamily="18" charset="0"/>
              </a:rPr>
              <a:t>mEq</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lt</a:t>
            </a:r>
            <a:r>
              <a:rPr lang="tr-TR" dirty="0" smtClean="0">
                <a:latin typeface="Times New Roman" panose="02020603050405020304" pitchFamily="18" charset="0"/>
                <a:cs typeface="Times New Roman" panose="02020603050405020304" pitchFamily="18" charset="0"/>
              </a:rPr>
              <a:t> oranında bulunan elektrolittir. Serum kalsiyum değerinin normalin altına düşmesine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err="1" smtClean="0">
                <a:solidFill>
                  <a:srgbClr val="FF0000"/>
                </a:solidFill>
                <a:latin typeface="Times New Roman" panose="02020603050405020304" pitchFamily="18" charset="0"/>
                <a:cs typeface="Times New Roman" panose="02020603050405020304" pitchFamily="18" charset="0"/>
              </a:rPr>
              <a:t>hipokalsemi</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normal değerinin üzerine çıkmasına ise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err="1" smtClean="0">
                <a:solidFill>
                  <a:srgbClr val="FF0000"/>
                </a:solidFill>
                <a:latin typeface="Times New Roman" panose="02020603050405020304" pitchFamily="18" charset="0"/>
                <a:cs typeface="Times New Roman" panose="02020603050405020304" pitchFamily="18" charset="0"/>
              </a:rPr>
              <a:t>hiperkalsemi</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denir. </a:t>
            </a:r>
          </a:p>
          <a:p>
            <a:pPr marL="0" indent="0">
              <a:buNone/>
            </a:pPr>
            <a:r>
              <a:rPr lang="tr-TR" b="1" dirty="0" err="1" smtClean="0">
                <a:solidFill>
                  <a:srgbClr val="FF0000"/>
                </a:solidFill>
                <a:latin typeface="Times New Roman" panose="02020603050405020304" pitchFamily="18" charset="0"/>
                <a:cs typeface="Times New Roman" panose="02020603050405020304" pitchFamily="18" charset="0"/>
              </a:rPr>
              <a:t>Hipokalsemi</a:t>
            </a:r>
            <a:r>
              <a:rPr lang="tr-TR" dirty="0" smtClean="0">
                <a:latin typeface="Times New Roman" panose="02020603050405020304" pitchFamily="18" charset="0"/>
                <a:cs typeface="Times New Roman" panose="02020603050405020304" pitchFamily="18" charset="0"/>
              </a:rPr>
              <a:t> yanlışlıkla </a:t>
            </a:r>
            <a:r>
              <a:rPr lang="tr-TR" dirty="0" err="1" smtClean="0">
                <a:latin typeface="Times New Roman" panose="02020603050405020304" pitchFamily="18" charset="0"/>
                <a:cs typeface="Times New Roman" panose="02020603050405020304" pitchFamily="18" charset="0"/>
              </a:rPr>
              <a:t>paratiroid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bezlerininde</a:t>
            </a:r>
            <a:r>
              <a:rPr lang="tr-TR" dirty="0" smtClean="0">
                <a:latin typeface="Times New Roman" panose="02020603050405020304" pitchFamily="18" charset="0"/>
                <a:cs typeface="Times New Roman" panose="02020603050405020304" pitchFamily="18" charset="0"/>
              </a:rPr>
              <a:t> çıkarıldığı </a:t>
            </a:r>
            <a:r>
              <a:rPr lang="tr-TR" dirty="0" err="1" smtClean="0">
                <a:latin typeface="Times New Roman" panose="02020603050405020304" pitchFamily="18" charset="0"/>
                <a:cs typeface="Times New Roman" panose="02020603050405020304" pitchFamily="18" charset="0"/>
              </a:rPr>
              <a:t>tiriodektomi</a:t>
            </a:r>
            <a:r>
              <a:rPr lang="tr-TR" dirty="0" smtClean="0">
                <a:latin typeface="Times New Roman" panose="02020603050405020304" pitchFamily="18" charset="0"/>
                <a:cs typeface="Times New Roman" panose="02020603050405020304" pitchFamily="18" charset="0"/>
              </a:rPr>
              <a:t> ameliyatlarında, diyette D vitaminin yetersiz alındığı, uzun süreli ve ağır ishal gibi durumlarda görülür. </a:t>
            </a:r>
          </a:p>
          <a:p>
            <a:pPr marL="0" indent="0">
              <a:buNone/>
            </a:pPr>
            <a:r>
              <a:rPr lang="tr-TR" b="1" dirty="0" err="1" smtClean="0">
                <a:solidFill>
                  <a:srgbClr val="FF0000"/>
                </a:solidFill>
                <a:latin typeface="Times New Roman" panose="02020603050405020304" pitchFamily="18" charset="0"/>
                <a:cs typeface="Times New Roman" panose="02020603050405020304" pitchFamily="18" charset="0"/>
              </a:rPr>
              <a:t>Hiperkalsemi</a:t>
            </a:r>
            <a:r>
              <a:rPr lang="tr-TR" b="1" dirty="0" smtClean="0">
                <a:solidFill>
                  <a:srgbClr val="FF0000"/>
                </a:solidFill>
                <a:latin typeface="Times New Roman" panose="02020603050405020304" pitchFamily="18" charset="0"/>
                <a:cs typeface="Times New Roman" panose="02020603050405020304" pitchFamily="18" charset="0"/>
              </a:rPr>
              <a:t> ise; </a:t>
            </a:r>
            <a:r>
              <a:rPr lang="tr-TR" dirty="0" smtClean="0">
                <a:latin typeface="Times New Roman" panose="02020603050405020304" pitchFamily="18" charset="0"/>
                <a:cs typeface="Times New Roman" panose="02020603050405020304" pitchFamily="18" charset="0"/>
              </a:rPr>
              <a:t>vücuda fazla miktarda kalsiyum ve D vitamini alınması, </a:t>
            </a:r>
            <a:r>
              <a:rPr lang="tr-TR" dirty="0" err="1" smtClean="0">
                <a:latin typeface="Times New Roman" panose="02020603050405020304" pitchFamily="18" charset="0"/>
                <a:cs typeface="Times New Roman" panose="02020603050405020304" pitchFamily="18" charset="0"/>
              </a:rPr>
              <a:t>hiperparatiroidizm</a:t>
            </a:r>
            <a:r>
              <a:rPr lang="tr-TR" dirty="0" smtClean="0">
                <a:latin typeface="Times New Roman" panose="02020603050405020304" pitchFamily="18" charset="0"/>
                <a:cs typeface="Times New Roman" panose="02020603050405020304" pitchFamily="18" charset="0"/>
              </a:rPr>
              <a:t>, böbrek yetmezliği gibi nedenlerle ortaya çıkar.</a:t>
            </a:r>
          </a:p>
          <a:p>
            <a:pPr marL="0" indent="0">
              <a:buNone/>
            </a:pPr>
            <a:endParaRPr lang="tr-TR" dirty="0"/>
          </a:p>
        </p:txBody>
      </p:sp>
      <p:sp>
        <p:nvSpPr>
          <p:cNvPr id="4" name="İçerik Yer Tutucusu 3"/>
          <p:cNvSpPr>
            <a:spLocks noGrp="1"/>
          </p:cNvSpPr>
          <p:nvPr>
            <p:ph sz="half" idx="2"/>
          </p:nvPr>
        </p:nvSpPr>
        <p:spPr/>
        <p:txBody>
          <a:bodyPr>
            <a:normAutofit fontScale="77500" lnSpcReduction="20000"/>
          </a:bodyPr>
          <a:lstStyle/>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Magnezyum (Mg++) Dengesizlikleri: </a:t>
            </a:r>
            <a:r>
              <a:rPr lang="tr-TR" dirty="0" smtClean="0">
                <a:latin typeface="Times New Roman" panose="02020603050405020304" pitchFamily="18" charset="0"/>
                <a:cs typeface="Times New Roman" panose="02020603050405020304" pitchFamily="18" charset="0"/>
              </a:rPr>
              <a:t>Serum magnezyum düzeyinin 1.4 </a:t>
            </a:r>
            <a:r>
              <a:rPr lang="tr-TR" dirty="0" err="1" smtClean="0">
                <a:latin typeface="Times New Roman" panose="02020603050405020304" pitchFamily="18" charset="0"/>
                <a:cs typeface="Times New Roman" panose="02020603050405020304" pitchFamily="18" charset="0"/>
              </a:rPr>
              <a:t>mEq</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lt’nin</a:t>
            </a:r>
            <a:r>
              <a:rPr lang="tr-TR" dirty="0" smtClean="0">
                <a:latin typeface="Times New Roman" panose="02020603050405020304" pitchFamily="18" charset="0"/>
                <a:cs typeface="Times New Roman" panose="02020603050405020304" pitchFamily="18" charset="0"/>
              </a:rPr>
              <a:t> altına düşmesine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err="1" smtClean="0">
                <a:solidFill>
                  <a:srgbClr val="FF0000"/>
                </a:solidFill>
                <a:latin typeface="Times New Roman" panose="02020603050405020304" pitchFamily="18" charset="0"/>
                <a:cs typeface="Times New Roman" panose="02020603050405020304" pitchFamily="18" charset="0"/>
              </a:rPr>
              <a:t>hipomagnesiyemi</a:t>
            </a:r>
            <a:r>
              <a:rPr lang="tr-TR" b="1" dirty="0" smtClean="0">
                <a:solidFill>
                  <a:srgbClr val="FF0000"/>
                </a:solidFill>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 serum magnezyum düzeyinin 2.5 </a:t>
            </a:r>
            <a:r>
              <a:rPr lang="tr-TR" dirty="0" err="1" smtClean="0">
                <a:latin typeface="Times New Roman" panose="02020603050405020304" pitchFamily="18" charset="0"/>
                <a:cs typeface="Times New Roman" panose="02020603050405020304" pitchFamily="18" charset="0"/>
              </a:rPr>
              <a:t>mEq</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lt’nin</a:t>
            </a:r>
            <a:r>
              <a:rPr lang="tr-TR" dirty="0" smtClean="0">
                <a:latin typeface="Times New Roman" panose="02020603050405020304" pitchFamily="18" charset="0"/>
                <a:cs typeface="Times New Roman" panose="02020603050405020304" pitchFamily="18" charset="0"/>
              </a:rPr>
              <a:t> üzerine çıkmasına ise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err="1" smtClean="0">
                <a:solidFill>
                  <a:srgbClr val="FF0000"/>
                </a:solidFill>
                <a:latin typeface="Times New Roman" panose="02020603050405020304" pitchFamily="18" charset="0"/>
                <a:cs typeface="Times New Roman" panose="02020603050405020304" pitchFamily="18" charset="0"/>
              </a:rPr>
              <a:t>hipermagnesiyemi</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denir.</a:t>
            </a:r>
          </a:p>
          <a:p>
            <a:pPr marL="0" indent="0" algn="just">
              <a:buNone/>
            </a:pPr>
            <a:r>
              <a:rPr lang="tr-TR" b="1" dirty="0" err="1" smtClean="0">
                <a:solidFill>
                  <a:srgbClr val="FF0000"/>
                </a:solidFill>
                <a:latin typeface="Times New Roman" panose="02020603050405020304" pitchFamily="18" charset="0"/>
                <a:cs typeface="Times New Roman" panose="02020603050405020304" pitchFamily="18" charset="0"/>
              </a:rPr>
              <a:t>Hipomagnesiyemi</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diyetle yetersiz magnezyum alımı, kronik alkolizm, kusma, ishal ve bazı ilaçların tedavisine bağlı olarak görülür.</a:t>
            </a:r>
          </a:p>
          <a:p>
            <a:pPr marL="0" indent="0" algn="just">
              <a:buNone/>
            </a:pPr>
            <a:r>
              <a:rPr lang="tr-TR" dirty="0" smtClean="0">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Hipermagnesiyeminin</a:t>
            </a:r>
            <a:r>
              <a:rPr lang="tr-TR" b="1" dirty="0" smtClean="0">
                <a:solidFill>
                  <a:srgbClr val="FF0000"/>
                </a:solidFill>
                <a:latin typeface="Times New Roman" panose="02020603050405020304" pitchFamily="18" charset="0"/>
                <a:cs typeface="Times New Roman" panose="02020603050405020304" pitchFamily="18" charset="0"/>
              </a:rPr>
              <a:t> en sık nedenleri ise; </a:t>
            </a:r>
            <a:r>
              <a:rPr lang="tr-TR" dirty="0" smtClean="0">
                <a:latin typeface="Times New Roman" panose="02020603050405020304" pitchFamily="18" charset="0"/>
                <a:cs typeface="Times New Roman" panose="02020603050405020304" pitchFamily="18" charset="0"/>
              </a:rPr>
              <a:t>diyetle fazla magnezyum alınması, magnezyum içeren </a:t>
            </a:r>
            <a:r>
              <a:rPr lang="tr-TR" dirty="0" err="1" smtClean="0">
                <a:latin typeface="Times New Roman" panose="02020603050405020304" pitchFamily="18" charset="0"/>
                <a:cs typeface="Times New Roman" panose="02020603050405020304" pitchFamily="18" charset="0"/>
              </a:rPr>
              <a:t>laksatiflerin</a:t>
            </a:r>
            <a:r>
              <a:rPr lang="tr-TR" dirty="0" smtClean="0">
                <a:latin typeface="Times New Roman" panose="02020603050405020304" pitchFamily="18" charset="0"/>
                <a:cs typeface="Times New Roman" panose="02020603050405020304" pitchFamily="18" charset="0"/>
              </a:rPr>
              <a:t> fazla kullanılması ve böbrek yetmezliğidir.</a:t>
            </a:r>
          </a:p>
          <a:p>
            <a:endParaRPr lang="tr-TR" dirty="0"/>
          </a:p>
        </p:txBody>
      </p:sp>
    </p:spTree>
    <p:extLst>
      <p:ext uri="{BB962C8B-B14F-4D97-AF65-F5344CB8AC3E}">
        <p14:creationId xmlns:p14="http://schemas.microsoft.com/office/powerpoint/2010/main" val="3463796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fontScale="90000"/>
          </a:bodyPr>
          <a:lstStyle/>
          <a:p>
            <a:r>
              <a:rPr lang="tr-TR" dirty="0" smtClean="0"/>
              <a:t>Sıvı Elektrolit Dengesizliklerini Etkileyen Faktörler</a:t>
            </a:r>
            <a:br>
              <a:rPr lang="tr-TR" dirty="0" smtClean="0"/>
            </a:br>
            <a:endParaRPr lang="tr-TR" dirty="0"/>
          </a:p>
        </p:txBody>
      </p:sp>
      <p:sp>
        <p:nvSpPr>
          <p:cNvPr id="6" name="İçerik Yer Tutucusu 5"/>
          <p:cNvSpPr>
            <a:spLocks noGrp="1"/>
          </p:cNvSpPr>
          <p:nvPr>
            <p:ph idx="1"/>
          </p:nvPr>
        </p:nvSpPr>
        <p:spPr/>
        <p:txBody>
          <a:bodyPr>
            <a:normAutofit fontScale="85000" lnSpcReduction="20000"/>
          </a:bodyPr>
          <a:lstStyle/>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Yaş: </a:t>
            </a:r>
            <a:r>
              <a:rPr lang="tr-TR" dirty="0" smtClean="0">
                <a:latin typeface="Times New Roman" panose="02020603050405020304" pitchFamily="18" charset="0"/>
                <a:cs typeface="Times New Roman" panose="02020603050405020304" pitchFamily="18" charset="0"/>
              </a:rPr>
              <a:t>Vücut sıvı miktarı yönünden çocuk ile yetişkin arasında, kadın ve erkek arasında fark vardır. Yeni doğanın % 75-80’i su iken, çocuk bir yaşına geldiğinde oran % 60-65 olmakta ve bu çocukluk yaşları boyunca sabit kalmaktadır. Yetişkinlerde cinsiyet farkına göre toplam vücut sıvısı farklılık göstermekle birlikte yaş ve yağ dokusu arttıkça vücut sıvısı da belli oranlarda azalır.</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Vücut yapısı: </a:t>
            </a:r>
            <a:r>
              <a:rPr lang="tr-TR" dirty="0" smtClean="0">
                <a:latin typeface="Times New Roman" panose="02020603050405020304" pitchFamily="18" charset="0"/>
                <a:cs typeface="Times New Roman" panose="02020603050405020304" pitchFamily="18" charset="0"/>
              </a:rPr>
              <a:t>Vücut yapıları fazla yağ içeren </a:t>
            </a:r>
            <a:r>
              <a:rPr lang="tr-TR" dirty="0" err="1" smtClean="0">
                <a:latin typeface="Times New Roman" panose="02020603050405020304" pitchFamily="18" charset="0"/>
                <a:cs typeface="Times New Roman" panose="02020603050405020304" pitchFamily="18" charset="0"/>
              </a:rPr>
              <a:t>obez</a:t>
            </a:r>
            <a:r>
              <a:rPr lang="tr-TR" dirty="0" smtClean="0">
                <a:latin typeface="Times New Roman" panose="02020603050405020304" pitchFamily="18" charset="0"/>
                <a:cs typeface="Times New Roman" panose="02020603050405020304" pitchFamily="18" charset="0"/>
              </a:rPr>
              <a:t> bireylerde, yağ dokusu su tutmadığından dolayı toplam vücut sıvı miktarı daha azdır. Çok zayıf yetişkin bireylerde vücut ağırlığının % 75’ini su oluştururken </a:t>
            </a:r>
            <a:r>
              <a:rPr lang="tr-TR" dirty="0" err="1" smtClean="0">
                <a:latin typeface="Times New Roman" panose="02020603050405020304" pitchFamily="18" charset="0"/>
                <a:cs typeface="Times New Roman" panose="02020603050405020304" pitchFamily="18" charset="0"/>
              </a:rPr>
              <a:t>obez</a:t>
            </a:r>
            <a:r>
              <a:rPr lang="tr-TR" dirty="0" smtClean="0">
                <a:latin typeface="Times New Roman" panose="02020603050405020304" pitchFamily="18" charset="0"/>
                <a:cs typeface="Times New Roman" panose="02020603050405020304" pitchFamily="18" charset="0"/>
              </a:rPr>
              <a:t> bireylerde bu oran % 50’ye kadar inmektedir.</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Beslenme: </a:t>
            </a:r>
            <a:r>
              <a:rPr lang="tr-TR" dirty="0" smtClean="0">
                <a:latin typeface="Times New Roman" panose="02020603050405020304" pitchFamily="18" charset="0"/>
                <a:cs typeface="Times New Roman" panose="02020603050405020304" pitchFamily="18" charset="0"/>
              </a:rPr>
              <a:t>Vücuda günlük olarak alınan su, tuz, potasyum, kalsiyum, karbonhidrat ve protein gibi besinlerin yeterli miktarda alınması gerekir. Aksi halde, sıvı elektrolit dengesizlikleri ortaya çıkar.</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Hastalıklar: </a:t>
            </a:r>
            <a:r>
              <a:rPr lang="tr-TR" dirty="0" smtClean="0">
                <a:latin typeface="Times New Roman" panose="02020603050405020304" pitchFamily="18" charset="0"/>
                <a:cs typeface="Times New Roman" panose="02020603050405020304" pitchFamily="18" charset="0"/>
              </a:rPr>
              <a:t>Cerrahi operasyonlar, yanıklar, kalp hastalıkları, böbrek hastalıkları ve enfeksiyonlar sıvı elektrolit dengesini etkileyen en önemli faktörler arasında yer alır.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10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Sıvı Elektrolit Dengesizliklerini Etkileyen Faktörler</a:t>
            </a:r>
            <a:endParaRPr lang="tr-TR" sz="3600" dirty="0"/>
          </a:p>
        </p:txBody>
      </p:sp>
      <p:sp>
        <p:nvSpPr>
          <p:cNvPr id="3" name="İçerik Yer Tutucusu 2"/>
          <p:cNvSpPr>
            <a:spLocks noGrp="1"/>
          </p:cNvSpPr>
          <p:nvPr>
            <p:ph idx="1"/>
          </p:nvPr>
        </p:nvSpPr>
        <p:spPr/>
        <p:txBody>
          <a:bodyPr>
            <a:normAutofit fontScale="85000" lnSpcReduction="20000"/>
          </a:bodyPr>
          <a:lstStyle/>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Vücuttan sıvı kaybının artması: </a:t>
            </a:r>
            <a:r>
              <a:rPr lang="tr-TR" dirty="0" smtClean="0">
                <a:latin typeface="Times New Roman" panose="02020603050405020304" pitchFamily="18" charset="0"/>
                <a:cs typeface="Times New Roman" panose="02020603050405020304" pitchFamily="18" charset="0"/>
              </a:rPr>
              <a:t>Vücut sıvılarının anormal yollarla kaybı bireyin günlük sıvı gereksinimini arttırır. Hastalarda anormal sıvı kayıpları; kanamalar, yara drenajı, kusma, ishal, </a:t>
            </a:r>
            <a:r>
              <a:rPr lang="tr-TR" dirty="0" err="1" smtClean="0">
                <a:latin typeface="Times New Roman" panose="02020603050405020304" pitchFamily="18" charset="0"/>
                <a:cs typeface="Times New Roman" panose="02020603050405020304" pitchFamily="18" charset="0"/>
              </a:rPr>
              <a:t>hiperventilasyon</a:t>
            </a:r>
            <a:r>
              <a:rPr lang="tr-TR" dirty="0" smtClean="0">
                <a:latin typeface="Times New Roman" panose="02020603050405020304" pitchFamily="18" charset="0"/>
                <a:cs typeface="Times New Roman" panose="02020603050405020304" pitchFamily="18" charset="0"/>
              </a:rPr>
              <a:t> ve </a:t>
            </a:r>
            <a:r>
              <a:rPr lang="tr-TR" dirty="0" err="1" smtClean="0">
                <a:latin typeface="Times New Roman" panose="02020603050405020304" pitchFamily="18" charset="0"/>
                <a:cs typeface="Times New Roman" panose="02020603050405020304" pitchFamily="18" charset="0"/>
              </a:rPr>
              <a:t>nazogastrik</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dekompresyon</a:t>
            </a:r>
            <a:r>
              <a:rPr lang="tr-TR" dirty="0" smtClean="0">
                <a:latin typeface="Times New Roman" panose="02020603050405020304" pitchFamily="18" charset="0"/>
                <a:cs typeface="Times New Roman" panose="02020603050405020304" pitchFamily="18" charset="0"/>
              </a:rPr>
              <a:t> durumlarında görülür.</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Stres: </a:t>
            </a:r>
            <a:r>
              <a:rPr lang="tr-TR" dirty="0" smtClean="0">
                <a:latin typeface="Times New Roman" panose="02020603050405020304" pitchFamily="18" charset="0"/>
                <a:cs typeface="Times New Roman" panose="02020603050405020304" pitchFamily="18" charset="0"/>
              </a:rPr>
              <a:t>Stres durumunda </a:t>
            </a:r>
            <a:r>
              <a:rPr lang="tr-TR" dirty="0" err="1" smtClean="0">
                <a:latin typeface="Times New Roman" panose="02020603050405020304" pitchFamily="18" charset="0"/>
                <a:cs typeface="Times New Roman" panose="02020603050405020304" pitchFamily="18" charset="0"/>
              </a:rPr>
              <a:t>glikokortikoidler</a:t>
            </a:r>
            <a:r>
              <a:rPr lang="tr-TR" dirty="0" smtClean="0">
                <a:latin typeface="Times New Roman" panose="02020603050405020304" pitchFamily="18" charset="0"/>
                <a:cs typeface="Times New Roman" panose="02020603050405020304" pitchFamily="18" charset="0"/>
              </a:rPr>
              <a:t> ve </a:t>
            </a:r>
            <a:r>
              <a:rPr lang="tr-TR" dirty="0" err="1" smtClean="0">
                <a:latin typeface="Times New Roman" panose="02020603050405020304" pitchFamily="18" charset="0"/>
                <a:cs typeface="Times New Roman" panose="02020603050405020304" pitchFamily="18" charset="0"/>
              </a:rPr>
              <a:t>aldestreron</a:t>
            </a:r>
            <a:r>
              <a:rPr lang="tr-TR" dirty="0" smtClean="0">
                <a:latin typeface="Times New Roman" panose="02020603050405020304" pitchFamily="18" charset="0"/>
                <a:cs typeface="Times New Roman" panose="02020603050405020304" pitchFamily="18" charset="0"/>
              </a:rPr>
              <a:t> hormonun salgılanışının artmasına bağlı olarak su ve sodyum organizmada tutulur. Ayrıca ADH salınımı da artarak idrar miktarı azalır. Sonuçta stres durumlarında, organizmada strese yanıt olarak sıvı volümü artar ve denge bozulabilir.</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Egzersiz: </a:t>
            </a:r>
            <a:r>
              <a:rPr lang="tr-TR" dirty="0" smtClean="0">
                <a:latin typeface="Times New Roman" panose="02020603050405020304" pitchFamily="18" charset="0"/>
                <a:cs typeface="Times New Roman" panose="02020603050405020304" pitchFamily="18" charset="0"/>
              </a:rPr>
              <a:t>Özellikle ağır egzersizler metabolizmayı hızlandırır. Metabolizmadaki hızlanma vücut ısısını ve oksijen gereksinimini artırır. Terleme ve hızlı solunumla kaybedilen sıvı miktarında artış gözlenir. Kaybedilen sıvı elektrolitler yerine konulmadığı takdirde çeşitli sıvı ve </a:t>
            </a:r>
            <a:r>
              <a:rPr lang="tr-TR" dirty="0" err="1" smtClean="0">
                <a:latin typeface="Times New Roman" panose="02020603050405020304" pitchFamily="18" charset="0"/>
                <a:cs typeface="Times New Roman" panose="02020603050405020304" pitchFamily="18" charset="0"/>
              </a:rPr>
              <a:t>elekrolit</a:t>
            </a:r>
            <a:r>
              <a:rPr lang="tr-TR" dirty="0" smtClean="0">
                <a:latin typeface="Times New Roman" panose="02020603050405020304" pitchFamily="18" charset="0"/>
                <a:cs typeface="Times New Roman" panose="02020603050405020304" pitchFamily="18" charset="0"/>
              </a:rPr>
              <a:t> dengesizliklerine neden olur.</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Çevre ısısı: </a:t>
            </a:r>
            <a:r>
              <a:rPr lang="tr-TR" dirty="0" smtClean="0">
                <a:latin typeface="Times New Roman" panose="02020603050405020304" pitchFamily="18" charset="0"/>
                <a:cs typeface="Times New Roman" panose="02020603050405020304" pitchFamily="18" charset="0"/>
              </a:rPr>
              <a:t>Özelikle sıcak iklime alışık olmayan bireylerde ter bezlerinin çok güçlü uyarılması aşırı sıvı kayıplarına neden olur ve sodyum dengesi bozulur. Bu nedenle çevre ısısı ve nemi sıvı elektrolit dengesi üzerinde önemli bir etki gösterir.</a:t>
            </a:r>
          </a:p>
          <a:p>
            <a:pPr marL="0" indent="0">
              <a:buNone/>
            </a:pPr>
            <a:endParaRPr lang="tr-TR" dirty="0"/>
          </a:p>
        </p:txBody>
      </p:sp>
    </p:spTree>
    <p:extLst>
      <p:ext uri="{BB962C8B-B14F-4D97-AF65-F5344CB8AC3E}">
        <p14:creationId xmlns:p14="http://schemas.microsoft.com/office/powerpoint/2010/main" val="2190830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r>
              <a:rPr lang="tr-TR" dirty="0" smtClean="0"/>
              <a:t/>
            </a:r>
            <a:br>
              <a:rPr lang="tr-TR" dirty="0" smtClean="0"/>
            </a:br>
            <a:r>
              <a:rPr lang="tr-TR" dirty="0" smtClean="0"/>
              <a:t>Asit-Baz Dengesizlikleri</a:t>
            </a:r>
            <a:br>
              <a:rPr lang="tr-TR" dirty="0" smtClean="0"/>
            </a:br>
            <a:endParaRPr lang="tr-TR" dirty="0"/>
          </a:p>
        </p:txBody>
      </p:sp>
      <p:sp>
        <p:nvSpPr>
          <p:cNvPr id="5" name="İçerik Yer Tutucusu 4"/>
          <p:cNvSpPr>
            <a:spLocks noGrp="1"/>
          </p:cNvSpPr>
          <p:nvPr>
            <p:ph sz="half" idx="1"/>
          </p:nvPr>
        </p:nvSpPr>
        <p:spPr/>
        <p:txBody>
          <a:bodyPr>
            <a:normAutofit fontScale="85000" lnSpcReduction="20000"/>
          </a:bodyPr>
          <a:lstStyle/>
          <a:p>
            <a:pPr marL="0" indent="0" algn="just">
              <a:buNone/>
            </a:pPr>
            <a:r>
              <a:rPr lang="tr-TR" dirty="0" smtClean="0">
                <a:latin typeface="Times New Roman" panose="02020603050405020304" pitchFamily="18" charset="0"/>
                <a:cs typeface="Times New Roman" panose="02020603050405020304" pitchFamily="18" charset="0"/>
              </a:rPr>
              <a:t>Yaşamın devamı, vücut sıvılarında asit-baz dengesine bağlıdır. Bir sıvının asit ya da </a:t>
            </a:r>
            <a:r>
              <a:rPr lang="tr-TR" dirty="0" err="1" smtClean="0">
                <a:latin typeface="Times New Roman" panose="02020603050405020304" pitchFamily="18" charset="0"/>
                <a:cs typeface="Times New Roman" panose="02020603050405020304" pitchFamily="18" charset="0"/>
              </a:rPr>
              <a:t>alkalen</a:t>
            </a:r>
            <a:r>
              <a:rPr lang="tr-TR" dirty="0" smtClean="0">
                <a:latin typeface="Times New Roman" panose="02020603050405020304" pitchFamily="18" charset="0"/>
                <a:cs typeface="Times New Roman" panose="02020603050405020304" pitchFamily="18" charset="0"/>
              </a:rPr>
              <a:t> olmasını içerisindeki </a:t>
            </a:r>
            <a:r>
              <a:rPr lang="tr-TR" b="1" dirty="0" smtClean="0">
                <a:solidFill>
                  <a:srgbClr val="FF0000"/>
                </a:solidFill>
                <a:latin typeface="Times New Roman" panose="02020603050405020304" pitchFamily="18" charset="0"/>
                <a:cs typeface="Times New Roman" panose="02020603050405020304" pitchFamily="18" charset="0"/>
              </a:rPr>
              <a:t>hidrojen (H+) ve hidroksil (OH-) </a:t>
            </a:r>
            <a:r>
              <a:rPr lang="tr-TR" dirty="0" smtClean="0">
                <a:latin typeface="Times New Roman" panose="02020603050405020304" pitchFamily="18" charset="0"/>
                <a:cs typeface="Times New Roman" panose="02020603050405020304" pitchFamily="18" charset="0"/>
              </a:rPr>
              <a:t>iyonlarının yoğunluğu belirler.</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“Asit” </a:t>
            </a:r>
            <a:r>
              <a:rPr lang="tr-TR" dirty="0" smtClean="0">
                <a:latin typeface="Times New Roman" panose="02020603050405020304" pitchFamily="18" charset="0"/>
                <a:cs typeface="Times New Roman" panose="02020603050405020304" pitchFamily="18" charset="0"/>
              </a:rPr>
              <a:t>bir sıvı içerisinde hidrojen iyonunu bırakan bileşiklere denir. </a:t>
            </a:r>
          </a:p>
          <a:p>
            <a:pPr marL="0" indent="0" algn="just">
              <a:buNone/>
            </a:pPr>
            <a:r>
              <a:rPr lang="tr-TR" dirty="0" smtClean="0">
                <a:latin typeface="Times New Roman" panose="02020603050405020304" pitchFamily="18" charset="0"/>
                <a:cs typeface="Times New Roman" panose="02020603050405020304" pitchFamily="18" charset="0"/>
              </a:rPr>
              <a:t>Sıvı içinden hidrojen iyonunu alan ya da sıvıya hidrojen iyonunu bırakan bileşikler ise </a:t>
            </a:r>
            <a:r>
              <a:rPr lang="tr-TR" b="1" dirty="0" smtClean="0">
                <a:solidFill>
                  <a:srgbClr val="FF0000"/>
                </a:solidFill>
                <a:latin typeface="Times New Roman" panose="02020603050405020304" pitchFamily="18" charset="0"/>
                <a:cs typeface="Times New Roman" panose="02020603050405020304" pitchFamily="18" charset="0"/>
              </a:rPr>
              <a:t>“baz” </a:t>
            </a:r>
            <a:r>
              <a:rPr lang="tr-TR" dirty="0" smtClean="0">
                <a:latin typeface="Times New Roman" panose="02020603050405020304" pitchFamily="18" charset="0"/>
                <a:cs typeface="Times New Roman" panose="02020603050405020304" pitchFamily="18" charset="0"/>
              </a:rPr>
              <a:t>olarak adlandırılmaktadır.</a:t>
            </a:r>
          </a:p>
          <a:p>
            <a:pPr marL="0" indent="0" algn="just">
              <a:buNone/>
            </a:pPr>
            <a:r>
              <a:rPr lang="tr-TR" dirty="0" smtClean="0">
                <a:latin typeface="Times New Roman" panose="02020603050405020304" pitchFamily="18" charset="0"/>
                <a:cs typeface="Times New Roman" panose="02020603050405020304" pitchFamily="18" charset="0"/>
              </a:rPr>
              <a:t> Sıvının hidrojen iyonu yoğunluğu ise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err="1" smtClean="0">
                <a:solidFill>
                  <a:srgbClr val="FF0000"/>
                </a:solidFill>
                <a:latin typeface="Times New Roman" panose="02020603050405020304" pitchFamily="18" charset="0"/>
                <a:cs typeface="Times New Roman" panose="02020603050405020304" pitchFamily="18" charset="0"/>
              </a:rPr>
              <a:t>pH</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olarak adlandırılan bir ölçek ile ifade edilmektedir. </a:t>
            </a:r>
            <a:endParaRPr lang="tr-TR" dirty="0">
              <a:latin typeface="Times New Roman" panose="02020603050405020304" pitchFamily="18" charset="0"/>
              <a:cs typeface="Times New Roman" panose="02020603050405020304" pitchFamily="18" charset="0"/>
            </a:endParaRPr>
          </a:p>
        </p:txBody>
      </p:sp>
      <p:pic>
        <p:nvPicPr>
          <p:cNvPr id="7" name="İçerik Yer Tutucusu 6"/>
          <p:cNvPicPr>
            <a:picLocks noGrp="1" noChangeAspect="1"/>
          </p:cNvPicPr>
          <p:nvPr>
            <p:ph sz="half" idx="2"/>
          </p:nvPr>
        </p:nvPicPr>
        <p:blipFill>
          <a:blip r:embed="rId2"/>
          <a:stretch>
            <a:fillRect/>
          </a:stretch>
        </p:blipFill>
        <p:spPr>
          <a:xfrm>
            <a:off x="6172200" y="2288804"/>
            <a:ext cx="5181600" cy="2928325"/>
          </a:xfrm>
          <a:prstGeom prst="rect">
            <a:avLst/>
          </a:prstGeom>
        </p:spPr>
      </p:pic>
    </p:spTree>
    <p:extLst>
      <p:ext uri="{BB962C8B-B14F-4D97-AF65-F5344CB8AC3E}">
        <p14:creationId xmlns:p14="http://schemas.microsoft.com/office/powerpoint/2010/main" val="277515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latin typeface="Times New Roman" panose="02020603050405020304" pitchFamily="18" charset="0"/>
                <a:cs typeface="Times New Roman" panose="02020603050405020304" pitchFamily="18" charset="0"/>
              </a:rPr>
              <a:t>İNTRAVENÖZ SIVI </a:t>
            </a:r>
            <a:r>
              <a:rPr lang="tr-TR" sz="2800" dirty="0">
                <a:latin typeface="Times New Roman" panose="02020603050405020304" pitchFamily="18" charset="0"/>
                <a:cs typeface="Times New Roman" panose="02020603050405020304" pitchFamily="18" charset="0"/>
              </a:rPr>
              <a:t>İ</a:t>
            </a:r>
            <a:r>
              <a:rPr lang="tr-TR" sz="2800" dirty="0" smtClean="0">
                <a:latin typeface="Times New Roman" panose="02020603050405020304" pitchFamily="18" charset="0"/>
                <a:cs typeface="Times New Roman" panose="02020603050405020304" pitchFamily="18" charset="0"/>
              </a:rPr>
              <a:t>NFÜZYONU ENDİKASYONLARI</a:t>
            </a:r>
            <a:br>
              <a:rPr lang="tr-TR" sz="2800" dirty="0" smtClean="0">
                <a:latin typeface="Times New Roman" panose="02020603050405020304" pitchFamily="18" charset="0"/>
                <a:cs typeface="Times New Roman" panose="02020603050405020304" pitchFamily="18" charset="0"/>
              </a:rPr>
            </a:br>
            <a:endParaRPr lang="tr-TR" sz="2800" dirty="0"/>
          </a:p>
        </p:txBody>
      </p:sp>
      <p:sp>
        <p:nvSpPr>
          <p:cNvPr id="3" name="İçerik Yer Tutucusu 2"/>
          <p:cNvSpPr>
            <a:spLocks noGrp="1"/>
          </p:cNvSpPr>
          <p:nvPr>
            <p:ph idx="1"/>
          </p:nvPr>
        </p:nvSpPr>
        <p:spPr/>
        <p:txBody>
          <a:bodyPr/>
          <a:lstStyle/>
          <a:p>
            <a:pPr marL="0" indent="0">
              <a:buNone/>
            </a:pPr>
            <a:r>
              <a:rPr lang="tr-TR" dirty="0" smtClean="0">
                <a:latin typeface="Times New Roman" panose="02020603050405020304" pitchFamily="18" charset="0"/>
                <a:cs typeface="Times New Roman" panose="02020603050405020304" pitchFamily="18" charset="0"/>
              </a:rPr>
              <a:t>İnsan organizmasında vücut sıvıları, hücre içi (</a:t>
            </a:r>
            <a:r>
              <a:rPr lang="tr-TR" dirty="0" err="1" smtClean="0">
                <a:latin typeface="Times New Roman" panose="02020603050405020304" pitchFamily="18" charset="0"/>
                <a:cs typeface="Times New Roman" panose="02020603050405020304" pitchFamily="18" charset="0"/>
              </a:rPr>
              <a:t>intraselüler</a:t>
            </a:r>
            <a:r>
              <a:rPr lang="tr-TR" dirty="0" smtClean="0">
                <a:latin typeface="Times New Roman" panose="02020603050405020304" pitchFamily="18" charset="0"/>
                <a:cs typeface="Times New Roman" panose="02020603050405020304" pitchFamily="18" charset="0"/>
              </a:rPr>
              <a:t>) ve hücre </a:t>
            </a:r>
            <a:r>
              <a:rPr lang="tr-TR" dirty="0" smtClean="0">
                <a:latin typeface="Times New Roman" panose="02020603050405020304" pitchFamily="18" charset="0"/>
                <a:cs typeface="Times New Roman" panose="02020603050405020304" pitchFamily="18" charset="0"/>
              </a:rPr>
              <a:t>dışı </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olarak iki bölümden oluşur.</a:t>
            </a:r>
          </a:p>
          <a:p>
            <a:pPr marL="0" indent="0">
              <a:buNone/>
            </a:pP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942449" y="3281742"/>
            <a:ext cx="9519857" cy="3191986"/>
          </a:xfrm>
          <a:prstGeom prst="rect">
            <a:avLst/>
          </a:prstGeom>
        </p:spPr>
      </p:pic>
    </p:spTree>
    <p:extLst>
      <p:ext uri="{BB962C8B-B14F-4D97-AF65-F5344CB8AC3E}">
        <p14:creationId xmlns:p14="http://schemas.microsoft.com/office/powerpoint/2010/main" val="231080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t>Asit-Baz Dengesizlikleri</a:t>
            </a:r>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latin typeface="Times New Roman" panose="02020603050405020304" pitchFamily="18" charset="0"/>
                <a:cs typeface="Times New Roman" panose="02020603050405020304" pitchFamily="18" charset="0"/>
              </a:rPr>
              <a:t>Hidrojen iyonu yoğunluğunun uygun düzeyde olması, enzim sistemlerinin iyi çalışabilmesi ve oksijenin hemoglobin tarafından bağlanabilmesi için gereklidir. Eğer hidrojen iyonu yoğunluğu normal sınırların dışına çıkacak olursa hücrelerin biyokimyasal ve </a:t>
            </a:r>
            <a:r>
              <a:rPr lang="tr-TR" dirty="0" err="1" smtClean="0">
                <a:latin typeface="Times New Roman" panose="02020603050405020304" pitchFamily="18" charset="0"/>
                <a:cs typeface="Times New Roman" panose="02020603050405020304" pitchFamily="18" charset="0"/>
              </a:rPr>
              <a:t>metabolik</a:t>
            </a:r>
            <a:r>
              <a:rPr lang="tr-TR" dirty="0" smtClean="0">
                <a:latin typeface="Times New Roman" panose="02020603050405020304" pitchFamily="18" charset="0"/>
                <a:cs typeface="Times New Roman" panose="02020603050405020304" pitchFamily="18" charset="0"/>
              </a:rPr>
              <a:t> aktiviteleri olumsuz yönde etkilenir. Organizmada </a:t>
            </a:r>
            <a:r>
              <a:rPr lang="tr-TR" dirty="0" err="1" smtClean="0">
                <a:latin typeface="Times New Roman" panose="02020603050405020304" pitchFamily="18" charset="0"/>
                <a:cs typeface="Times New Roman" panose="02020603050405020304" pitchFamily="18" charset="0"/>
              </a:rPr>
              <a:t>pH</a:t>
            </a:r>
            <a:r>
              <a:rPr lang="tr-TR" dirty="0" smtClean="0">
                <a:latin typeface="Times New Roman" panose="02020603050405020304" pitchFamily="18" charset="0"/>
                <a:cs typeface="Times New Roman" panose="02020603050405020304" pitchFamily="18" charset="0"/>
              </a:rPr>
              <a:t> değerini bu dar sınırlar arasında tutmaya çalışan </a:t>
            </a:r>
            <a:r>
              <a:rPr lang="tr-TR" b="1" dirty="0" smtClean="0">
                <a:solidFill>
                  <a:srgbClr val="FF0000"/>
                </a:solidFill>
                <a:latin typeface="Times New Roman" panose="02020603050405020304" pitchFamily="18" charset="0"/>
                <a:cs typeface="Times New Roman" panose="02020603050405020304" pitchFamily="18" charset="0"/>
              </a:rPr>
              <a:t>üç düzenleyici mekanizma </a:t>
            </a:r>
            <a:r>
              <a:rPr lang="tr-TR" dirty="0" smtClean="0">
                <a:latin typeface="Times New Roman" panose="02020603050405020304" pitchFamily="18" charset="0"/>
                <a:cs typeface="Times New Roman" panose="02020603050405020304" pitchFamily="18" charset="0"/>
              </a:rPr>
              <a:t>vardır. Bunlar; </a:t>
            </a:r>
            <a:r>
              <a:rPr lang="tr-TR" b="1" dirty="0" smtClean="0">
                <a:solidFill>
                  <a:srgbClr val="FF0000"/>
                </a:solidFill>
                <a:latin typeface="Times New Roman" panose="02020603050405020304" pitchFamily="18" charset="0"/>
                <a:cs typeface="Times New Roman" panose="02020603050405020304" pitchFamily="18" charset="0"/>
              </a:rPr>
              <a:t>tampon sistemler (bikarbonat, fosfat ve protein tampon sistemleri), solunum sistemi ve böbrekler</a:t>
            </a:r>
            <a:r>
              <a:rPr lang="tr-TR" dirty="0" smtClean="0">
                <a:latin typeface="Times New Roman" panose="02020603050405020304" pitchFamily="18" charset="0"/>
                <a:cs typeface="Times New Roman" panose="02020603050405020304" pitchFamily="18" charset="0"/>
              </a:rPr>
              <a:t>dir. Anormal bir </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ekilde vücutta asit ya da alkali biriktiğinde; böbrek, solunum sistemi ya da beyni etkileyen bir hastalık ortaya çıktığında, vücudun hidrojen iyonu dengesizliğini düzenleyebilme yeteneği yetersiz kalarak hidrojen iyonu yani asit- baz dengesizliği ortaya çıkar.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059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Asit-Baz Dengesizlikleri</a:t>
            </a:r>
            <a:endParaRPr lang="tr-TR" dirty="0"/>
          </a:p>
        </p:txBody>
      </p:sp>
      <p:sp>
        <p:nvSpPr>
          <p:cNvPr id="3" name="İçerik Yer Tutucusu 2"/>
          <p:cNvSpPr>
            <a:spLocks noGrp="1"/>
          </p:cNvSpPr>
          <p:nvPr>
            <p:ph idx="1"/>
          </p:nvPr>
        </p:nvSpPr>
        <p:spPr/>
        <p:txBody>
          <a:bodyPr>
            <a:normAutofit fontScale="77500" lnSpcReduction="20000"/>
          </a:bodyPr>
          <a:lstStyle/>
          <a:p>
            <a:pPr marL="0" indent="0" algn="just">
              <a:buNone/>
            </a:pPr>
            <a:r>
              <a:rPr lang="tr-TR" dirty="0" smtClean="0">
                <a:latin typeface="Times New Roman" panose="02020603050405020304" pitchFamily="18" charset="0"/>
                <a:cs typeface="Times New Roman" panose="02020603050405020304" pitchFamily="18" charset="0"/>
              </a:rPr>
              <a:t>Hidrojen iyonu yoğunluğuna ilişkin dengesizlikler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err="1" smtClean="0">
                <a:solidFill>
                  <a:srgbClr val="FF0000"/>
                </a:solidFill>
                <a:latin typeface="Times New Roman" panose="02020603050405020304" pitchFamily="18" charset="0"/>
                <a:cs typeface="Times New Roman" panose="02020603050405020304" pitchFamily="18" charset="0"/>
              </a:rPr>
              <a:t>asidoz</a:t>
            </a:r>
            <a:r>
              <a:rPr lang="tr-TR" b="1" dirty="0" smtClean="0">
                <a:solidFill>
                  <a:srgbClr val="FF0000"/>
                </a:solidFill>
                <a:latin typeface="Times New Roman" panose="02020603050405020304" pitchFamily="18" charset="0"/>
                <a:cs typeface="Times New Roman" panose="02020603050405020304" pitchFamily="18" charset="0"/>
              </a:rPr>
              <a:t> ve </a:t>
            </a:r>
            <a:r>
              <a:rPr lang="tr-TR" b="1" dirty="0" err="1" smtClean="0">
                <a:solidFill>
                  <a:srgbClr val="FF0000"/>
                </a:solidFill>
                <a:latin typeface="Times New Roman" panose="02020603050405020304" pitchFamily="18" charset="0"/>
                <a:cs typeface="Times New Roman" panose="02020603050405020304" pitchFamily="18" charset="0"/>
              </a:rPr>
              <a:t>alkaloz</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olmak üzere iki </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ekilde görülür.</a:t>
            </a:r>
          </a:p>
          <a:p>
            <a:pPr marL="0" indent="0" algn="just">
              <a:buNone/>
            </a:pPr>
            <a:r>
              <a:rPr lang="tr-TR" dirty="0" smtClean="0">
                <a:latin typeface="Times New Roman" panose="02020603050405020304" pitchFamily="18" charset="0"/>
                <a:cs typeface="Times New Roman" panose="02020603050405020304" pitchFamily="18" charset="0"/>
              </a:rPr>
              <a:t>Hidrojen iyonu yoğunluğu normalin altına düştüğü ve </a:t>
            </a:r>
            <a:r>
              <a:rPr lang="tr-TR" dirty="0" err="1" smtClean="0">
                <a:latin typeface="Times New Roman" panose="02020603050405020304" pitchFamily="18" charset="0"/>
                <a:cs typeface="Times New Roman" panose="02020603050405020304" pitchFamily="18" charset="0"/>
              </a:rPr>
              <a:t>pH</a:t>
            </a:r>
            <a:r>
              <a:rPr lang="tr-TR" dirty="0" smtClean="0">
                <a:latin typeface="Times New Roman" panose="02020603050405020304" pitchFamily="18" charset="0"/>
                <a:cs typeface="Times New Roman" panose="02020603050405020304" pitchFamily="18" charset="0"/>
              </a:rPr>
              <a:t> değerinin yükseldiği duruma, </a:t>
            </a:r>
            <a:r>
              <a:rPr lang="tr-TR" b="1" dirty="0" err="1" smtClean="0">
                <a:solidFill>
                  <a:srgbClr val="FF0000"/>
                </a:solidFill>
                <a:latin typeface="Times New Roman" panose="02020603050405020304" pitchFamily="18" charset="0"/>
                <a:cs typeface="Times New Roman" panose="02020603050405020304" pitchFamily="18" charset="0"/>
              </a:rPr>
              <a:t>alkaloz</a:t>
            </a:r>
            <a:r>
              <a:rPr lang="tr-TR" dirty="0" smtClean="0">
                <a:latin typeface="Times New Roman" panose="02020603050405020304" pitchFamily="18" charset="0"/>
                <a:cs typeface="Times New Roman" panose="02020603050405020304" pitchFamily="18" charset="0"/>
              </a:rPr>
              <a:t> denir. Hidrojen iyonu yoğunluğu normalin üzerine çıktığı ve </a:t>
            </a:r>
            <a:r>
              <a:rPr lang="tr-TR" dirty="0" err="1" smtClean="0">
                <a:latin typeface="Times New Roman" panose="02020603050405020304" pitchFamily="18" charset="0"/>
                <a:cs typeface="Times New Roman" panose="02020603050405020304" pitchFamily="18" charset="0"/>
              </a:rPr>
              <a:t>pH</a:t>
            </a:r>
            <a:r>
              <a:rPr lang="tr-TR" dirty="0" smtClean="0">
                <a:latin typeface="Times New Roman" panose="02020603050405020304" pitchFamily="18" charset="0"/>
                <a:cs typeface="Times New Roman" panose="02020603050405020304" pitchFamily="18" charset="0"/>
              </a:rPr>
              <a:t> değerinin düştüğü duruma ise </a:t>
            </a:r>
            <a:r>
              <a:rPr lang="tr-TR" b="1" dirty="0" err="1" smtClean="0">
                <a:solidFill>
                  <a:srgbClr val="FF0000"/>
                </a:solidFill>
                <a:latin typeface="Times New Roman" panose="02020603050405020304" pitchFamily="18" charset="0"/>
                <a:cs typeface="Times New Roman" panose="02020603050405020304" pitchFamily="18" charset="0"/>
              </a:rPr>
              <a:t>asidoz</a:t>
            </a:r>
            <a:r>
              <a:rPr lang="tr-TR" dirty="0" smtClean="0">
                <a:latin typeface="Times New Roman" panose="02020603050405020304" pitchFamily="18" charset="0"/>
                <a:cs typeface="Times New Roman" panose="02020603050405020304" pitchFamily="18" charset="0"/>
              </a:rPr>
              <a:t> denir.</a:t>
            </a:r>
          </a:p>
          <a:p>
            <a:pPr marL="0" indent="0" algn="just">
              <a:buNone/>
            </a:pPr>
            <a:r>
              <a:rPr lang="tr-TR" dirty="0" smtClean="0">
                <a:latin typeface="Times New Roman" panose="02020603050405020304" pitchFamily="18" charset="0"/>
                <a:cs typeface="Times New Roman" panose="02020603050405020304" pitchFamily="18" charset="0"/>
              </a:rPr>
              <a:t>Asit-baz dengesizliğinin her iki tipi de solunum sisteminden ya da </a:t>
            </a:r>
            <a:r>
              <a:rPr lang="tr-TR" dirty="0" err="1" smtClean="0">
                <a:latin typeface="Times New Roman" panose="02020603050405020304" pitchFamily="18" charset="0"/>
                <a:cs typeface="Times New Roman" panose="02020603050405020304" pitchFamily="18" charset="0"/>
              </a:rPr>
              <a:t>metabolik</a:t>
            </a:r>
            <a:r>
              <a:rPr lang="tr-TR" dirty="0" smtClean="0">
                <a:latin typeface="Times New Roman" panose="02020603050405020304" pitchFamily="18" charset="0"/>
                <a:cs typeface="Times New Roman" panose="02020603050405020304" pitchFamily="18" charset="0"/>
              </a:rPr>
              <a:t> olaylardan kaynaklanabilir.</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Solunum sisteminden kaynaklanan dengesizliklerde</a:t>
            </a:r>
            <a:r>
              <a:rPr lang="tr-TR" dirty="0" smtClean="0">
                <a:latin typeface="Times New Roman" panose="02020603050405020304" pitchFamily="18" charset="0"/>
                <a:cs typeface="Times New Roman" panose="02020603050405020304" pitchFamily="18" charset="0"/>
              </a:rPr>
              <a:t>, kan karbonik asit düzeyindeki değişiklikler sorumludur.</a:t>
            </a:r>
          </a:p>
          <a:p>
            <a:pPr marL="0" indent="0" algn="just">
              <a:buNone/>
            </a:pPr>
            <a:r>
              <a:rPr lang="tr-TR" b="1" dirty="0" err="1" smtClean="0">
                <a:solidFill>
                  <a:srgbClr val="FF0000"/>
                </a:solidFill>
                <a:latin typeface="Times New Roman" panose="02020603050405020304" pitchFamily="18" charset="0"/>
                <a:cs typeface="Times New Roman" panose="02020603050405020304" pitchFamily="18" charset="0"/>
              </a:rPr>
              <a:t>Metabolik</a:t>
            </a:r>
            <a:r>
              <a:rPr lang="tr-TR" b="1" dirty="0" smtClean="0">
                <a:solidFill>
                  <a:srgbClr val="FF0000"/>
                </a:solidFill>
                <a:latin typeface="Times New Roman" panose="02020603050405020304" pitchFamily="18" charset="0"/>
                <a:cs typeface="Times New Roman" panose="02020603050405020304" pitchFamily="18" charset="0"/>
              </a:rPr>
              <a:t> olaylardan kaynaklanan dengesizliklerde ise </a:t>
            </a:r>
            <a:r>
              <a:rPr lang="tr-TR" dirty="0" smtClean="0">
                <a:latin typeface="Times New Roman" panose="02020603050405020304" pitchFamily="18" charset="0"/>
                <a:cs typeface="Times New Roman" panose="02020603050405020304" pitchFamily="18" charset="0"/>
              </a:rPr>
              <a:t>kan bikarbonat düzeyindeki değişiklikler sorumludur.</a:t>
            </a:r>
          </a:p>
          <a:p>
            <a:pPr marL="0" indent="0" algn="just">
              <a:buNone/>
            </a:pPr>
            <a:r>
              <a:rPr lang="tr-TR" dirty="0" smtClean="0">
                <a:latin typeface="Times New Roman" panose="02020603050405020304" pitchFamily="18" charset="0"/>
                <a:cs typeface="Times New Roman" panose="02020603050405020304" pitchFamily="18" charset="0"/>
              </a:rPr>
              <a:t>Eğer dengesizlik solunum sisteminden kaynaklanıyorsa </a:t>
            </a:r>
            <a:r>
              <a:rPr lang="tr-TR" b="1" dirty="0" smtClean="0">
                <a:solidFill>
                  <a:srgbClr val="FF0000"/>
                </a:solidFill>
                <a:latin typeface="Times New Roman" panose="02020603050405020304" pitchFamily="18" charset="0"/>
                <a:cs typeface="Times New Roman" panose="02020603050405020304" pitchFamily="18" charset="0"/>
              </a:rPr>
              <a:t>“solunum </a:t>
            </a:r>
            <a:r>
              <a:rPr lang="tr-TR" b="1" dirty="0" err="1" smtClean="0">
                <a:solidFill>
                  <a:srgbClr val="FF0000"/>
                </a:solidFill>
                <a:latin typeface="Times New Roman" panose="02020603050405020304" pitchFamily="18" charset="0"/>
                <a:cs typeface="Times New Roman" panose="02020603050405020304" pitchFamily="18" charset="0"/>
              </a:rPr>
              <a:t>asidozu</a:t>
            </a:r>
            <a:r>
              <a:rPr lang="tr-TR" b="1" dirty="0" smtClean="0">
                <a:solidFill>
                  <a:srgbClr val="FF0000"/>
                </a:solidFill>
                <a:latin typeface="Times New Roman" panose="02020603050405020304" pitchFamily="18" charset="0"/>
                <a:cs typeface="Times New Roman" panose="02020603050405020304" pitchFamily="18" charset="0"/>
              </a:rPr>
              <a:t> ya da</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solunum </a:t>
            </a:r>
            <a:r>
              <a:rPr lang="tr-TR" b="1" dirty="0" err="1" smtClean="0">
                <a:solidFill>
                  <a:srgbClr val="FF0000"/>
                </a:solidFill>
                <a:latin typeface="Times New Roman" panose="02020603050405020304" pitchFamily="18" charset="0"/>
                <a:cs typeface="Times New Roman" panose="02020603050405020304" pitchFamily="18" charset="0"/>
              </a:rPr>
              <a:t>alkalozu</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metabolik</a:t>
            </a:r>
            <a:r>
              <a:rPr lang="tr-TR" dirty="0" smtClean="0">
                <a:latin typeface="Times New Roman" panose="02020603050405020304" pitchFamily="18" charset="0"/>
                <a:cs typeface="Times New Roman" panose="02020603050405020304" pitchFamily="18" charset="0"/>
              </a:rPr>
              <a:t> olaylardan kaynaklanıyorsa </a:t>
            </a:r>
            <a:r>
              <a:rPr lang="tr-TR" b="1" dirty="0" smtClean="0">
                <a:solidFill>
                  <a:srgbClr val="FF0000"/>
                </a:solidFill>
                <a:latin typeface="Times New Roman" panose="02020603050405020304" pitchFamily="18" charset="0"/>
                <a:cs typeface="Times New Roman" panose="02020603050405020304" pitchFamily="18" charset="0"/>
              </a:rPr>
              <a:t>“</a:t>
            </a:r>
            <a:r>
              <a:rPr lang="tr-TR" b="1" dirty="0" err="1" smtClean="0">
                <a:solidFill>
                  <a:srgbClr val="FF0000"/>
                </a:solidFill>
                <a:latin typeface="Times New Roman" panose="02020603050405020304" pitchFamily="18" charset="0"/>
                <a:cs typeface="Times New Roman" panose="02020603050405020304" pitchFamily="18" charset="0"/>
              </a:rPr>
              <a:t>metabolik</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asidoz</a:t>
            </a:r>
            <a:r>
              <a:rPr lang="tr-TR" b="1" dirty="0" smtClean="0">
                <a:solidFill>
                  <a:srgbClr val="FF0000"/>
                </a:solidFill>
                <a:latin typeface="Times New Roman" panose="02020603050405020304" pitchFamily="18" charset="0"/>
                <a:cs typeface="Times New Roman" panose="02020603050405020304" pitchFamily="18" charset="0"/>
              </a:rPr>
              <a:t> ya da</a:t>
            </a:r>
          </a:p>
          <a:p>
            <a:pPr marL="0" indent="0" algn="just">
              <a:buNone/>
            </a:pPr>
            <a:r>
              <a:rPr lang="tr-TR" b="1" dirty="0" err="1" smtClean="0">
                <a:solidFill>
                  <a:srgbClr val="FF0000"/>
                </a:solidFill>
                <a:latin typeface="Times New Roman" panose="02020603050405020304" pitchFamily="18" charset="0"/>
                <a:cs typeface="Times New Roman" panose="02020603050405020304" pitchFamily="18" charset="0"/>
              </a:rPr>
              <a:t>metabolik</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alkaloz</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adı verilmektedir. </a:t>
            </a:r>
            <a:endParaRPr lang="tr-TR" dirty="0"/>
          </a:p>
        </p:txBody>
      </p:sp>
    </p:spTree>
    <p:extLst>
      <p:ext uri="{BB962C8B-B14F-4D97-AF65-F5344CB8AC3E}">
        <p14:creationId xmlns:p14="http://schemas.microsoft.com/office/powerpoint/2010/main" val="2562468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Solunum </a:t>
            </a:r>
            <a:r>
              <a:rPr lang="tr-TR" dirty="0" err="1" smtClean="0"/>
              <a:t>Asidozu</a:t>
            </a:r>
            <a:r>
              <a:rPr lang="tr-TR" dirty="0" smtClean="0"/>
              <a:t> ve </a:t>
            </a:r>
            <a:r>
              <a:rPr lang="tr-TR" dirty="0" err="1" smtClean="0"/>
              <a:t>Alkalozu</a:t>
            </a:r>
            <a:r>
              <a:rPr lang="tr-TR" dirty="0" smtClean="0"/>
              <a:t/>
            </a:r>
            <a:br>
              <a:rPr lang="tr-TR" dirty="0" smtClean="0"/>
            </a:br>
            <a:endParaRPr lang="tr-TR" dirty="0"/>
          </a:p>
        </p:txBody>
      </p:sp>
      <p:sp>
        <p:nvSpPr>
          <p:cNvPr id="3" name="İçerik Yer Tutucusu 2"/>
          <p:cNvSpPr>
            <a:spLocks noGrp="1"/>
          </p:cNvSpPr>
          <p:nvPr>
            <p:ph sz="half" idx="1"/>
          </p:nvPr>
        </p:nvSpPr>
        <p:spPr/>
        <p:txBody>
          <a:bodyPr>
            <a:normAutofit fontScale="77500" lnSpcReduction="20000"/>
          </a:bodyPr>
          <a:lstStyle/>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Solunum </a:t>
            </a:r>
            <a:r>
              <a:rPr lang="tr-TR" b="1" dirty="0" err="1" smtClean="0">
                <a:solidFill>
                  <a:srgbClr val="FF0000"/>
                </a:solidFill>
                <a:latin typeface="Times New Roman" panose="02020603050405020304" pitchFamily="18" charset="0"/>
                <a:cs typeface="Times New Roman" panose="02020603050405020304" pitchFamily="18" charset="0"/>
              </a:rPr>
              <a:t>asidozu</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Solunum </a:t>
            </a:r>
            <a:r>
              <a:rPr lang="tr-TR" dirty="0" err="1" smtClean="0">
                <a:latin typeface="Times New Roman" panose="02020603050405020304" pitchFamily="18" charset="0"/>
                <a:cs typeface="Times New Roman" panose="02020603050405020304" pitchFamily="18" charset="0"/>
              </a:rPr>
              <a:t>asidozu</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hipoventilasyon</a:t>
            </a:r>
            <a:r>
              <a:rPr lang="tr-TR" dirty="0" smtClean="0">
                <a:latin typeface="Times New Roman" panose="02020603050405020304" pitchFamily="18" charset="0"/>
                <a:cs typeface="Times New Roman" panose="02020603050405020304" pitchFamily="18" charset="0"/>
              </a:rPr>
              <a:t> nedeniyle gelişir. </a:t>
            </a:r>
            <a:r>
              <a:rPr lang="tr-TR" dirty="0" smtClean="0">
                <a:latin typeface="Times New Roman" panose="02020603050405020304" pitchFamily="18" charset="0"/>
                <a:cs typeface="Times New Roman" panose="02020603050405020304" pitchFamily="18" charset="0"/>
              </a:rPr>
              <a:t>Vücuttan karbondioksit </a:t>
            </a:r>
            <a:r>
              <a:rPr lang="tr-TR" dirty="0" smtClean="0">
                <a:latin typeface="Times New Roman" panose="02020603050405020304" pitchFamily="18" charset="0"/>
                <a:cs typeface="Times New Roman" panose="02020603050405020304" pitchFamily="18" charset="0"/>
              </a:rPr>
              <a:t>atılımının azalması, organizmada karbonik asit birikmesine neden olarak kan </a:t>
            </a:r>
            <a:r>
              <a:rPr lang="tr-TR" dirty="0" err="1" smtClean="0">
                <a:latin typeface="Times New Roman" panose="02020603050405020304" pitchFamily="18" charset="0"/>
                <a:cs typeface="Times New Roman" panose="02020603050405020304" pitchFamily="18" charset="0"/>
              </a:rPr>
              <a:t>pH’ını</a:t>
            </a:r>
            <a:r>
              <a:rPr lang="tr-TR" dirty="0" smtClean="0">
                <a:latin typeface="Times New Roman" panose="02020603050405020304" pitchFamily="18" charset="0"/>
                <a:cs typeface="Times New Roman" panose="02020603050405020304" pitchFamily="18" charset="0"/>
              </a:rPr>
              <a:t> düşürür. Bunun sonucu olarak </a:t>
            </a:r>
            <a:r>
              <a:rPr lang="tr-TR" b="1" dirty="0" smtClean="0">
                <a:solidFill>
                  <a:srgbClr val="FF0000"/>
                </a:solidFill>
                <a:latin typeface="Times New Roman" panose="02020603050405020304" pitchFamily="18" charset="0"/>
                <a:cs typeface="Times New Roman" panose="02020603050405020304" pitchFamily="18" charset="0"/>
              </a:rPr>
              <a:t>solunum </a:t>
            </a:r>
            <a:r>
              <a:rPr lang="tr-TR" b="1" dirty="0" err="1" smtClean="0">
                <a:solidFill>
                  <a:srgbClr val="FF0000"/>
                </a:solidFill>
                <a:latin typeface="Times New Roman" panose="02020603050405020304" pitchFamily="18" charset="0"/>
                <a:cs typeface="Times New Roman" panose="02020603050405020304" pitchFamily="18" charset="0"/>
              </a:rPr>
              <a:t>asidozu</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görülür.</a:t>
            </a:r>
          </a:p>
          <a:p>
            <a:pPr marL="0" indent="0" algn="just">
              <a:buNone/>
            </a:pPr>
            <a:r>
              <a:rPr lang="tr-TR" dirty="0" smtClean="0">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Solunum </a:t>
            </a:r>
            <a:r>
              <a:rPr lang="tr-TR" b="1" dirty="0" err="1" smtClean="0">
                <a:solidFill>
                  <a:srgbClr val="FF0000"/>
                </a:solidFill>
                <a:latin typeface="Times New Roman" panose="02020603050405020304" pitchFamily="18" charset="0"/>
                <a:cs typeface="Times New Roman" panose="02020603050405020304" pitchFamily="18" charset="0"/>
              </a:rPr>
              <a:t>asidozunun</a:t>
            </a:r>
            <a:r>
              <a:rPr lang="tr-TR" b="1" dirty="0" smtClean="0">
                <a:solidFill>
                  <a:srgbClr val="FF0000"/>
                </a:solidFill>
                <a:latin typeface="Times New Roman" panose="02020603050405020304" pitchFamily="18" charset="0"/>
                <a:cs typeface="Times New Roman" panose="02020603050405020304" pitchFamily="18" charset="0"/>
              </a:rPr>
              <a:t> temel nedenlerini </a:t>
            </a:r>
            <a:r>
              <a:rPr lang="tr-TR" b="1" dirty="0">
                <a:solidFill>
                  <a:srgbClr val="FF0000"/>
                </a:solidFill>
                <a:latin typeface="Times New Roman" panose="02020603050405020304" pitchFamily="18" charset="0"/>
                <a:cs typeface="Times New Roman" panose="02020603050405020304" pitchFamily="18" charset="0"/>
              </a:rPr>
              <a:t>ş</a:t>
            </a:r>
            <a:r>
              <a:rPr lang="tr-TR" b="1" dirty="0" smtClean="0">
                <a:solidFill>
                  <a:srgbClr val="FF0000"/>
                </a:solidFill>
                <a:latin typeface="Times New Roman" panose="02020603050405020304" pitchFamily="18" charset="0"/>
                <a:cs typeface="Times New Roman" panose="02020603050405020304" pitchFamily="18" charset="0"/>
              </a:rPr>
              <a:t>öyle sıralayabiliriz:</a:t>
            </a:r>
          </a:p>
          <a:p>
            <a:pPr marL="0" indent="0" algn="just">
              <a:buNone/>
            </a:pPr>
            <a:r>
              <a:rPr lang="tr-TR" dirty="0" smtClean="0">
                <a:latin typeface="Times New Roman" panose="02020603050405020304" pitchFamily="18" charset="0"/>
                <a:cs typeface="Times New Roman" panose="02020603050405020304" pitchFamily="18" charset="0"/>
              </a:rPr>
              <a:t> Solunum yollarının tıkanması,</a:t>
            </a:r>
          </a:p>
          <a:p>
            <a:pPr marL="0" indent="0" algn="just">
              <a:buNone/>
            </a:pPr>
            <a:r>
              <a:rPr lang="tr-TR" dirty="0" smtClean="0">
                <a:latin typeface="Times New Roman" panose="02020603050405020304" pitchFamily="18" charset="0"/>
                <a:cs typeface="Times New Roman" panose="02020603050405020304" pitchFamily="18" charset="0"/>
              </a:rPr>
              <a:t> Solunum merkezinin harap olması,</a:t>
            </a:r>
          </a:p>
          <a:p>
            <a:pPr marL="0" indent="0" algn="just">
              <a:buNone/>
            </a:pPr>
            <a:r>
              <a:rPr lang="tr-TR" dirty="0" smtClean="0">
                <a:latin typeface="Times New Roman" panose="02020603050405020304" pitchFamily="18" charset="0"/>
                <a:cs typeface="Times New Roman" panose="02020603050405020304" pitchFamily="18" charset="0"/>
              </a:rPr>
              <a:t> Akciğerlerde difüzyon alanının herhangi bir nedenle azalması,</a:t>
            </a:r>
          </a:p>
          <a:p>
            <a:pPr marL="0" indent="0" algn="just">
              <a:buNone/>
            </a:pPr>
            <a:r>
              <a:rPr lang="tr-TR" dirty="0" smtClean="0">
                <a:latin typeface="Times New Roman" panose="02020603050405020304" pitchFamily="18" charset="0"/>
                <a:cs typeface="Times New Roman" panose="02020603050405020304" pitchFamily="18" charset="0"/>
              </a:rPr>
              <a:t> Bireyin istemli olarak nefesini tutması solunum </a:t>
            </a:r>
            <a:r>
              <a:rPr lang="tr-TR" dirty="0" err="1" smtClean="0">
                <a:latin typeface="Times New Roman" panose="02020603050405020304" pitchFamily="18" charset="0"/>
                <a:cs typeface="Times New Roman" panose="02020603050405020304" pitchFamily="18" charset="0"/>
              </a:rPr>
              <a:t>asidozuna</a:t>
            </a:r>
            <a:r>
              <a:rPr lang="tr-TR" dirty="0" smtClean="0">
                <a:latin typeface="Times New Roman" panose="02020603050405020304" pitchFamily="18" charset="0"/>
                <a:cs typeface="Times New Roman" panose="02020603050405020304" pitchFamily="18" charset="0"/>
              </a:rPr>
              <a:t> yol açabilir.</a:t>
            </a:r>
          </a:p>
        </p:txBody>
      </p:sp>
      <p:sp>
        <p:nvSpPr>
          <p:cNvPr id="4" name="İçerik Yer Tutucusu 3"/>
          <p:cNvSpPr>
            <a:spLocks noGrp="1"/>
          </p:cNvSpPr>
          <p:nvPr>
            <p:ph sz="half" idx="2"/>
          </p:nvPr>
        </p:nvSpPr>
        <p:spPr/>
        <p:txBody>
          <a:bodyPr>
            <a:normAutofit fontScale="77500" lnSpcReduction="20000"/>
          </a:bodyPr>
          <a:lstStyle/>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Solunum </a:t>
            </a:r>
            <a:r>
              <a:rPr lang="tr-TR" b="1" dirty="0" err="1" smtClean="0">
                <a:solidFill>
                  <a:srgbClr val="FF0000"/>
                </a:solidFill>
                <a:latin typeface="Times New Roman" panose="02020603050405020304" pitchFamily="18" charset="0"/>
                <a:cs typeface="Times New Roman" panose="02020603050405020304" pitchFamily="18" charset="0"/>
              </a:rPr>
              <a:t>alkalozu</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Solunum </a:t>
            </a:r>
            <a:r>
              <a:rPr lang="tr-TR" dirty="0" err="1" smtClean="0">
                <a:latin typeface="Times New Roman" panose="02020603050405020304" pitchFamily="18" charset="0"/>
                <a:cs typeface="Times New Roman" panose="02020603050405020304" pitchFamily="18" charset="0"/>
              </a:rPr>
              <a:t>alkalozu</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hiperventilasyon</a:t>
            </a:r>
            <a:r>
              <a:rPr lang="tr-TR" dirty="0" smtClean="0">
                <a:latin typeface="Times New Roman" panose="02020603050405020304" pitchFamily="18" charset="0"/>
                <a:cs typeface="Times New Roman" panose="02020603050405020304" pitchFamily="18" charset="0"/>
              </a:rPr>
              <a:t> nedeniyle gelişir. Vücuttan karbonik asit atılımının artması, plazma karbonik asit düzeyinin azalmasına ve kan </a:t>
            </a:r>
            <a:r>
              <a:rPr lang="tr-TR" dirty="0" err="1" smtClean="0">
                <a:latin typeface="Times New Roman" panose="02020603050405020304" pitchFamily="18" charset="0"/>
                <a:cs typeface="Times New Roman" panose="02020603050405020304" pitchFamily="18" charset="0"/>
              </a:rPr>
              <a:t>pH’ının</a:t>
            </a:r>
            <a:r>
              <a:rPr lang="tr-TR" dirty="0" smtClean="0">
                <a:latin typeface="Times New Roman" panose="02020603050405020304" pitchFamily="18" charset="0"/>
                <a:cs typeface="Times New Roman" panose="02020603050405020304" pitchFamily="18" charset="0"/>
              </a:rPr>
              <a:t> yükselmesine neden olur. Bunun sonucu olarak solunum </a:t>
            </a:r>
            <a:r>
              <a:rPr lang="tr-TR" dirty="0" err="1" smtClean="0">
                <a:latin typeface="Times New Roman" panose="02020603050405020304" pitchFamily="18" charset="0"/>
                <a:cs typeface="Times New Roman" panose="02020603050405020304" pitchFamily="18" charset="0"/>
              </a:rPr>
              <a:t>alkalozu</a:t>
            </a:r>
            <a:r>
              <a:rPr lang="tr-TR" dirty="0" smtClean="0">
                <a:latin typeface="Times New Roman" panose="02020603050405020304" pitchFamily="18" charset="0"/>
                <a:cs typeface="Times New Roman" panose="02020603050405020304" pitchFamily="18" charset="0"/>
              </a:rPr>
              <a:t> görülür. </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Solunum </a:t>
            </a:r>
            <a:r>
              <a:rPr lang="tr-TR" b="1" dirty="0" err="1" smtClean="0">
                <a:solidFill>
                  <a:srgbClr val="FF0000"/>
                </a:solidFill>
                <a:latin typeface="Times New Roman" panose="02020603050405020304" pitchFamily="18" charset="0"/>
                <a:cs typeface="Times New Roman" panose="02020603050405020304" pitchFamily="18" charset="0"/>
              </a:rPr>
              <a:t>alkalozunun</a:t>
            </a:r>
            <a:r>
              <a:rPr lang="tr-TR" b="1" dirty="0" smtClean="0">
                <a:solidFill>
                  <a:srgbClr val="FF0000"/>
                </a:solidFill>
                <a:latin typeface="Times New Roman" panose="02020603050405020304" pitchFamily="18" charset="0"/>
                <a:cs typeface="Times New Roman" panose="02020603050405020304" pitchFamily="18" charset="0"/>
              </a:rPr>
              <a:t> temel nedenleri </a:t>
            </a:r>
            <a:r>
              <a:rPr lang="tr-TR" b="1" dirty="0">
                <a:solidFill>
                  <a:srgbClr val="FF0000"/>
                </a:solidFill>
                <a:latin typeface="Times New Roman" panose="02020603050405020304" pitchFamily="18" charset="0"/>
                <a:cs typeface="Times New Roman" panose="02020603050405020304" pitchFamily="18" charset="0"/>
              </a:rPr>
              <a:t>ş</a:t>
            </a:r>
            <a:r>
              <a:rPr lang="tr-TR" b="1" dirty="0" smtClean="0">
                <a:solidFill>
                  <a:srgbClr val="FF0000"/>
                </a:solidFill>
                <a:latin typeface="Times New Roman" panose="02020603050405020304" pitchFamily="18" charset="0"/>
                <a:cs typeface="Times New Roman" panose="02020603050405020304" pitchFamily="18" charset="0"/>
              </a:rPr>
              <a:t>unlardır:</a:t>
            </a:r>
          </a:p>
          <a:p>
            <a:pPr marL="0" indent="0" algn="just">
              <a:buNone/>
            </a:pPr>
            <a:r>
              <a:rPr lang="tr-TR" dirty="0" smtClean="0">
                <a:latin typeface="Times New Roman" panose="02020603050405020304" pitchFamily="18" charset="0"/>
                <a:cs typeface="Times New Roman" panose="02020603050405020304" pitchFamily="18" charset="0"/>
              </a:rPr>
              <a:t> Ağır fiziksel egzersiz,</a:t>
            </a:r>
          </a:p>
          <a:p>
            <a:pPr marL="0" indent="0" algn="just">
              <a:buNone/>
            </a:pPr>
            <a:r>
              <a:rPr lang="tr-TR" dirty="0" smtClean="0">
                <a:latin typeface="Times New Roman" panose="02020603050405020304" pitchFamily="18" charset="0"/>
                <a:cs typeface="Times New Roman" panose="02020603050405020304" pitchFamily="18" charset="0"/>
              </a:rPr>
              <a:t> Solunum durumunu uyaran durumlar (örneğin ateş, oksijen miktarının azlığı gibi)</a:t>
            </a:r>
          </a:p>
          <a:p>
            <a:pPr marL="0" indent="0" algn="just">
              <a:buNone/>
            </a:pPr>
            <a:r>
              <a:rPr lang="tr-TR" dirty="0" smtClean="0">
                <a:latin typeface="Times New Roman" panose="02020603050405020304" pitchFamily="18" charset="0"/>
                <a:cs typeface="Times New Roman" panose="02020603050405020304" pitchFamily="18" charset="0"/>
              </a:rPr>
              <a:t> Bazı </a:t>
            </a:r>
            <a:r>
              <a:rPr lang="tr-TR" dirty="0" err="1" smtClean="0">
                <a:latin typeface="Times New Roman" panose="02020603050405020304" pitchFamily="18" charset="0"/>
                <a:cs typeface="Times New Roman" panose="02020603050405020304" pitchFamily="18" charset="0"/>
              </a:rPr>
              <a:t>psikiatrik</a:t>
            </a:r>
            <a:r>
              <a:rPr lang="tr-TR" dirty="0" smtClean="0">
                <a:latin typeface="Times New Roman" panose="02020603050405020304" pitchFamily="18" charset="0"/>
                <a:cs typeface="Times New Roman" panose="02020603050405020304" pitchFamily="18" charset="0"/>
              </a:rPr>
              <a:t> hastalıklar,</a:t>
            </a:r>
          </a:p>
          <a:p>
            <a:pPr marL="0" indent="0" algn="just">
              <a:buNone/>
            </a:pPr>
            <a:r>
              <a:rPr lang="tr-TR" dirty="0" smtClean="0">
                <a:latin typeface="Times New Roman" panose="02020603050405020304" pitchFamily="18" charset="0"/>
                <a:cs typeface="Times New Roman" panose="02020603050405020304" pitchFamily="18" charset="0"/>
              </a:rPr>
              <a:t> Bireyin istemli olarak hızlı ve derin soluk alıp vermesi, </a:t>
            </a:r>
            <a:r>
              <a:rPr lang="tr-TR" dirty="0" err="1" smtClean="0">
                <a:latin typeface="Times New Roman" panose="02020603050405020304" pitchFamily="18" charset="0"/>
                <a:cs typeface="Times New Roman" panose="02020603050405020304" pitchFamily="18" charset="0"/>
              </a:rPr>
              <a:t>hiperventilasyona</a:t>
            </a:r>
            <a:r>
              <a:rPr lang="tr-TR" dirty="0" smtClean="0">
                <a:latin typeface="Times New Roman" panose="02020603050405020304" pitchFamily="18" charset="0"/>
                <a:cs typeface="Times New Roman" panose="02020603050405020304" pitchFamily="18" charset="0"/>
              </a:rPr>
              <a:t> neden olarak solunum </a:t>
            </a:r>
            <a:r>
              <a:rPr lang="tr-TR" dirty="0" err="1" smtClean="0">
                <a:latin typeface="Times New Roman" panose="02020603050405020304" pitchFamily="18" charset="0"/>
                <a:cs typeface="Times New Roman" panose="02020603050405020304" pitchFamily="18" charset="0"/>
              </a:rPr>
              <a:t>alkalozuna</a:t>
            </a:r>
            <a:r>
              <a:rPr lang="tr-TR" dirty="0" smtClean="0">
                <a:latin typeface="Times New Roman" panose="02020603050405020304" pitchFamily="18" charset="0"/>
                <a:cs typeface="Times New Roman" panose="02020603050405020304" pitchFamily="18" charset="0"/>
              </a:rPr>
              <a:t> yol açabilir.</a:t>
            </a:r>
          </a:p>
          <a:p>
            <a:pPr marL="0" indent="0">
              <a:buNone/>
            </a:pPr>
            <a:endParaRPr lang="tr-TR" dirty="0"/>
          </a:p>
        </p:txBody>
      </p:sp>
    </p:spTree>
    <p:extLst>
      <p:ext uri="{BB962C8B-B14F-4D97-AF65-F5344CB8AC3E}">
        <p14:creationId xmlns:p14="http://schemas.microsoft.com/office/powerpoint/2010/main" val="4121377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err="1" smtClean="0"/>
              <a:t>Metabolik</a:t>
            </a:r>
            <a:r>
              <a:rPr lang="tr-TR" dirty="0" smtClean="0"/>
              <a:t> </a:t>
            </a:r>
            <a:r>
              <a:rPr lang="tr-TR" dirty="0" err="1" smtClean="0"/>
              <a:t>Asidoz</a:t>
            </a:r>
            <a:r>
              <a:rPr lang="tr-TR" dirty="0" smtClean="0"/>
              <a:t> ve </a:t>
            </a:r>
            <a:r>
              <a:rPr lang="tr-TR" dirty="0" err="1" smtClean="0"/>
              <a:t>Alkaloz</a:t>
            </a:r>
            <a:r>
              <a:rPr lang="tr-TR" dirty="0" smtClean="0"/>
              <a:t/>
            </a:r>
            <a:br>
              <a:rPr lang="tr-TR" dirty="0" smtClean="0"/>
            </a:br>
            <a:endParaRPr lang="tr-TR" dirty="0"/>
          </a:p>
        </p:txBody>
      </p:sp>
      <p:sp>
        <p:nvSpPr>
          <p:cNvPr id="3" name="İçerik Yer Tutucusu 2"/>
          <p:cNvSpPr>
            <a:spLocks noGrp="1"/>
          </p:cNvSpPr>
          <p:nvPr>
            <p:ph sz="half" idx="1"/>
          </p:nvPr>
        </p:nvSpPr>
        <p:spPr/>
        <p:txBody>
          <a:bodyPr>
            <a:normAutofit fontScale="70000" lnSpcReduction="20000"/>
          </a:bodyPr>
          <a:lstStyle/>
          <a:p>
            <a:pPr marL="0" indent="0" algn="just">
              <a:buNone/>
            </a:pPr>
            <a:r>
              <a:rPr lang="tr-TR" b="1" dirty="0" err="1" smtClean="0">
                <a:solidFill>
                  <a:srgbClr val="FF0000"/>
                </a:solidFill>
                <a:latin typeface="Times New Roman" panose="02020603050405020304" pitchFamily="18" charset="0"/>
                <a:cs typeface="Times New Roman" panose="02020603050405020304" pitchFamily="18" charset="0"/>
              </a:rPr>
              <a:t>Metabolik</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asidoz</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sıvıda bikarbonat yetersizliğidir. </a:t>
            </a:r>
            <a:r>
              <a:rPr lang="tr-TR" dirty="0" err="1" smtClean="0">
                <a:latin typeface="Times New Roman" panose="02020603050405020304" pitchFamily="18" charset="0"/>
                <a:cs typeface="Times New Roman" panose="02020603050405020304" pitchFamily="18" charset="0"/>
              </a:rPr>
              <a:t>Metabolik</a:t>
            </a:r>
            <a:r>
              <a:rPr lang="tr-TR" dirty="0" smtClean="0">
                <a:latin typeface="Times New Roman" panose="02020603050405020304" pitchFamily="18" charset="0"/>
                <a:cs typeface="Times New Roman" panose="02020603050405020304" pitchFamily="18" charset="0"/>
              </a:rPr>
              <a:t> asitlerin </a:t>
            </a: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sıvıda birikimi ya da organizmadan alkali maddelerin kaybı sonucu gelişir.</a:t>
            </a:r>
          </a:p>
          <a:p>
            <a:pPr marL="0" indent="0" algn="just">
              <a:buNone/>
            </a:pPr>
            <a:r>
              <a:rPr lang="tr-TR" b="1" dirty="0" err="1" smtClean="0">
                <a:solidFill>
                  <a:srgbClr val="FF0000"/>
                </a:solidFill>
                <a:latin typeface="Times New Roman" panose="02020603050405020304" pitchFamily="18" charset="0"/>
                <a:cs typeface="Times New Roman" panose="02020603050405020304" pitchFamily="18" charset="0"/>
              </a:rPr>
              <a:t>Metabolik</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asidozun</a:t>
            </a:r>
            <a:r>
              <a:rPr lang="tr-TR" b="1" dirty="0" smtClean="0">
                <a:solidFill>
                  <a:srgbClr val="FF0000"/>
                </a:solidFill>
                <a:latin typeface="Times New Roman" panose="02020603050405020304" pitchFamily="18" charset="0"/>
                <a:cs typeface="Times New Roman" panose="02020603050405020304" pitchFamily="18" charset="0"/>
              </a:rPr>
              <a:t> temel nedenlerini </a:t>
            </a:r>
            <a:r>
              <a:rPr lang="tr-TR" b="1" dirty="0">
                <a:solidFill>
                  <a:srgbClr val="FF0000"/>
                </a:solidFill>
                <a:latin typeface="Times New Roman" panose="02020603050405020304" pitchFamily="18" charset="0"/>
                <a:cs typeface="Times New Roman" panose="02020603050405020304" pitchFamily="18" charset="0"/>
              </a:rPr>
              <a:t>ş</a:t>
            </a:r>
            <a:r>
              <a:rPr lang="tr-TR" b="1" dirty="0" smtClean="0">
                <a:solidFill>
                  <a:srgbClr val="FF0000"/>
                </a:solidFill>
                <a:latin typeface="Times New Roman" panose="02020603050405020304" pitchFamily="18" charset="0"/>
                <a:cs typeface="Times New Roman" panose="02020603050405020304" pitchFamily="18" charset="0"/>
              </a:rPr>
              <a:t>öyle sıralayabiliriz:</a:t>
            </a:r>
          </a:p>
          <a:p>
            <a:pPr marL="0" indent="0" algn="just">
              <a:buNone/>
            </a:pPr>
            <a:r>
              <a:rPr lang="tr-TR" dirty="0" smtClean="0">
                <a:latin typeface="Times New Roman" panose="02020603050405020304" pitchFamily="18" charset="0"/>
                <a:cs typeface="Times New Roman" panose="02020603050405020304" pitchFamily="18" charset="0"/>
              </a:rPr>
              <a:t> Vücuttan bikarbonat kaybına neden olan ağır ishaller,</a:t>
            </a:r>
          </a:p>
          <a:p>
            <a:pPr marL="0" indent="0" algn="just">
              <a:buNone/>
            </a:pP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a:t>
            </a:r>
            <a:r>
              <a:rPr lang="tr-TR" dirty="0" smtClean="0">
                <a:latin typeface="Times New Roman" panose="02020603050405020304" pitchFamily="18" charset="0"/>
                <a:cs typeface="Times New Roman" panose="02020603050405020304" pitchFamily="18" charset="0"/>
              </a:rPr>
              <a:t>ncebağırsak içeriğinin kaybedildiği inatçı ve derin kusmalar,</a:t>
            </a:r>
          </a:p>
          <a:p>
            <a:pPr marL="0" indent="0" algn="just">
              <a:buNone/>
            </a:pP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Metabolik</a:t>
            </a:r>
            <a:r>
              <a:rPr lang="tr-TR" dirty="0" smtClean="0">
                <a:latin typeface="Times New Roman" panose="02020603050405020304" pitchFamily="18" charset="0"/>
                <a:cs typeface="Times New Roman" panose="02020603050405020304" pitchFamily="18" charset="0"/>
              </a:rPr>
              <a:t> asitlerin fazla yapımına neden olan hastalıklar,</a:t>
            </a:r>
          </a:p>
          <a:p>
            <a:pPr marL="0" indent="0" algn="just">
              <a:buNone/>
            </a:pPr>
            <a:r>
              <a:rPr lang="tr-TR" dirty="0" smtClean="0">
                <a:latin typeface="Times New Roman" panose="02020603050405020304" pitchFamily="18" charset="0"/>
                <a:cs typeface="Times New Roman" panose="02020603050405020304" pitchFamily="18" charset="0"/>
              </a:rPr>
              <a:t> Böbrek işlev bozuklukları,</a:t>
            </a:r>
          </a:p>
          <a:p>
            <a:pPr marL="0" indent="0" algn="just">
              <a:buNone/>
            </a:pPr>
            <a:r>
              <a:rPr lang="tr-TR" dirty="0" smtClean="0">
                <a:latin typeface="Times New Roman" panose="02020603050405020304" pitchFamily="18" charset="0"/>
                <a:cs typeface="Times New Roman" panose="02020603050405020304" pitchFamily="18" charset="0"/>
              </a:rPr>
              <a:t> Kan </a:t>
            </a:r>
            <a:r>
              <a:rPr lang="tr-TR" dirty="0" err="1" smtClean="0">
                <a:latin typeface="Times New Roman" panose="02020603050405020304" pitchFamily="18" charset="0"/>
                <a:cs typeface="Times New Roman" panose="02020603050405020304" pitchFamily="18" charset="0"/>
              </a:rPr>
              <a:t>tranfüzyonu</a:t>
            </a:r>
            <a:r>
              <a:rPr lang="tr-TR" dirty="0" smtClean="0">
                <a:latin typeface="Times New Roman" panose="02020603050405020304" pitchFamily="18" charset="0"/>
                <a:cs typeface="Times New Roman" panose="02020603050405020304" pitchFamily="18" charset="0"/>
              </a:rPr>
              <a:t> sırasında hastaya fazla </a:t>
            </a:r>
            <a:r>
              <a:rPr lang="tr-TR" dirty="0" err="1" smtClean="0">
                <a:latin typeface="Times New Roman" panose="02020603050405020304" pitchFamily="18" charset="0"/>
                <a:cs typeface="Times New Roman" panose="02020603050405020304" pitchFamily="18" charset="0"/>
              </a:rPr>
              <a:t>sitrat</a:t>
            </a:r>
            <a:r>
              <a:rPr lang="tr-TR" dirty="0" smtClean="0">
                <a:latin typeface="Times New Roman" panose="02020603050405020304" pitchFamily="18" charset="0"/>
                <a:cs typeface="Times New Roman" panose="02020603050405020304" pitchFamily="18" charset="0"/>
              </a:rPr>
              <a:t> verilmesi, </a:t>
            </a:r>
            <a:r>
              <a:rPr lang="tr-TR" dirty="0" err="1" smtClean="0">
                <a:latin typeface="Times New Roman" panose="02020603050405020304" pitchFamily="18" charset="0"/>
                <a:cs typeface="Times New Roman" panose="02020603050405020304" pitchFamily="18" charset="0"/>
              </a:rPr>
              <a:t>metabolik</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asidoza</a:t>
            </a:r>
            <a:r>
              <a:rPr lang="tr-TR" dirty="0" smtClean="0">
                <a:latin typeface="Times New Roman" panose="02020603050405020304" pitchFamily="18" charset="0"/>
                <a:cs typeface="Times New Roman" panose="02020603050405020304" pitchFamily="18" charset="0"/>
              </a:rPr>
              <a:t> yol açabilir.</a:t>
            </a:r>
          </a:p>
          <a:p>
            <a:pPr marL="0" indent="0">
              <a:buNone/>
            </a:pPr>
            <a:endParaRPr lang="tr-TR" dirty="0"/>
          </a:p>
        </p:txBody>
      </p:sp>
      <p:sp>
        <p:nvSpPr>
          <p:cNvPr id="4" name="İçerik Yer Tutucusu 3"/>
          <p:cNvSpPr>
            <a:spLocks noGrp="1"/>
          </p:cNvSpPr>
          <p:nvPr>
            <p:ph sz="half" idx="2"/>
          </p:nvPr>
        </p:nvSpPr>
        <p:spPr/>
        <p:txBody>
          <a:bodyPr>
            <a:normAutofit fontScale="70000" lnSpcReduction="20000"/>
          </a:bodyPr>
          <a:lstStyle/>
          <a:p>
            <a:pPr marL="0" indent="0" algn="just">
              <a:buNone/>
            </a:pPr>
            <a:r>
              <a:rPr lang="tr-TR" sz="4000" b="1" dirty="0" err="1" smtClean="0">
                <a:solidFill>
                  <a:srgbClr val="FF0000"/>
                </a:solidFill>
                <a:latin typeface="Times New Roman" panose="02020603050405020304" pitchFamily="18" charset="0"/>
                <a:cs typeface="Times New Roman" panose="02020603050405020304" pitchFamily="18" charset="0"/>
              </a:rPr>
              <a:t>Metabolik</a:t>
            </a:r>
            <a:r>
              <a:rPr lang="tr-TR" sz="4000" b="1" dirty="0" smtClean="0">
                <a:solidFill>
                  <a:srgbClr val="FF0000"/>
                </a:solidFill>
                <a:latin typeface="Times New Roman" panose="02020603050405020304" pitchFamily="18" charset="0"/>
                <a:cs typeface="Times New Roman" panose="02020603050405020304" pitchFamily="18" charset="0"/>
              </a:rPr>
              <a:t> </a:t>
            </a:r>
            <a:r>
              <a:rPr lang="tr-TR" sz="4000" b="1" dirty="0" err="1" smtClean="0">
                <a:solidFill>
                  <a:srgbClr val="FF0000"/>
                </a:solidFill>
                <a:latin typeface="Times New Roman" panose="02020603050405020304" pitchFamily="18" charset="0"/>
                <a:cs typeface="Times New Roman" panose="02020603050405020304" pitchFamily="18" charset="0"/>
              </a:rPr>
              <a:t>alkaloz</a:t>
            </a:r>
            <a:r>
              <a:rPr lang="tr-TR" sz="4000" b="1" dirty="0" smtClean="0">
                <a:solidFill>
                  <a:srgbClr val="FF0000"/>
                </a:solidFill>
                <a:latin typeface="Times New Roman" panose="02020603050405020304" pitchFamily="18" charset="0"/>
                <a:cs typeface="Times New Roman" panose="02020603050405020304" pitchFamily="18" charset="0"/>
              </a:rPr>
              <a:t>: </a:t>
            </a:r>
            <a:r>
              <a:rPr lang="tr-TR" sz="4000" dirty="0" err="1" smtClean="0">
                <a:latin typeface="Times New Roman" panose="02020603050405020304" pitchFamily="18" charset="0"/>
                <a:cs typeface="Times New Roman" panose="02020603050405020304" pitchFamily="18" charset="0"/>
              </a:rPr>
              <a:t>Ekstraselüler</a:t>
            </a:r>
            <a:r>
              <a:rPr lang="tr-TR" sz="4000" dirty="0" smtClean="0">
                <a:latin typeface="Times New Roman" panose="02020603050405020304" pitchFamily="18" charset="0"/>
                <a:cs typeface="Times New Roman" panose="02020603050405020304" pitchFamily="18" charset="0"/>
              </a:rPr>
              <a:t> sıvıda bikarbonat fazlalığıdır. Organizmadan asit kaybı ya da ilaçlar ve besinlerle fazla alkali madde alınması sonucu gelişir. Ayrıca </a:t>
            </a:r>
            <a:r>
              <a:rPr lang="tr-TR" sz="4000" dirty="0" err="1" smtClean="0">
                <a:latin typeface="Times New Roman" panose="02020603050405020304" pitchFamily="18" charset="0"/>
                <a:cs typeface="Times New Roman" panose="02020603050405020304" pitchFamily="18" charset="0"/>
              </a:rPr>
              <a:t>nazogastrik</a:t>
            </a:r>
            <a:r>
              <a:rPr lang="tr-TR" sz="4000" dirty="0" smtClean="0">
                <a:latin typeface="Times New Roman" panose="02020603050405020304" pitchFamily="18" charset="0"/>
                <a:cs typeface="Times New Roman" panose="02020603050405020304" pitchFamily="18" charset="0"/>
              </a:rPr>
              <a:t> </a:t>
            </a:r>
            <a:r>
              <a:rPr lang="tr-TR" sz="4000" dirty="0" err="1" smtClean="0">
                <a:latin typeface="Times New Roman" panose="02020603050405020304" pitchFamily="18" charset="0"/>
                <a:cs typeface="Times New Roman" panose="02020603050405020304" pitchFamily="18" charset="0"/>
              </a:rPr>
              <a:t>dekompresyon</a:t>
            </a:r>
            <a:r>
              <a:rPr lang="tr-TR" sz="4000" dirty="0" smtClean="0">
                <a:latin typeface="Times New Roman" panose="02020603050405020304" pitchFamily="18" charset="0"/>
                <a:cs typeface="Times New Roman" panose="02020603050405020304" pitchFamily="18" charset="0"/>
              </a:rPr>
              <a:t> ve </a:t>
            </a:r>
            <a:r>
              <a:rPr lang="tr-TR" sz="4000" dirty="0" err="1" smtClean="0">
                <a:latin typeface="Times New Roman" panose="02020603050405020304" pitchFamily="18" charset="0"/>
                <a:cs typeface="Times New Roman" panose="02020603050405020304" pitchFamily="18" charset="0"/>
              </a:rPr>
              <a:t>diüretiklerin</a:t>
            </a:r>
            <a:r>
              <a:rPr lang="tr-TR" sz="4000" dirty="0" smtClean="0">
                <a:latin typeface="Times New Roman" panose="02020603050405020304" pitchFamily="18" charset="0"/>
                <a:cs typeface="Times New Roman" panose="02020603050405020304" pitchFamily="18" charset="0"/>
              </a:rPr>
              <a:t> fazla kullanılması da </a:t>
            </a:r>
            <a:r>
              <a:rPr lang="tr-TR" sz="4000" dirty="0" err="1" smtClean="0">
                <a:latin typeface="Times New Roman" panose="02020603050405020304" pitchFamily="18" charset="0"/>
                <a:cs typeface="Times New Roman" panose="02020603050405020304" pitchFamily="18" charset="0"/>
              </a:rPr>
              <a:t>metabolik</a:t>
            </a:r>
            <a:r>
              <a:rPr lang="tr-TR" sz="4000" dirty="0" smtClean="0">
                <a:latin typeface="Times New Roman" panose="02020603050405020304" pitchFamily="18" charset="0"/>
                <a:cs typeface="Times New Roman" panose="02020603050405020304" pitchFamily="18" charset="0"/>
              </a:rPr>
              <a:t> </a:t>
            </a:r>
            <a:r>
              <a:rPr lang="tr-TR" sz="4000" dirty="0" err="1" smtClean="0">
                <a:latin typeface="Times New Roman" panose="02020603050405020304" pitchFamily="18" charset="0"/>
                <a:cs typeface="Times New Roman" panose="02020603050405020304" pitchFamily="18" charset="0"/>
              </a:rPr>
              <a:t>alkaloza</a:t>
            </a:r>
            <a:r>
              <a:rPr lang="tr-TR" sz="4000" dirty="0" smtClean="0">
                <a:latin typeface="Times New Roman" panose="02020603050405020304" pitchFamily="18" charset="0"/>
                <a:cs typeface="Times New Roman" panose="02020603050405020304" pitchFamily="18" charset="0"/>
              </a:rPr>
              <a:t> yol açabilir.</a:t>
            </a:r>
          </a:p>
          <a:p>
            <a:endParaRPr lang="tr-TR" dirty="0"/>
          </a:p>
        </p:txBody>
      </p:sp>
    </p:spTree>
    <p:extLst>
      <p:ext uri="{BB962C8B-B14F-4D97-AF65-F5344CB8AC3E}">
        <p14:creationId xmlns:p14="http://schemas.microsoft.com/office/powerpoint/2010/main" val="3708281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Damar Yolundan </a:t>
            </a:r>
            <a:r>
              <a:rPr lang="tr-TR" dirty="0" err="1" smtClean="0"/>
              <a:t>Anestezik</a:t>
            </a:r>
            <a:r>
              <a:rPr lang="tr-TR" dirty="0" smtClean="0"/>
              <a:t> </a:t>
            </a:r>
            <a:r>
              <a:rPr lang="tr-TR" dirty="0"/>
              <a:t>İ</a:t>
            </a:r>
            <a:r>
              <a:rPr lang="tr-TR" dirty="0" smtClean="0"/>
              <a:t>laç </a:t>
            </a:r>
            <a:r>
              <a:rPr lang="tr-TR" dirty="0" err="1"/>
              <a:t>İ</a:t>
            </a:r>
            <a:r>
              <a:rPr lang="tr-TR" dirty="0" err="1" smtClean="0"/>
              <a:t>nfüzyonu</a:t>
            </a:r>
            <a:r>
              <a:rPr lang="tr-TR" dirty="0" smtClean="0"/>
              <a:t/>
            </a:r>
            <a:br>
              <a:rPr lang="tr-TR" dirty="0" smtClean="0"/>
            </a:br>
            <a:endParaRPr lang="tr-TR" dirty="0"/>
          </a:p>
        </p:txBody>
      </p:sp>
      <p:sp>
        <p:nvSpPr>
          <p:cNvPr id="3" name="İçerik Yer Tutucusu 2"/>
          <p:cNvSpPr>
            <a:spLocks noGrp="1"/>
          </p:cNvSpPr>
          <p:nvPr>
            <p:ph sz="half" idx="1"/>
          </p:nvPr>
        </p:nvSpPr>
        <p:spPr>
          <a:xfrm>
            <a:off x="838200" y="1825625"/>
            <a:ext cx="6310256" cy="4351338"/>
          </a:xfrm>
        </p:spPr>
        <p:txBody>
          <a:bodyPr>
            <a:normAutofit fontScale="62500" lnSpcReduction="20000"/>
          </a:bodyPr>
          <a:lstStyle/>
          <a:p>
            <a:pPr marL="0" indent="0">
              <a:buNone/>
            </a:pPr>
            <a:r>
              <a:rPr lang="tr-TR" b="1" dirty="0" err="1">
                <a:solidFill>
                  <a:srgbClr val="FF0000"/>
                </a:solidFill>
                <a:latin typeface="Times New Roman" panose="02020603050405020304" pitchFamily="18" charset="0"/>
                <a:cs typeface="Times New Roman" panose="02020603050405020304" pitchFamily="18" charset="0"/>
              </a:rPr>
              <a:t>İ</a:t>
            </a:r>
            <a:r>
              <a:rPr lang="tr-TR" b="1" dirty="0" err="1" smtClean="0">
                <a:solidFill>
                  <a:srgbClr val="FF0000"/>
                </a:solidFill>
                <a:latin typeface="Times New Roman" panose="02020603050405020304" pitchFamily="18" charset="0"/>
                <a:cs typeface="Times New Roman" panose="02020603050405020304" pitchFamily="18" charset="0"/>
              </a:rPr>
              <a:t>ntravenöz</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infüzyon</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fazla miktardaki ilaçların veya solüsyonların </a:t>
            </a:r>
            <a:r>
              <a:rPr lang="tr-TR" dirty="0" err="1" smtClean="0">
                <a:latin typeface="Times New Roman" panose="02020603050405020304" pitchFamily="18" charset="0"/>
                <a:cs typeface="Times New Roman" panose="02020603050405020304" pitchFamily="18" charset="0"/>
              </a:rPr>
              <a:t>intravenöz</a:t>
            </a:r>
            <a:r>
              <a:rPr lang="tr-TR" dirty="0" smtClean="0">
                <a:latin typeface="Times New Roman" panose="02020603050405020304" pitchFamily="18" charset="0"/>
                <a:cs typeface="Times New Roman" panose="02020603050405020304" pitchFamily="18" charset="0"/>
              </a:rPr>
              <a:t> yolla verilmesi anlamına gelir.</a:t>
            </a:r>
          </a:p>
          <a:p>
            <a:pPr marL="0" indent="0">
              <a:buNone/>
            </a:pPr>
            <a:r>
              <a:rPr lang="tr-TR" dirty="0" smtClean="0">
                <a:latin typeface="Times New Roman" panose="02020603050405020304" pitchFamily="18" charset="0"/>
                <a:cs typeface="Times New Roman" panose="02020603050405020304" pitchFamily="18" charset="0"/>
              </a:rPr>
              <a:t>Anestezi uygulamalarının indüksiyon, idame, anesteziyi sonlandırma ve </a:t>
            </a:r>
            <a:r>
              <a:rPr lang="tr-TR" dirty="0" err="1" smtClean="0">
                <a:latin typeface="Times New Roman" panose="02020603050405020304" pitchFamily="18" charset="0"/>
                <a:cs typeface="Times New Roman" panose="02020603050405020304" pitchFamily="18" charset="0"/>
              </a:rPr>
              <a:t>postoperatif</a:t>
            </a:r>
            <a:r>
              <a:rPr lang="tr-TR" dirty="0" smtClean="0">
                <a:latin typeface="Times New Roman" panose="02020603050405020304" pitchFamily="18" charset="0"/>
                <a:cs typeface="Times New Roman" panose="02020603050405020304" pitchFamily="18" charset="0"/>
              </a:rPr>
              <a:t> aşamalarında </a:t>
            </a:r>
            <a:r>
              <a:rPr lang="tr-TR" dirty="0" err="1" smtClean="0">
                <a:latin typeface="Times New Roman" panose="02020603050405020304" pitchFamily="18" charset="0"/>
                <a:cs typeface="Times New Roman" panose="02020603050405020304" pitchFamily="18" charset="0"/>
              </a:rPr>
              <a:t>intravenöz</a:t>
            </a:r>
            <a:r>
              <a:rPr lang="tr-TR" dirty="0" smtClean="0">
                <a:latin typeface="Times New Roman" panose="02020603050405020304" pitchFamily="18" charset="0"/>
                <a:cs typeface="Times New Roman" panose="02020603050405020304" pitchFamily="18" charset="0"/>
              </a:rPr>
              <a:t> sıvı </a:t>
            </a:r>
            <a:r>
              <a:rPr lang="tr-TR" dirty="0" err="1" smtClean="0">
                <a:latin typeface="Times New Roman" panose="02020603050405020304" pitchFamily="18" charset="0"/>
                <a:cs typeface="Times New Roman" panose="02020603050405020304" pitchFamily="18" charset="0"/>
              </a:rPr>
              <a:t>infüzyonu</a:t>
            </a:r>
            <a:r>
              <a:rPr lang="tr-TR" dirty="0" smtClean="0">
                <a:latin typeface="Times New Roman" panose="02020603050405020304" pitchFamily="18" charset="0"/>
                <a:cs typeface="Times New Roman" panose="02020603050405020304" pitchFamily="18" charset="0"/>
              </a:rPr>
              <a:t> yapılmakta ve aynı zamanda damar yolundan ilaç uygulanmaktadır.</a:t>
            </a:r>
          </a:p>
          <a:p>
            <a:pPr marL="0" indent="0">
              <a:buNone/>
            </a:pPr>
            <a:r>
              <a:rPr lang="tr-TR" dirty="0" smtClean="0">
                <a:latin typeface="Times New Roman" panose="02020603050405020304" pitchFamily="18" charset="0"/>
                <a:cs typeface="Times New Roman" panose="02020603050405020304" pitchFamily="18" charset="0"/>
              </a:rPr>
              <a:t> Anestezi uygulamalarında </a:t>
            </a:r>
            <a:r>
              <a:rPr lang="tr-TR" dirty="0" err="1" smtClean="0">
                <a:latin typeface="Times New Roman" panose="02020603050405020304" pitchFamily="18" charset="0"/>
                <a:cs typeface="Times New Roman" panose="02020603050405020304" pitchFamily="18" charset="0"/>
              </a:rPr>
              <a:t>intravenöz</a:t>
            </a:r>
            <a:r>
              <a:rPr lang="tr-TR" dirty="0" smtClean="0">
                <a:latin typeface="Times New Roman" panose="02020603050405020304" pitchFamily="18" charset="0"/>
                <a:cs typeface="Times New Roman" panose="02020603050405020304" pitchFamily="18" charset="0"/>
              </a:rPr>
              <a:t> yolla ilaç verilmesi aşağıdaki faydaları sağlar:</a:t>
            </a:r>
          </a:p>
          <a:p>
            <a:pPr marL="0" indent="0">
              <a:buNone/>
            </a:pP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a:t>
            </a:r>
            <a:r>
              <a:rPr lang="tr-TR" dirty="0" err="1" smtClean="0">
                <a:latin typeface="Times New Roman" panose="02020603050405020304" pitchFamily="18" charset="0"/>
                <a:cs typeface="Times New Roman" panose="02020603050405020304" pitchFamily="18" charset="0"/>
              </a:rPr>
              <a:t>ntravenöz</a:t>
            </a:r>
            <a:r>
              <a:rPr lang="tr-TR" dirty="0" smtClean="0">
                <a:latin typeface="Times New Roman" panose="02020603050405020304" pitchFamily="18" charset="0"/>
                <a:cs typeface="Times New Roman" panose="02020603050405020304" pitchFamily="18" charset="0"/>
              </a:rPr>
              <a:t> yolla uygulanabilen tüm </a:t>
            </a:r>
            <a:r>
              <a:rPr lang="tr-TR" dirty="0" err="1" smtClean="0">
                <a:latin typeface="Times New Roman" panose="02020603050405020304" pitchFamily="18" charset="0"/>
                <a:cs typeface="Times New Roman" panose="02020603050405020304" pitchFamily="18" charset="0"/>
              </a:rPr>
              <a:t>anestezik</a:t>
            </a:r>
            <a:r>
              <a:rPr lang="tr-TR" dirty="0" smtClean="0">
                <a:latin typeface="Times New Roman" panose="02020603050405020304" pitchFamily="18" charset="0"/>
                <a:cs typeface="Times New Roman" panose="02020603050405020304" pitchFamily="18" charset="0"/>
              </a:rPr>
              <a:t> ilaçlar, kas gevşetici ve çeşitli ilaçların uygulanmasına olanak sağlar.</a:t>
            </a:r>
          </a:p>
          <a:p>
            <a:pPr marL="0" indent="0">
              <a:buNone/>
            </a:pP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a:t>
            </a:r>
            <a:r>
              <a:rPr lang="tr-TR" dirty="0" err="1" smtClean="0">
                <a:latin typeface="Times New Roman" panose="02020603050405020304" pitchFamily="18" charset="0"/>
                <a:cs typeface="Times New Roman" panose="02020603050405020304" pitchFamily="18" charset="0"/>
              </a:rPr>
              <a:t>ntravenöz</a:t>
            </a:r>
            <a:r>
              <a:rPr lang="tr-TR" dirty="0" smtClean="0">
                <a:latin typeface="Times New Roman" panose="02020603050405020304" pitchFamily="18" charset="0"/>
                <a:cs typeface="Times New Roman" panose="02020603050405020304" pitchFamily="18" charset="0"/>
              </a:rPr>
              <a:t> yolla uygulanan </a:t>
            </a:r>
            <a:r>
              <a:rPr lang="tr-TR" dirty="0" err="1" smtClean="0">
                <a:latin typeface="Times New Roman" panose="02020603050405020304" pitchFamily="18" charset="0"/>
                <a:cs typeface="Times New Roman" panose="02020603050405020304" pitchFamily="18" charset="0"/>
              </a:rPr>
              <a:t>anestezik</a:t>
            </a:r>
            <a:r>
              <a:rPr lang="tr-TR" dirty="0" smtClean="0">
                <a:latin typeface="Times New Roman" panose="02020603050405020304" pitchFamily="18" charset="0"/>
                <a:cs typeface="Times New Roman" panose="02020603050405020304" pitchFamily="18" charset="0"/>
              </a:rPr>
              <a:t> ve diğer ilaçlar doğrudan dolaşıma katıldıkları için kısa sürede, istenen dozda etkili olmasını sağlar.</a:t>
            </a:r>
          </a:p>
          <a:p>
            <a:pPr marL="0" indent="0">
              <a:buNone/>
            </a:pPr>
            <a:r>
              <a:rPr lang="tr-TR" dirty="0" smtClean="0">
                <a:latin typeface="Times New Roman" panose="02020603050405020304" pitchFamily="18" charset="0"/>
                <a:cs typeface="Times New Roman" panose="02020603050405020304" pitchFamily="18" charset="0"/>
              </a:rPr>
              <a:t> Fazla </a:t>
            </a:r>
            <a:r>
              <a:rPr lang="tr-TR" dirty="0" err="1" smtClean="0">
                <a:latin typeface="Times New Roman" panose="02020603050405020304" pitchFamily="18" charset="0"/>
                <a:cs typeface="Times New Roman" panose="02020603050405020304" pitchFamily="18" charset="0"/>
              </a:rPr>
              <a:t>iritan</a:t>
            </a:r>
            <a:r>
              <a:rPr lang="tr-TR" dirty="0" smtClean="0">
                <a:latin typeface="Times New Roman" panose="02020603050405020304" pitchFamily="18" charset="0"/>
                <a:cs typeface="Times New Roman" panose="02020603050405020304" pitchFamily="18" charset="0"/>
              </a:rPr>
              <a:t> ilaçlar </a:t>
            </a:r>
            <a:r>
              <a:rPr lang="tr-TR" dirty="0" err="1" smtClean="0">
                <a:latin typeface="Times New Roman" panose="02020603050405020304" pitchFamily="18" charset="0"/>
                <a:cs typeface="Times New Roman" panose="02020603050405020304" pitchFamily="18" charset="0"/>
              </a:rPr>
              <a:t>intravenöz</a:t>
            </a:r>
            <a:r>
              <a:rPr lang="tr-TR" dirty="0" smtClean="0">
                <a:latin typeface="Times New Roman" panose="02020603050405020304" pitchFamily="18" charset="0"/>
                <a:cs typeface="Times New Roman" panose="02020603050405020304" pitchFamily="18" charset="0"/>
              </a:rPr>
              <a:t> sıvılarla birlikte verildiğinde, hastanın acı hissetmesi en aza indirilmektedir.</a:t>
            </a:r>
          </a:p>
          <a:p>
            <a:pPr marL="0" indent="0">
              <a:buNone/>
            </a:pPr>
            <a:r>
              <a:rPr lang="tr-TR" dirty="0" smtClean="0">
                <a:latin typeface="Times New Roman" panose="02020603050405020304" pitchFamily="18" charset="0"/>
                <a:cs typeface="Times New Roman" panose="02020603050405020304" pitchFamily="18" charset="0"/>
              </a:rPr>
              <a:t> Anestezi uygulaması ve cerrahi işlem sırasında </a:t>
            </a:r>
            <a:r>
              <a:rPr lang="tr-TR" dirty="0" err="1" smtClean="0">
                <a:latin typeface="Times New Roman" panose="02020603050405020304" pitchFamily="18" charset="0"/>
                <a:cs typeface="Times New Roman" panose="02020603050405020304" pitchFamily="18" charset="0"/>
              </a:rPr>
              <a:t>profilaksi</a:t>
            </a:r>
            <a:r>
              <a:rPr lang="tr-TR" dirty="0" smtClean="0">
                <a:latin typeface="Times New Roman" panose="02020603050405020304" pitchFamily="18" charset="0"/>
                <a:cs typeface="Times New Roman" panose="02020603050405020304" pitchFamily="18" charset="0"/>
              </a:rPr>
              <a:t>, hipertansiyon gibi çeşitli nedenlerle birçok ilacın aynı yolla uygulamasına olanak sağlar.</a:t>
            </a:r>
            <a:endParaRPr lang="tr-TR" dirty="0">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sz="half" idx="2"/>
          </p:nvPr>
        </p:nvPicPr>
        <p:blipFill>
          <a:blip r:embed="rId2"/>
          <a:stretch>
            <a:fillRect/>
          </a:stretch>
        </p:blipFill>
        <p:spPr>
          <a:xfrm>
            <a:off x="7390504" y="1884898"/>
            <a:ext cx="3963296" cy="3032072"/>
          </a:xfrm>
          <a:prstGeom prst="rect">
            <a:avLst/>
          </a:prstGeom>
        </p:spPr>
      </p:pic>
      <p:sp>
        <p:nvSpPr>
          <p:cNvPr id="6" name="Dikdörtgen 5"/>
          <p:cNvSpPr/>
          <p:nvPr/>
        </p:nvSpPr>
        <p:spPr>
          <a:xfrm>
            <a:off x="3499199" y="3244334"/>
            <a:ext cx="237566" cy="369332"/>
          </a:xfrm>
          <a:prstGeom prst="rect">
            <a:avLst/>
          </a:prstGeom>
        </p:spPr>
        <p:txBody>
          <a:bodyPr wrap="none">
            <a:spAutoFit/>
          </a:bodyPr>
          <a:lstStyle/>
          <a:p>
            <a:r>
              <a:rPr lang="tr-TR" dirty="0" smtClean="0"/>
              <a:t> </a:t>
            </a:r>
            <a:endParaRPr lang="tr-TR" dirty="0"/>
          </a:p>
        </p:txBody>
      </p:sp>
      <p:sp>
        <p:nvSpPr>
          <p:cNvPr id="7" name="Dikdörtgen 6"/>
          <p:cNvSpPr/>
          <p:nvPr/>
        </p:nvSpPr>
        <p:spPr>
          <a:xfrm>
            <a:off x="7546489" y="5233472"/>
            <a:ext cx="4004121" cy="646331"/>
          </a:xfrm>
          <a:prstGeom prst="rect">
            <a:avLst/>
          </a:prstGeom>
        </p:spPr>
        <p:txBody>
          <a:bodyPr wrap="square">
            <a:spAutoFit/>
          </a:bodyPr>
          <a:lstStyle/>
          <a:p>
            <a:r>
              <a:rPr lang="tr-TR" dirty="0" err="1"/>
              <a:t>İ</a:t>
            </a:r>
            <a:r>
              <a:rPr lang="tr-TR" dirty="0" err="1" smtClean="0"/>
              <a:t>nfüzyon</a:t>
            </a:r>
            <a:r>
              <a:rPr lang="tr-TR" dirty="0" smtClean="0"/>
              <a:t> sırasında damar yolundan ilaç uygulanması</a:t>
            </a:r>
            <a:endParaRPr lang="tr-TR" dirty="0"/>
          </a:p>
        </p:txBody>
      </p:sp>
    </p:spTree>
    <p:extLst>
      <p:ext uri="{BB962C8B-B14F-4D97-AF65-F5344CB8AC3E}">
        <p14:creationId xmlns:p14="http://schemas.microsoft.com/office/powerpoint/2010/main" val="45072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3600" dirty="0" smtClean="0"/>
              <a:t>İNTRAVENÖZ SIVI İNFÜZYONU ENDİKASYONLARI</a:t>
            </a:r>
            <a:endParaRPr lang="tr-TR" sz="3600" dirty="0"/>
          </a:p>
        </p:txBody>
      </p:sp>
      <p:sp>
        <p:nvSpPr>
          <p:cNvPr id="5" name="İçerik Yer Tutucusu 4"/>
          <p:cNvSpPr>
            <a:spLocks noGrp="1"/>
          </p:cNvSpPr>
          <p:nvPr>
            <p:ph sz="half" idx="1"/>
          </p:nvPr>
        </p:nvSpPr>
        <p:spPr/>
        <p:txBody>
          <a:bodyPr>
            <a:normAutofit lnSpcReduction="10000"/>
          </a:bodyPr>
          <a:lstStyle/>
          <a:p>
            <a:pPr marL="0" indent="0" algn="just">
              <a:buNone/>
            </a:pPr>
            <a:r>
              <a:rPr lang="tr-TR" b="1" dirty="0" err="1">
                <a:solidFill>
                  <a:srgbClr val="FF0000"/>
                </a:solidFill>
                <a:latin typeface="Times New Roman" panose="02020603050405020304" pitchFamily="18" charset="0"/>
                <a:cs typeface="Times New Roman" panose="02020603050405020304" pitchFamily="18" charset="0"/>
              </a:rPr>
              <a:t>İ</a:t>
            </a:r>
            <a:r>
              <a:rPr lang="tr-TR" b="1" dirty="0" err="1" smtClean="0">
                <a:solidFill>
                  <a:srgbClr val="FF0000"/>
                </a:solidFill>
                <a:latin typeface="Times New Roman" panose="02020603050405020304" pitchFamily="18" charset="0"/>
                <a:cs typeface="Times New Roman" panose="02020603050405020304" pitchFamily="18" charset="0"/>
              </a:rPr>
              <a:t>ntraselüler</a:t>
            </a:r>
            <a:r>
              <a:rPr lang="tr-TR" b="1" dirty="0" smtClean="0">
                <a:solidFill>
                  <a:srgbClr val="FF0000"/>
                </a:solidFill>
                <a:latin typeface="Times New Roman" panose="02020603050405020304" pitchFamily="18" charset="0"/>
                <a:cs typeface="Times New Roman" panose="02020603050405020304" pitchFamily="18" charset="0"/>
              </a:rPr>
              <a:t> sıvı, </a:t>
            </a:r>
            <a:r>
              <a:rPr lang="tr-TR" dirty="0" smtClean="0">
                <a:latin typeface="Times New Roman" panose="02020603050405020304" pitchFamily="18" charset="0"/>
                <a:cs typeface="Times New Roman" panose="02020603050405020304" pitchFamily="18" charset="0"/>
              </a:rPr>
              <a:t>toplam vücut suyunun yaklaşık % 70’ni oluşturur. </a:t>
            </a:r>
            <a:r>
              <a:rPr lang="tr-TR" dirty="0" err="1">
                <a:latin typeface="Times New Roman" panose="02020603050405020304" pitchFamily="18" charset="0"/>
                <a:cs typeface="Times New Roman" panose="02020603050405020304" pitchFamily="18" charset="0"/>
              </a:rPr>
              <a:t>İ</a:t>
            </a:r>
            <a:r>
              <a:rPr lang="tr-TR" dirty="0" err="1" smtClean="0">
                <a:latin typeface="Times New Roman" panose="02020603050405020304" pitchFamily="18" charset="0"/>
                <a:cs typeface="Times New Roman" panose="02020603050405020304" pitchFamily="18" charset="0"/>
              </a:rPr>
              <a:t>ntraselüler</a:t>
            </a:r>
            <a:r>
              <a:rPr lang="tr-TR" dirty="0" smtClean="0">
                <a:latin typeface="Times New Roman" panose="02020603050405020304" pitchFamily="18" charset="0"/>
                <a:cs typeface="Times New Roman" panose="02020603050405020304" pitchFamily="18" charset="0"/>
              </a:rPr>
              <a:t> sıvı, organizmadaki trilyonlarca vücut hücresinin içinde bulunur. Hücrenin kimyasal işlevini sürdürebilmesi için gereken sıvı ortamı hazırlar.</a:t>
            </a:r>
          </a:p>
          <a:p>
            <a:pPr marL="0" indent="0">
              <a:buNone/>
            </a:pPr>
            <a:endParaRPr lang="tr-TR" dirty="0"/>
          </a:p>
        </p:txBody>
      </p:sp>
      <p:sp>
        <p:nvSpPr>
          <p:cNvPr id="6" name="İçerik Yer Tutucusu 5"/>
          <p:cNvSpPr>
            <a:spLocks noGrp="1"/>
          </p:cNvSpPr>
          <p:nvPr>
            <p:ph sz="half" idx="2"/>
          </p:nvPr>
        </p:nvSpPr>
        <p:spPr/>
        <p:txBody>
          <a:bodyPr>
            <a:normAutofit lnSpcReduction="10000"/>
          </a:bodyPr>
          <a:lstStyle/>
          <a:p>
            <a:pPr marL="0" indent="0" algn="just">
              <a:buNone/>
            </a:pPr>
            <a:r>
              <a:rPr lang="tr-TR" b="1" dirty="0" err="1" smtClean="0">
                <a:solidFill>
                  <a:srgbClr val="FF0000"/>
                </a:solidFill>
                <a:latin typeface="Times New Roman" panose="02020603050405020304" pitchFamily="18" charset="0"/>
                <a:cs typeface="Times New Roman" panose="02020603050405020304" pitchFamily="18" charset="0"/>
              </a:rPr>
              <a:t>Ekstraselüler</a:t>
            </a:r>
            <a:r>
              <a:rPr lang="tr-TR" b="1" dirty="0" smtClean="0">
                <a:solidFill>
                  <a:srgbClr val="FF0000"/>
                </a:solidFill>
                <a:latin typeface="Times New Roman" panose="02020603050405020304" pitchFamily="18" charset="0"/>
                <a:cs typeface="Times New Roman" panose="02020603050405020304" pitchFamily="18" charset="0"/>
              </a:rPr>
              <a:t> sıvı, </a:t>
            </a:r>
            <a:r>
              <a:rPr lang="tr-TR" dirty="0" smtClean="0">
                <a:latin typeface="Times New Roman" panose="02020603050405020304" pitchFamily="18" charset="0"/>
                <a:cs typeface="Times New Roman" panose="02020603050405020304" pitchFamily="18" charset="0"/>
              </a:rPr>
              <a:t>hücrelerin dışında bulunan bütün sıvılara denir. Toplam vücut suyunun yaklaşık % 30’nu oluşturur. </a:t>
            </a: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sıvı; organizmada besin maddeleri, oksijen ve </a:t>
            </a:r>
            <a:r>
              <a:rPr lang="tr-TR" dirty="0" err="1" smtClean="0">
                <a:latin typeface="Times New Roman" panose="02020603050405020304" pitchFamily="18" charset="0"/>
                <a:cs typeface="Times New Roman" panose="02020603050405020304" pitchFamily="18" charset="0"/>
              </a:rPr>
              <a:t>metabolik</a:t>
            </a:r>
            <a:r>
              <a:rPr lang="tr-TR" dirty="0" smtClean="0">
                <a:latin typeface="Times New Roman" panose="02020603050405020304" pitchFamily="18" charset="0"/>
                <a:cs typeface="Times New Roman" panose="02020603050405020304" pitchFamily="18" charset="0"/>
              </a:rPr>
              <a:t> atıklar gibi çeşitli maddeleri taşıyan bir sistem olarak görev yapmanın yanı sıra, hücrenin gerekli madde alış verişini yapabilmesi için de sıvı ortamı sağlar. </a:t>
            </a:r>
          </a:p>
          <a:p>
            <a:pPr marL="0" indent="0">
              <a:buNone/>
            </a:pPr>
            <a:endParaRPr lang="tr-TR" dirty="0"/>
          </a:p>
        </p:txBody>
      </p:sp>
    </p:spTree>
    <p:extLst>
      <p:ext uri="{BB962C8B-B14F-4D97-AF65-F5344CB8AC3E}">
        <p14:creationId xmlns:p14="http://schemas.microsoft.com/office/powerpoint/2010/main" val="258988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İNTRAVENÖZ SIVI İNFÜZYONU ENDİKASYONLARI</a:t>
            </a:r>
            <a:endParaRPr lang="tr-TR" sz="3600" dirty="0"/>
          </a:p>
        </p:txBody>
      </p:sp>
      <p:sp>
        <p:nvSpPr>
          <p:cNvPr id="3" name="İçerik Yer Tutucusu 2"/>
          <p:cNvSpPr>
            <a:spLocks noGrp="1"/>
          </p:cNvSpPr>
          <p:nvPr>
            <p:ph sz="half" idx="1"/>
          </p:nvPr>
        </p:nvSpPr>
        <p:spPr/>
        <p:txBody>
          <a:bodyPr>
            <a:normAutofit fontScale="92500" lnSpcReduction="10000"/>
          </a:bodyPr>
          <a:lstStyle/>
          <a:p>
            <a:pPr marL="0" indent="0">
              <a:buNone/>
            </a:pP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sıvı organizmada; plazma, </a:t>
            </a:r>
            <a:r>
              <a:rPr lang="tr-TR" dirty="0" err="1" smtClean="0">
                <a:latin typeface="Times New Roman" panose="02020603050405020304" pitchFamily="18" charset="0"/>
                <a:cs typeface="Times New Roman" panose="02020603050405020304" pitchFamily="18" charset="0"/>
              </a:rPr>
              <a:t>interstiyel</a:t>
            </a:r>
            <a:r>
              <a:rPr lang="tr-TR" dirty="0" smtClean="0">
                <a:latin typeface="Times New Roman" panose="02020603050405020304" pitchFamily="18" charset="0"/>
                <a:cs typeface="Times New Roman" panose="02020603050405020304" pitchFamily="18" charset="0"/>
              </a:rPr>
              <a:t> sıvı ve </a:t>
            </a:r>
            <a:r>
              <a:rPr lang="tr-TR" dirty="0" err="1" smtClean="0">
                <a:latin typeface="Times New Roman" panose="02020603050405020304" pitchFamily="18" charset="0"/>
                <a:cs typeface="Times New Roman" panose="02020603050405020304" pitchFamily="18" charset="0"/>
              </a:rPr>
              <a:t>transselüler</a:t>
            </a:r>
            <a:r>
              <a:rPr lang="tr-TR" dirty="0" smtClean="0">
                <a:latin typeface="Times New Roman" panose="02020603050405020304" pitchFamily="18" charset="0"/>
                <a:cs typeface="Times New Roman" panose="02020603050405020304" pitchFamily="18" charset="0"/>
              </a:rPr>
              <a:t> sıvı olmak üzere üç </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ekilde bulunur.</a:t>
            </a:r>
          </a:p>
          <a:p>
            <a:pPr>
              <a:buFont typeface="Wingdings" panose="05000000000000000000" pitchFamily="2" charset="2"/>
              <a:buChar char="Ø"/>
            </a:pPr>
            <a:r>
              <a:rPr lang="tr-TR" b="1" dirty="0" smtClean="0">
                <a:solidFill>
                  <a:srgbClr val="FF0000"/>
                </a:solidFill>
                <a:latin typeface="Times New Roman" panose="02020603050405020304" pitchFamily="18" charset="0"/>
                <a:cs typeface="Times New Roman" panose="02020603050405020304" pitchFamily="18" charset="0"/>
              </a:rPr>
              <a:t>Plazma (</a:t>
            </a:r>
            <a:r>
              <a:rPr lang="tr-TR" b="1" dirty="0" err="1" smtClean="0">
                <a:solidFill>
                  <a:srgbClr val="FF0000"/>
                </a:solidFill>
                <a:latin typeface="Times New Roman" panose="02020603050405020304" pitchFamily="18" charset="0"/>
                <a:cs typeface="Times New Roman" panose="02020603050405020304" pitchFamily="18" charset="0"/>
              </a:rPr>
              <a:t>intravasküler</a:t>
            </a:r>
            <a:r>
              <a:rPr lang="tr-TR" b="1" dirty="0" smtClean="0">
                <a:solidFill>
                  <a:srgbClr val="FF0000"/>
                </a:solidFill>
                <a:latin typeface="Times New Roman" panose="02020603050405020304" pitchFamily="18" charset="0"/>
                <a:cs typeface="Times New Roman" panose="02020603050405020304" pitchFamily="18" charset="0"/>
              </a:rPr>
              <a:t>) sıvı; </a:t>
            </a:r>
            <a:r>
              <a:rPr lang="tr-TR" dirty="0" smtClean="0">
                <a:latin typeface="Times New Roman" panose="02020603050405020304" pitchFamily="18" charset="0"/>
                <a:cs typeface="Times New Roman" panose="02020603050405020304" pitchFamily="18" charset="0"/>
              </a:rPr>
              <a:t>damar içinde yer alan, kanın sıvı kısmıdır.</a:t>
            </a:r>
          </a:p>
          <a:p>
            <a:pPr>
              <a:buFont typeface="Wingdings" panose="05000000000000000000" pitchFamily="2" charset="2"/>
              <a:buChar char="Ø"/>
            </a:pPr>
            <a:r>
              <a:rPr lang="tr-TR" b="1" dirty="0" smtClean="0">
                <a:solidFill>
                  <a:srgbClr val="FF0000"/>
                </a:solidFill>
                <a:latin typeface="Times New Roman" panose="02020603050405020304" pitchFamily="18" charset="0"/>
                <a:cs typeface="Times New Roman" panose="02020603050405020304" pitchFamily="18" charset="0"/>
              </a:rPr>
              <a:t>Hücrelerarası (</a:t>
            </a:r>
            <a:r>
              <a:rPr lang="tr-TR" b="1" dirty="0" err="1" smtClean="0">
                <a:solidFill>
                  <a:srgbClr val="FF0000"/>
                </a:solidFill>
                <a:latin typeface="Times New Roman" panose="02020603050405020304" pitchFamily="18" charset="0"/>
                <a:cs typeface="Times New Roman" panose="02020603050405020304" pitchFamily="18" charset="0"/>
              </a:rPr>
              <a:t>intertisiyel</a:t>
            </a:r>
            <a:r>
              <a:rPr lang="tr-TR" b="1" dirty="0" smtClean="0">
                <a:solidFill>
                  <a:srgbClr val="FF0000"/>
                </a:solidFill>
                <a:latin typeface="Times New Roman" panose="02020603050405020304" pitchFamily="18" charset="0"/>
                <a:cs typeface="Times New Roman" panose="02020603050405020304" pitchFamily="18" charset="0"/>
              </a:rPr>
              <a:t>) sıvı; </a:t>
            </a:r>
            <a:r>
              <a:rPr lang="tr-TR" dirty="0" smtClean="0">
                <a:latin typeface="Times New Roman" panose="02020603050405020304" pitchFamily="18" charset="0"/>
                <a:cs typeface="Times New Roman" panose="02020603050405020304" pitchFamily="18" charset="0"/>
              </a:rPr>
              <a:t>hücrelerin ve damarların dışında yer alır.</a:t>
            </a:r>
          </a:p>
          <a:p>
            <a:pPr>
              <a:buFont typeface="Wingdings" panose="05000000000000000000" pitchFamily="2" charset="2"/>
              <a:buChar char="Ø"/>
            </a:pPr>
            <a:r>
              <a:rPr lang="tr-TR" b="1" dirty="0" err="1" smtClean="0">
                <a:solidFill>
                  <a:srgbClr val="FF0000"/>
                </a:solidFill>
                <a:latin typeface="Times New Roman" panose="02020603050405020304" pitchFamily="18" charset="0"/>
                <a:cs typeface="Times New Roman" panose="02020603050405020304" pitchFamily="18" charset="0"/>
              </a:rPr>
              <a:t>Transellüler</a:t>
            </a:r>
            <a:r>
              <a:rPr lang="tr-TR" b="1" dirty="0" smtClean="0">
                <a:solidFill>
                  <a:srgbClr val="FF0000"/>
                </a:solidFill>
                <a:latin typeface="Times New Roman" panose="02020603050405020304" pitchFamily="18" charset="0"/>
                <a:cs typeface="Times New Roman" panose="02020603050405020304" pitchFamily="18" charset="0"/>
              </a:rPr>
              <a:t> sıvı; </a:t>
            </a:r>
            <a:r>
              <a:rPr lang="tr-TR" dirty="0" smtClean="0">
                <a:latin typeface="Times New Roman" panose="02020603050405020304" pitchFamily="18" charset="0"/>
                <a:cs typeface="Times New Roman" panose="02020603050405020304" pitchFamily="18" charset="0"/>
              </a:rPr>
              <a:t>GİS, mesane, endokrin bezler, plevra, periton ve MSS içindeki sıvıdır.</a:t>
            </a:r>
          </a:p>
          <a:p>
            <a:pPr marL="0" indent="0">
              <a:buNone/>
            </a:pPr>
            <a:endParaRPr lang="tr-TR" dirty="0"/>
          </a:p>
        </p:txBody>
      </p:sp>
      <p:sp>
        <p:nvSpPr>
          <p:cNvPr id="4" name="İçerik Yer Tutucusu 3"/>
          <p:cNvSpPr>
            <a:spLocks noGrp="1"/>
          </p:cNvSpPr>
          <p:nvPr>
            <p:ph sz="half" idx="2"/>
          </p:nvPr>
        </p:nvSpPr>
        <p:spPr/>
        <p:txBody>
          <a:bodyPr>
            <a:normAutofit fontScale="92500" lnSpcReduction="10000"/>
          </a:bodyPr>
          <a:lstStyle/>
          <a:p>
            <a:pPr marL="0" indent="0">
              <a:buNone/>
            </a:pPr>
            <a:r>
              <a:rPr lang="tr-TR" b="1" dirty="0" smtClean="0">
                <a:solidFill>
                  <a:srgbClr val="FF0000"/>
                </a:solidFill>
                <a:latin typeface="Times New Roman" panose="02020603050405020304" pitchFamily="18" charset="0"/>
                <a:cs typeface="Times New Roman" panose="02020603050405020304" pitchFamily="18" charset="0"/>
              </a:rPr>
              <a:t>Beden sıvı bölmeleri arasında sıvı-elektrolit geçişi; </a:t>
            </a:r>
            <a:r>
              <a:rPr lang="tr-TR" dirty="0" smtClean="0">
                <a:latin typeface="Times New Roman" panose="02020603050405020304" pitchFamily="18" charset="0"/>
                <a:cs typeface="Times New Roman" panose="02020603050405020304" pitchFamily="18" charset="0"/>
              </a:rPr>
              <a:t>difüzyon hızı, maddenin </a:t>
            </a:r>
            <a:r>
              <a:rPr lang="tr-TR" dirty="0" err="1" smtClean="0">
                <a:latin typeface="Times New Roman" panose="02020603050405020304" pitchFamily="18" charset="0"/>
                <a:cs typeface="Times New Roman" panose="02020603050405020304" pitchFamily="18" charset="0"/>
              </a:rPr>
              <a:t>permeabilitesine</a:t>
            </a:r>
            <a:r>
              <a:rPr lang="tr-TR" dirty="0" smtClean="0">
                <a:latin typeface="Times New Roman" panose="02020603050405020304" pitchFamily="18" charset="0"/>
                <a:cs typeface="Times New Roman" panose="02020603050405020304" pitchFamily="18" charset="0"/>
              </a:rPr>
              <a:t>, taraflar arasındaki konsantrasyon ve basınç farkları ile yüklü maddeler için </a:t>
            </a:r>
            <a:r>
              <a:rPr lang="tr-TR" dirty="0" err="1" smtClean="0">
                <a:latin typeface="Times New Roman" panose="02020603050405020304" pitchFamily="18" charset="0"/>
                <a:cs typeface="Times New Roman" panose="02020603050405020304" pitchFamily="18" charset="0"/>
              </a:rPr>
              <a:t>membranın</a:t>
            </a:r>
            <a:r>
              <a:rPr lang="tr-TR" dirty="0" smtClean="0">
                <a:latin typeface="Times New Roman" panose="02020603050405020304" pitchFamily="18" charset="0"/>
                <a:cs typeface="Times New Roman" panose="02020603050405020304" pitchFamily="18" charset="0"/>
              </a:rPr>
              <a:t> iki taraf arasında elektriksel potansiyel farkına bağlıdır.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1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Günlük sıvı alımı ve atılımı</a:t>
            </a:r>
            <a:endParaRPr lang="tr-TR" dirty="0"/>
          </a:p>
        </p:txBody>
      </p:sp>
      <p:sp>
        <p:nvSpPr>
          <p:cNvPr id="3" name="İçerik Yer Tutucusu 2"/>
          <p:cNvSpPr>
            <a:spLocks noGrp="1"/>
          </p:cNvSpPr>
          <p:nvPr>
            <p:ph sz="half" idx="1"/>
          </p:nvPr>
        </p:nvSpPr>
        <p:spPr/>
        <p:txBody>
          <a:bodyPr/>
          <a:lstStyle/>
          <a:p>
            <a:pPr marL="0" indent="0" algn="just">
              <a:buNone/>
            </a:pPr>
            <a:r>
              <a:rPr lang="tr-TR" dirty="0" smtClean="0">
                <a:latin typeface="Times New Roman" panose="02020603050405020304" pitchFamily="18" charset="0"/>
                <a:cs typeface="Times New Roman" panose="02020603050405020304" pitchFamily="18" charset="0"/>
              </a:rPr>
              <a:t>Vücut sıvılarının dengesinin korunmasında; organizmaya sıvı alımı, organizmadan sıvı atılımı ve hormonların görevli olduğunu biliyoruz. Erişkin bir insanın yaklaşık olarak günlük sıvı alımı ve atılımı:</a:t>
            </a:r>
            <a:endParaRPr lang="tr-TR" dirty="0">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sz="half" idx="2"/>
          </p:nvPr>
        </p:nvPicPr>
        <p:blipFill>
          <a:blip r:embed="rId2"/>
          <a:stretch>
            <a:fillRect/>
          </a:stretch>
        </p:blipFill>
        <p:spPr>
          <a:xfrm>
            <a:off x="6172200" y="1825626"/>
            <a:ext cx="5181600" cy="4351338"/>
          </a:xfrm>
          <a:prstGeom prst="rect">
            <a:avLst/>
          </a:prstGeom>
        </p:spPr>
      </p:pic>
    </p:spTree>
    <p:extLst>
      <p:ext uri="{BB962C8B-B14F-4D97-AF65-F5344CB8AC3E}">
        <p14:creationId xmlns:p14="http://schemas.microsoft.com/office/powerpoint/2010/main" val="408127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t>Günlük sıvı alımı ve atılımı</a:t>
            </a:r>
            <a:endParaRPr lang="tr-TR" dirty="0"/>
          </a:p>
        </p:txBody>
      </p:sp>
      <p:sp>
        <p:nvSpPr>
          <p:cNvPr id="3" name="İçerik Yer Tutucusu 2"/>
          <p:cNvSpPr>
            <a:spLocks noGrp="1"/>
          </p:cNvSpPr>
          <p:nvPr>
            <p:ph idx="1"/>
          </p:nvPr>
        </p:nvSpPr>
        <p:spPr/>
        <p:txBody>
          <a:bodyPr>
            <a:normAutofit/>
          </a:bodyPr>
          <a:lstStyle/>
          <a:p>
            <a:pPr marL="0" indent="0" algn="just">
              <a:buNone/>
            </a:pPr>
            <a:r>
              <a:rPr lang="tr-TR" dirty="0" smtClean="0">
                <a:latin typeface="Times New Roman" panose="02020603050405020304" pitchFamily="18" charset="0"/>
                <a:cs typeface="Times New Roman" panose="02020603050405020304" pitchFamily="18" charset="0"/>
              </a:rPr>
              <a:t>Vücut sıvılarının vücuttaki dengeli dağılımı iç denge yani </a:t>
            </a:r>
            <a:r>
              <a:rPr lang="tr-TR" b="1" dirty="0" err="1" smtClean="0">
                <a:solidFill>
                  <a:srgbClr val="FF0000"/>
                </a:solidFill>
                <a:latin typeface="Times New Roman" panose="02020603050405020304" pitchFamily="18" charset="0"/>
                <a:cs typeface="Times New Roman" panose="02020603050405020304" pitchFamily="18" charset="0"/>
              </a:rPr>
              <a:t>hemoztazis</a:t>
            </a:r>
            <a:r>
              <a:rPr lang="tr-TR" dirty="0" smtClean="0">
                <a:latin typeface="Times New Roman" panose="02020603050405020304" pitchFamily="18" charset="0"/>
                <a:cs typeface="Times New Roman" panose="02020603050405020304" pitchFamily="18" charset="0"/>
              </a:rPr>
              <a:t> ile korunur. Sıvı-elektrolit dengesi ile asit-baz dengesinin korunmasında hemen hemen tüm vücut sistemleri görev alır. Birçok neden ve /veya hastalıkla bu denge bozulabilir. Vücutta oluşan dengesizlikler giderilmediği takdirde sağlıklı yaşam kalitesi bozularak ölüme kadar varan komplikasyonlar gelişebilir. Bu dengenin bozulmaması için çeşitli nedenlerle oluşan kayıpların giderilmesi veya hastalık durumlarının tedavi edilmesi amacıyla </a:t>
            </a:r>
            <a:r>
              <a:rPr lang="tr-TR" b="1" dirty="0" err="1" smtClean="0">
                <a:solidFill>
                  <a:srgbClr val="FF0000"/>
                </a:solidFill>
                <a:latin typeface="Times New Roman" panose="02020603050405020304" pitchFamily="18" charset="0"/>
                <a:cs typeface="Times New Roman" panose="02020603050405020304" pitchFamily="18" charset="0"/>
              </a:rPr>
              <a:t>intravenöz</a:t>
            </a:r>
            <a:r>
              <a:rPr lang="tr-TR" b="1" dirty="0" smtClean="0">
                <a:solidFill>
                  <a:srgbClr val="FF0000"/>
                </a:solidFill>
                <a:latin typeface="Times New Roman" panose="02020603050405020304" pitchFamily="18" charset="0"/>
                <a:cs typeface="Times New Roman" panose="02020603050405020304" pitchFamily="18" charset="0"/>
              </a:rPr>
              <a:t> sıvı </a:t>
            </a:r>
            <a:r>
              <a:rPr lang="tr-TR" b="1" dirty="0" err="1" smtClean="0">
                <a:solidFill>
                  <a:srgbClr val="FF0000"/>
                </a:solidFill>
                <a:latin typeface="Times New Roman" panose="02020603050405020304" pitchFamily="18" charset="0"/>
                <a:cs typeface="Times New Roman" panose="02020603050405020304" pitchFamily="18" charset="0"/>
              </a:rPr>
              <a:t>infüzyonu</a:t>
            </a:r>
            <a:r>
              <a:rPr lang="tr-TR" b="1"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uygulamak gerekir.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40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Anestezi uygulamaları esnasında;</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latin typeface="Times New Roman" panose="02020603050405020304" pitchFamily="18" charset="0"/>
                <a:cs typeface="Times New Roman" panose="02020603050405020304" pitchFamily="18" charset="0"/>
              </a:rPr>
              <a:t> Damar yoluyla hastaya </a:t>
            </a:r>
            <a:r>
              <a:rPr lang="tr-TR" dirty="0" err="1" smtClean="0">
                <a:latin typeface="Times New Roman" panose="02020603050405020304" pitchFamily="18" charset="0"/>
                <a:cs typeface="Times New Roman" panose="02020603050405020304" pitchFamily="18" charset="0"/>
              </a:rPr>
              <a:t>anestezik</a:t>
            </a:r>
            <a:r>
              <a:rPr lang="tr-TR" dirty="0" smtClean="0">
                <a:latin typeface="Times New Roman" panose="02020603050405020304" pitchFamily="18" charset="0"/>
                <a:cs typeface="Times New Roman" panose="02020603050405020304" pitchFamily="18" charset="0"/>
              </a:rPr>
              <a:t> ilaç uygulaması,</a:t>
            </a:r>
          </a:p>
          <a:p>
            <a:pPr marL="0" indent="0">
              <a:buNone/>
            </a:pPr>
            <a:r>
              <a:rPr lang="tr-TR" dirty="0" smtClean="0">
                <a:latin typeface="Times New Roman" panose="02020603050405020304" pitchFamily="18" charset="0"/>
                <a:cs typeface="Times New Roman" panose="02020603050405020304" pitchFamily="18" charset="0"/>
              </a:rPr>
              <a:t> Sıvı ve elektrolit gereksinim ve kayıplarının karşılanması,</a:t>
            </a:r>
          </a:p>
          <a:p>
            <a:pPr marL="0" indent="0">
              <a:buNone/>
            </a:pPr>
            <a:r>
              <a:rPr lang="tr-TR" dirty="0" smtClean="0">
                <a:latin typeface="Times New Roman" panose="02020603050405020304" pitchFamily="18" charset="0"/>
                <a:cs typeface="Times New Roman" panose="02020603050405020304" pitchFamily="18" charset="0"/>
              </a:rPr>
              <a:t> Asit-baz dengesinin düzenlenmesi,</a:t>
            </a:r>
          </a:p>
          <a:p>
            <a:pPr marL="0" indent="0">
              <a:buNone/>
            </a:pPr>
            <a:r>
              <a:rPr lang="tr-TR" dirty="0" smtClean="0">
                <a:latin typeface="Times New Roman" panose="02020603050405020304" pitchFamily="18" charset="0"/>
                <a:cs typeface="Times New Roman" panose="02020603050405020304" pitchFamily="18" charset="0"/>
              </a:rPr>
              <a:t> Cerrahi öncesi açlık nedeniyle hastanın besin ve kalori ihtiyacının karşılanması,</a:t>
            </a:r>
          </a:p>
          <a:p>
            <a:pPr marL="0" indent="0">
              <a:buNone/>
            </a:pPr>
            <a:r>
              <a:rPr lang="tr-TR" dirty="0" smtClean="0">
                <a:latin typeface="Times New Roman" panose="02020603050405020304" pitchFamily="18" charset="0"/>
                <a:cs typeface="Times New Roman" panose="02020603050405020304" pitchFamily="18" charset="0"/>
              </a:rPr>
              <a:t> Cerrahi operasyon sırasında kan kayıplarının yerine konulması,</a:t>
            </a:r>
          </a:p>
          <a:p>
            <a:pPr marL="0" indent="0">
              <a:buNone/>
            </a:pPr>
            <a:r>
              <a:rPr lang="tr-TR" dirty="0" smtClean="0">
                <a:latin typeface="Times New Roman" panose="02020603050405020304" pitchFamily="18" charset="0"/>
                <a:cs typeface="Times New Roman" panose="02020603050405020304" pitchFamily="18" charset="0"/>
              </a:rPr>
              <a:t> Cerrahi hastalığın beraberinde mevcut olan kronik hastalıkların tedavisi gibi nedenlerle </a:t>
            </a:r>
            <a:r>
              <a:rPr lang="tr-TR" dirty="0" err="1" smtClean="0">
                <a:latin typeface="Times New Roman" panose="02020603050405020304" pitchFamily="18" charset="0"/>
                <a:cs typeface="Times New Roman" panose="02020603050405020304" pitchFamily="18" charset="0"/>
              </a:rPr>
              <a:t>intravenöz</a:t>
            </a:r>
            <a:r>
              <a:rPr lang="tr-TR" dirty="0" smtClean="0">
                <a:latin typeface="Times New Roman" panose="02020603050405020304" pitchFamily="18" charset="0"/>
                <a:cs typeface="Times New Roman" panose="02020603050405020304" pitchFamily="18" charset="0"/>
              </a:rPr>
              <a:t> sıvı </a:t>
            </a:r>
            <a:r>
              <a:rPr lang="tr-TR" dirty="0" err="1" smtClean="0">
                <a:latin typeface="Times New Roman" panose="02020603050405020304" pitchFamily="18" charset="0"/>
                <a:cs typeface="Times New Roman" panose="02020603050405020304" pitchFamily="18" charset="0"/>
              </a:rPr>
              <a:t>infüzyonu</a:t>
            </a:r>
            <a:r>
              <a:rPr lang="tr-TR" dirty="0" smtClean="0">
                <a:latin typeface="Times New Roman" panose="02020603050405020304" pitchFamily="18" charset="0"/>
                <a:cs typeface="Times New Roman" panose="02020603050405020304" pitchFamily="18" charset="0"/>
              </a:rPr>
              <a:t> uygulaması yapılmaktadır.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65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Sıvı Volüm Dengesizlikleri</a:t>
            </a:r>
            <a:br>
              <a:rPr lang="tr-TR" dirty="0" smtClean="0"/>
            </a:br>
            <a:endParaRPr lang="tr-TR" dirty="0"/>
          </a:p>
        </p:txBody>
      </p:sp>
      <p:sp>
        <p:nvSpPr>
          <p:cNvPr id="3" name="İçerik Yer Tutucusu 2"/>
          <p:cNvSpPr>
            <a:spLocks noGrp="1"/>
          </p:cNvSpPr>
          <p:nvPr>
            <p:ph idx="1"/>
          </p:nvPr>
        </p:nvSpPr>
        <p:spPr/>
        <p:txBody>
          <a:bodyPr>
            <a:normAutofit/>
          </a:bodyPr>
          <a:lstStyle/>
          <a:p>
            <a:pPr marL="0" indent="0" algn="just">
              <a:buNone/>
            </a:pPr>
            <a:r>
              <a:rPr lang="tr-TR" dirty="0" smtClean="0">
                <a:latin typeface="Times New Roman" panose="02020603050405020304" pitchFamily="18" charset="0"/>
                <a:cs typeface="Times New Roman" panose="02020603050405020304" pitchFamily="18" charset="0"/>
              </a:rPr>
              <a:t>Organizmaya alınan sıvı ve atılan sıvılar arasında bir iç denge söz konusudur. </a:t>
            </a:r>
            <a:r>
              <a:rPr lang="tr-TR" b="1" dirty="0" smtClean="0">
                <a:solidFill>
                  <a:srgbClr val="FF0000"/>
                </a:solidFill>
                <a:latin typeface="Times New Roman" panose="02020603050405020304" pitchFamily="18" charset="0"/>
                <a:cs typeface="Times New Roman" panose="02020603050405020304" pitchFamily="18" charset="0"/>
              </a:rPr>
              <a:t>Normal gereksinimden fazla sıvı alındığında </a:t>
            </a:r>
            <a:r>
              <a:rPr lang="tr-TR" dirty="0" smtClean="0">
                <a:latin typeface="Times New Roman" panose="02020603050405020304" pitchFamily="18" charset="0"/>
                <a:cs typeface="Times New Roman" panose="02020603050405020304" pitchFamily="18" charset="0"/>
              </a:rPr>
              <a:t>susama merkezi, ADH ve </a:t>
            </a:r>
            <a:r>
              <a:rPr lang="tr-TR" dirty="0" err="1" smtClean="0">
                <a:latin typeface="Times New Roman" panose="02020603050405020304" pitchFamily="18" charset="0"/>
                <a:cs typeface="Times New Roman" panose="02020603050405020304" pitchFamily="18" charset="0"/>
              </a:rPr>
              <a:t>aldesteron</a:t>
            </a:r>
            <a:r>
              <a:rPr lang="tr-TR" dirty="0" smtClean="0">
                <a:latin typeface="Times New Roman" panose="02020603050405020304" pitchFamily="18" charset="0"/>
                <a:cs typeface="Times New Roman" panose="02020603050405020304" pitchFamily="18" charset="0"/>
              </a:rPr>
              <a:t> yapımı baskılanarak normal sıvı dengesi kuruluncaya kadar sıvı alımı azalır. Böbreklerden suyun geri emilimi azalırken atılan idrar miktarı artar. </a:t>
            </a:r>
            <a:r>
              <a:rPr lang="tr-TR" b="1" dirty="0" smtClean="0">
                <a:solidFill>
                  <a:srgbClr val="FF0000"/>
                </a:solidFill>
                <a:latin typeface="Times New Roman" panose="02020603050405020304" pitchFamily="18" charset="0"/>
                <a:cs typeface="Times New Roman" panose="02020603050405020304" pitchFamily="18" charset="0"/>
              </a:rPr>
              <a:t>Vücuttaki sıvı miktarı azaldığında ise; </a:t>
            </a:r>
            <a:r>
              <a:rPr lang="tr-TR" dirty="0" smtClean="0">
                <a:latin typeface="Times New Roman" panose="02020603050405020304" pitchFamily="18" charset="0"/>
                <a:cs typeface="Times New Roman" panose="02020603050405020304" pitchFamily="18" charset="0"/>
              </a:rPr>
              <a:t>susama merkezi, ADH (</a:t>
            </a:r>
            <a:r>
              <a:rPr lang="tr-TR" dirty="0" err="1" smtClean="0">
                <a:latin typeface="Times New Roman" panose="02020603050405020304" pitchFamily="18" charset="0"/>
                <a:cs typeface="Times New Roman" panose="02020603050405020304" pitchFamily="18" charset="0"/>
              </a:rPr>
              <a:t>vazopressin</a:t>
            </a:r>
            <a:r>
              <a:rPr lang="tr-TR" dirty="0" smtClean="0">
                <a:latin typeface="Times New Roman" panose="02020603050405020304" pitchFamily="18" charset="0"/>
                <a:cs typeface="Times New Roman" panose="02020603050405020304" pitchFamily="18" charset="0"/>
              </a:rPr>
              <a:t>) ve </a:t>
            </a:r>
            <a:r>
              <a:rPr lang="tr-TR" dirty="0" err="1" smtClean="0">
                <a:latin typeface="Times New Roman" panose="02020603050405020304" pitchFamily="18" charset="0"/>
                <a:cs typeface="Times New Roman" panose="02020603050405020304" pitchFamily="18" charset="0"/>
              </a:rPr>
              <a:t>aldesteron</a:t>
            </a:r>
            <a:r>
              <a:rPr lang="tr-TR" dirty="0" smtClean="0">
                <a:latin typeface="Times New Roman" panose="02020603050405020304" pitchFamily="18" charset="0"/>
                <a:cs typeface="Times New Roman" panose="02020603050405020304" pitchFamily="18" charset="0"/>
              </a:rPr>
              <a:t> uyarılır. Organizmaya sıvı alımı, sodyum ve suyun böbreklerden geri emilimi artar, atılan idrar miktarı azalır. Böylece vücuttaki sıvının alımı ve atılımı arasındaki denge korunur. Bu dengenin bozulması; </a:t>
            </a:r>
            <a:r>
              <a:rPr lang="tr-TR" dirty="0" err="1" smtClean="0">
                <a:latin typeface="Times New Roman" panose="02020603050405020304" pitchFamily="18" charset="0"/>
                <a:cs typeface="Times New Roman" panose="02020603050405020304" pitchFamily="18" charset="0"/>
              </a:rPr>
              <a:t>dehitratasyon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overhidrasyon</a:t>
            </a:r>
            <a:r>
              <a:rPr lang="tr-TR" dirty="0" smtClean="0">
                <a:latin typeface="Times New Roman" panose="02020603050405020304" pitchFamily="18" charset="0"/>
                <a:cs typeface="Times New Roman" panose="02020603050405020304" pitchFamily="18" charset="0"/>
              </a:rPr>
              <a:t>, dolaşım yüklemesi gibi çeşitli sorunları beraberinde getirir.</a:t>
            </a:r>
          </a:p>
          <a:p>
            <a:pPr marL="0" indent="0">
              <a:buNone/>
            </a:pPr>
            <a:endParaRPr lang="tr-TR" dirty="0"/>
          </a:p>
        </p:txBody>
      </p:sp>
    </p:spTree>
    <p:extLst>
      <p:ext uri="{BB962C8B-B14F-4D97-AF65-F5344CB8AC3E}">
        <p14:creationId xmlns:p14="http://schemas.microsoft.com/office/powerpoint/2010/main" val="2554018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Dehidratasyon</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latin typeface="Times New Roman" panose="02020603050405020304" pitchFamily="18" charset="0"/>
                <a:cs typeface="Times New Roman" panose="02020603050405020304" pitchFamily="18" charset="0"/>
              </a:rPr>
              <a:t>Vücutta bulunan </a:t>
            </a: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sıvı volümü azaldığında, </a:t>
            </a:r>
            <a:r>
              <a:rPr lang="tr-TR" dirty="0" err="1" smtClean="0">
                <a:latin typeface="Times New Roman" panose="02020603050405020304" pitchFamily="18" charset="0"/>
                <a:cs typeface="Times New Roman" panose="02020603050405020304" pitchFamily="18" charset="0"/>
              </a:rPr>
              <a:t>intraselüler</a:t>
            </a:r>
            <a:r>
              <a:rPr lang="tr-TR" dirty="0" smtClean="0">
                <a:latin typeface="Times New Roman" panose="02020603050405020304" pitchFamily="18" charset="0"/>
                <a:cs typeface="Times New Roman" panose="02020603050405020304" pitchFamily="18" charset="0"/>
              </a:rPr>
              <a:t> sıvı </a:t>
            </a: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sıvı bölümlerine kayar ve </a:t>
            </a:r>
            <a:r>
              <a:rPr lang="tr-TR" dirty="0" err="1" smtClean="0">
                <a:latin typeface="Times New Roman" panose="02020603050405020304" pitchFamily="18" charset="0"/>
                <a:cs typeface="Times New Roman" panose="02020603050405020304" pitchFamily="18" charset="0"/>
              </a:rPr>
              <a:t>intraselüler</a:t>
            </a:r>
            <a:r>
              <a:rPr lang="tr-TR" dirty="0" smtClean="0">
                <a:latin typeface="Times New Roman" panose="02020603050405020304" pitchFamily="18" charset="0"/>
                <a:cs typeface="Times New Roman" panose="02020603050405020304" pitchFamily="18" charset="0"/>
              </a:rPr>
              <a:t> oranı azalır. Sıvı açığının vücutta yarattığı bu etkiye </a:t>
            </a:r>
            <a:r>
              <a:rPr lang="tr-TR" b="1" dirty="0" err="1" smtClean="0">
                <a:solidFill>
                  <a:srgbClr val="FF0000"/>
                </a:solidFill>
                <a:latin typeface="Times New Roman" panose="02020603050405020304" pitchFamily="18" charset="0"/>
                <a:cs typeface="Times New Roman" panose="02020603050405020304" pitchFamily="18" charset="0"/>
              </a:rPr>
              <a:t>dehidratasyon</a:t>
            </a:r>
            <a:r>
              <a:rPr lang="tr-TR" dirty="0" smtClean="0">
                <a:latin typeface="Times New Roman" panose="02020603050405020304" pitchFamily="18" charset="0"/>
                <a:cs typeface="Times New Roman" panose="02020603050405020304" pitchFamily="18" charset="0"/>
              </a:rPr>
              <a:t> adı verilir.</a:t>
            </a:r>
          </a:p>
          <a:p>
            <a:pPr marL="0" indent="0">
              <a:buNone/>
            </a:pPr>
            <a:r>
              <a:rPr lang="tr-TR" dirty="0" err="1" smtClean="0">
                <a:latin typeface="Times New Roman" panose="02020603050405020304" pitchFamily="18" charset="0"/>
                <a:cs typeface="Times New Roman" panose="02020603050405020304" pitchFamily="18" charset="0"/>
              </a:rPr>
              <a:t>Ekstraselüler</a:t>
            </a:r>
            <a:r>
              <a:rPr lang="tr-TR" dirty="0" smtClean="0">
                <a:latin typeface="Times New Roman" panose="02020603050405020304" pitchFamily="18" charset="0"/>
                <a:cs typeface="Times New Roman" panose="02020603050405020304" pitchFamily="18" charset="0"/>
              </a:rPr>
              <a:t> sıvı volüm açığı geliştiğinde, vücutta çeşitli düzenleyici mekanizmalar harekete geçer. </a:t>
            </a:r>
            <a:r>
              <a:rPr lang="tr-TR" b="1" dirty="0" smtClean="0">
                <a:solidFill>
                  <a:srgbClr val="FF0000"/>
                </a:solidFill>
                <a:latin typeface="Times New Roman" panose="02020603050405020304" pitchFamily="18" charset="0"/>
                <a:cs typeface="Times New Roman" panose="02020603050405020304" pitchFamily="18" charset="0"/>
              </a:rPr>
              <a:t>Bu düzenleyici mekanizmaların amacı; </a:t>
            </a:r>
            <a:r>
              <a:rPr lang="tr-TR" dirty="0" smtClean="0">
                <a:latin typeface="Times New Roman" panose="02020603050405020304" pitchFamily="18" charset="0"/>
                <a:cs typeface="Times New Roman" panose="02020603050405020304" pitchFamily="18" charset="0"/>
              </a:rPr>
              <a:t>kan basıncını düzenleyerek kalp, akciğerler, beyin gibi hayati organların kanlanmasını sağlamaktır. Bu mekanizmalar vücuttan daha fazla sıvı kaybını da önlemektedir.</a:t>
            </a:r>
          </a:p>
          <a:p>
            <a:pPr marL="0" indent="0">
              <a:buNone/>
            </a:pPr>
            <a:endParaRPr lang="tr-TR" dirty="0"/>
          </a:p>
        </p:txBody>
      </p:sp>
    </p:spTree>
    <p:extLst>
      <p:ext uri="{BB962C8B-B14F-4D97-AF65-F5344CB8AC3E}">
        <p14:creationId xmlns:p14="http://schemas.microsoft.com/office/powerpoint/2010/main" val="38393214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2501</Words>
  <Application>Microsoft Office PowerPoint</Application>
  <PresentationFormat>Geniş ekran</PresentationFormat>
  <Paragraphs>146</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Calibri</vt:lpstr>
      <vt:lpstr>Calibri Light</vt:lpstr>
      <vt:lpstr>Times New Roman</vt:lpstr>
      <vt:lpstr>Wingdings</vt:lpstr>
      <vt:lpstr>Office Teması</vt:lpstr>
      <vt:lpstr>İNTRAVENÖZ SIVI İNFÜZYONU</vt:lpstr>
      <vt:lpstr>İNTRAVENÖZ SIVI İNFÜZYONU ENDİKASYONLARI </vt:lpstr>
      <vt:lpstr>İNTRAVENÖZ SIVI İNFÜZYONU ENDİKASYONLARI</vt:lpstr>
      <vt:lpstr>İNTRAVENÖZ SIVI İNFÜZYONU ENDİKASYONLARI</vt:lpstr>
      <vt:lpstr>Günlük sıvı alımı ve atılımı</vt:lpstr>
      <vt:lpstr>Günlük sıvı alımı ve atılımı</vt:lpstr>
      <vt:lpstr> Anestezi uygulamaları esnasında; </vt:lpstr>
      <vt:lpstr>Sıvı Volüm Dengesizlikleri </vt:lpstr>
      <vt:lpstr> Dehidratasyon </vt:lpstr>
      <vt:lpstr>Dehidratasyon</vt:lpstr>
      <vt:lpstr> Dehidratasyon belirti ve bulguları</vt:lpstr>
      <vt:lpstr>Overhidrasyon </vt:lpstr>
      <vt:lpstr> Ekstraselüler Sıvı Volümünün Artması </vt:lpstr>
      <vt:lpstr> Sıvı Elektrolit Dengesizlikleri </vt:lpstr>
      <vt:lpstr> Elektrolit Dengesizlikleri </vt:lpstr>
      <vt:lpstr>Elektrolit Dengesizlikleri</vt:lpstr>
      <vt:lpstr>Sıvı Elektrolit Dengesizliklerini Etkileyen Faktörler </vt:lpstr>
      <vt:lpstr>Sıvı Elektrolit Dengesizliklerini Etkileyen Faktörler</vt:lpstr>
      <vt:lpstr> Asit-Baz Dengesizlikleri </vt:lpstr>
      <vt:lpstr>Asit-Baz Dengesizlikleri</vt:lpstr>
      <vt:lpstr>Asit-Baz Dengesizlikleri</vt:lpstr>
      <vt:lpstr> Solunum Asidozu ve Alkalozu </vt:lpstr>
      <vt:lpstr> Metabolik Asidoz ve Alkaloz </vt:lpstr>
      <vt:lpstr> Damar Yolundan Anestezik İlaç İnfüzyonu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İNTRAVENÖZ SIVI İNFÜZYONU</dc:title>
  <dc:creator>meb</dc:creator>
  <cp:lastModifiedBy>meb</cp:lastModifiedBy>
  <cp:revision>16</cp:revision>
  <dcterms:created xsi:type="dcterms:W3CDTF">2019-11-10T16:51:03Z</dcterms:created>
  <dcterms:modified xsi:type="dcterms:W3CDTF">2019-11-18T16:08:11Z</dcterms:modified>
</cp:coreProperties>
</file>