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3" r:id="rId9"/>
    <p:sldId id="274" r:id="rId10"/>
    <p:sldId id="275" r:id="rId11"/>
    <p:sldId id="276" r:id="rId12"/>
    <p:sldId id="277" r:id="rId13"/>
    <p:sldId id="27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7EEEA-A520-433A-A1D6-01F1EA00E2E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1341A-800A-401A-87A8-16DCDAEDBF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0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01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6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6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56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9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2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0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25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97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A39B-A04F-4F25-B0C3-C5F0F7842878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30.04.2020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DD57A-4888-4CEB-BAD9-1C89921A306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85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Nörogelişimsel</a:t>
            </a:r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tr-TR" dirty="0" smtClean="0"/>
              <a:t>ozukluklar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</a:t>
            </a:r>
            <a:r>
              <a:rPr lang="tr-TR" dirty="0" err="1" smtClean="0"/>
              <a:t>Kln</a:t>
            </a:r>
            <a:r>
              <a:rPr lang="tr-TR" dirty="0" smtClean="0"/>
              <a:t>. </a:t>
            </a:r>
            <a:r>
              <a:rPr lang="tr-TR" dirty="0" err="1" smtClean="0"/>
              <a:t>Psk</a:t>
            </a:r>
            <a:r>
              <a:rPr lang="tr-TR" dirty="0" smtClean="0"/>
              <a:t>. Cenk </a:t>
            </a:r>
            <a:r>
              <a:rPr lang="tr-TR" dirty="0" err="1" smtClean="0"/>
              <a:t>ADıgüzel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9274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Klinik Görünüm, Belirtiler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7848" y="1622954"/>
            <a:ext cx="689762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Dikkatsizlik</a:t>
            </a:r>
          </a:p>
          <a:p>
            <a:r>
              <a:rPr lang="tr-TR" dirty="0" smtClean="0"/>
              <a:t>Uyaran tipine ve çevresel uyaran koşullarına bağlı olarak dikkat süresi ve yoğunluğu değişebilir.</a:t>
            </a:r>
          </a:p>
          <a:p>
            <a:pPr lvl="1"/>
            <a:r>
              <a:rPr lang="tr-TR" dirty="0" smtClean="0"/>
              <a:t>Bilgisayar oyunları, sevilen film aktivitede dikkat daha iyi</a:t>
            </a:r>
          </a:p>
          <a:p>
            <a:pPr lvl="1"/>
            <a:r>
              <a:rPr lang="tr-TR" dirty="0" smtClean="0"/>
              <a:t>Çevrede dikkat dağıtan uyaran azken, birebir eğitimde daha iyi</a:t>
            </a:r>
          </a:p>
          <a:p>
            <a:r>
              <a:rPr lang="tr-TR" dirty="0" smtClean="0"/>
              <a:t>Uzun süre dersler konusunda ebeveynlerin yardımına ihtiyaç duyabilirler.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257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Klinik Görünüm, Belirtiler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Hiperaktivite</a:t>
            </a:r>
            <a:endParaRPr lang="tr-TR" dirty="0" smtClean="0"/>
          </a:p>
          <a:p>
            <a:r>
              <a:rPr lang="tr-TR" dirty="0" smtClean="0"/>
              <a:t>Yaş ve gelişimine göre uygunsuz olarak fazla hareketli olmasıdır.</a:t>
            </a:r>
          </a:p>
          <a:p>
            <a:r>
              <a:rPr lang="tr-TR" dirty="0" smtClean="0"/>
              <a:t>Yerinde duramama, uzun süre oturamama, kıpır kıpır olma, çok konuşma ve sürekli hareket halinde olma vs. </a:t>
            </a:r>
          </a:p>
          <a:p>
            <a:r>
              <a:rPr lang="tr-TR" dirty="0" smtClean="0"/>
              <a:t>Evde, okulda dikkat çeker olumsuz geri bildirimler alabilir.</a:t>
            </a:r>
          </a:p>
          <a:p>
            <a:r>
              <a:rPr lang="tr-TR" dirty="0" smtClean="0"/>
              <a:t>Hareketlilik genelde yaşla beraber azalır.</a:t>
            </a:r>
          </a:p>
          <a:p>
            <a:r>
              <a:rPr lang="tr-TR" dirty="0" smtClean="0"/>
              <a:t>Ergenlikte ve yetişkin yaşta «bir tür iç huzursuzluğu». Hareketlilikleri çevrelerini yorabilir. Çok konuşma, söz kesme gibi sosyal olarak zorlayıcı durumlar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1841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Klinik Görünüm, Belirtiler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890452" y="1316173"/>
            <a:ext cx="105156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Dürtüsellik </a:t>
            </a:r>
          </a:p>
          <a:p>
            <a:r>
              <a:rPr lang="tr-TR" dirty="0" smtClean="0"/>
              <a:t>Yaş ve gelişim düzeyine uygun olarak gelişmesi beklenen kendini kontrol etme becerilerinin olmaması</a:t>
            </a:r>
          </a:p>
          <a:p>
            <a:r>
              <a:rPr lang="tr-TR" dirty="0" smtClean="0"/>
              <a:t>Sonuçlar olumsuz olabilse bile düşünmeden hareket etme</a:t>
            </a:r>
          </a:p>
          <a:p>
            <a:r>
              <a:rPr lang="tr-TR" dirty="0" smtClean="0"/>
              <a:t>Söz kesme, söze karışma</a:t>
            </a:r>
          </a:p>
          <a:p>
            <a:r>
              <a:rPr lang="tr-TR" dirty="0" smtClean="0"/>
              <a:t>Acelecilik, bekleyememe</a:t>
            </a:r>
          </a:p>
          <a:p>
            <a:r>
              <a:rPr lang="tr-TR" dirty="0" smtClean="0"/>
              <a:t>Aklına gelen bir sözü tartmadan söyleme, eylemi tartmadan yapma</a:t>
            </a:r>
          </a:p>
          <a:p>
            <a:r>
              <a:rPr lang="tr-TR" dirty="0" smtClean="0"/>
              <a:t>Sosyal güçlüklere neden olur. Okul, arkadaşlar vs.</a:t>
            </a:r>
          </a:p>
          <a:p>
            <a:r>
              <a:rPr lang="tr-TR" dirty="0" smtClean="0"/>
              <a:t>Erişkin yaşamda sık iş, eş değiştirme, mali kayıplar</a:t>
            </a:r>
          </a:p>
          <a:p>
            <a:r>
              <a:rPr lang="tr-TR" dirty="0" smtClean="0"/>
              <a:t>Gelişimin doğal seyrinde de dürtüsellik ve dikkatsizlik görülebilir. Bu nedenle okul öncesi dönemde tanı koymak zordur.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9640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Amerikan Psikiyatri Birliği, Ruhsal Bozuklukların Tanımsal ve </a:t>
            </a:r>
            <a:r>
              <a:rPr lang="tr-TR" dirty="0" err="1"/>
              <a:t>Sayımsal</a:t>
            </a:r>
            <a:r>
              <a:rPr lang="tr-TR" dirty="0"/>
              <a:t> Elkitabı, Beşinci Baskı (DSM-5) Tanı Ölçütleri Başvuru </a:t>
            </a:r>
            <a:r>
              <a:rPr lang="tr-TR" dirty="0" err="1"/>
              <a:t>Elkitabı’ndan</a:t>
            </a:r>
            <a:r>
              <a:rPr lang="tr-TR" dirty="0"/>
              <a:t>, çev. </a:t>
            </a:r>
            <a:r>
              <a:rPr lang="tr-TR" dirty="0" err="1"/>
              <a:t>Köroğlu,E</a:t>
            </a:r>
            <a:r>
              <a:rPr lang="tr-TR" dirty="0"/>
              <a:t>. Hekimler Yayın Birliği, </a:t>
            </a:r>
            <a:r>
              <a:rPr lang="tr-TR" dirty="0" err="1"/>
              <a:t>ankara</a:t>
            </a:r>
            <a:r>
              <a:rPr lang="tr-TR" dirty="0"/>
              <a:t>, 2013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372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DSM- V </a:t>
            </a:r>
            <a:r>
              <a:rPr lang="tr-TR" dirty="0" err="1" smtClean="0"/>
              <a:t>Nörogelişimsel</a:t>
            </a:r>
            <a:r>
              <a:rPr lang="tr-TR" dirty="0" smtClean="0"/>
              <a:t> Bozukluklar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Entellektüel</a:t>
            </a:r>
            <a:r>
              <a:rPr lang="tr-TR" dirty="0"/>
              <a:t> (</a:t>
            </a:r>
            <a:r>
              <a:rPr lang="tr-TR" dirty="0" err="1"/>
              <a:t>Anlıksal</a:t>
            </a:r>
            <a:r>
              <a:rPr lang="tr-TR" dirty="0"/>
              <a:t>) </a:t>
            </a:r>
            <a:r>
              <a:rPr lang="tr-TR" dirty="0" err="1"/>
              <a:t>Yetiyitimleri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İletişim Bozuklukları</a:t>
            </a:r>
          </a:p>
          <a:p>
            <a:pPr>
              <a:lnSpc>
                <a:spcPct val="150000"/>
              </a:lnSpc>
            </a:pPr>
            <a:r>
              <a:rPr lang="tr-TR" dirty="0"/>
              <a:t>Otizm Açılımı Kapsamında Bozukluk</a:t>
            </a:r>
          </a:p>
          <a:p>
            <a:pPr>
              <a:lnSpc>
                <a:spcPct val="150000"/>
              </a:lnSpc>
            </a:pPr>
            <a:r>
              <a:rPr lang="tr-TR" dirty="0"/>
              <a:t>Dikkat Eksikliği </a:t>
            </a:r>
            <a:r>
              <a:rPr lang="tr-TR" dirty="0" err="1"/>
              <a:t>Hiperaktivite</a:t>
            </a:r>
            <a:r>
              <a:rPr lang="tr-TR" dirty="0"/>
              <a:t> Bozukluğu</a:t>
            </a:r>
          </a:p>
          <a:p>
            <a:pPr>
              <a:lnSpc>
                <a:spcPct val="150000"/>
              </a:lnSpc>
            </a:pPr>
            <a:r>
              <a:rPr lang="tr-TR" dirty="0"/>
              <a:t>Özgül Öğrenme Bozukluğu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Devinsel</a:t>
            </a:r>
            <a:r>
              <a:rPr lang="tr-TR" dirty="0"/>
              <a:t> (Motor) Bozukluklar</a:t>
            </a:r>
          </a:p>
          <a:p>
            <a:pPr>
              <a:lnSpc>
                <a:spcPct val="150000"/>
              </a:lnSpc>
            </a:pPr>
            <a:r>
              <a:rPr lang="tr-TR" dirty="0"/>
              <a:t>Tik Bozuklukları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028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 Gelişimsel Bozukluk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Yaygın Gelişimsel Bozukluk</a:t>
            </a:r>
            <a:r>
              <a:rPr lang="tr-TR" dirty="0" smtClean="0"/>
              <a:t>;  birden fazla  bozukluğu içeren kategorinin   genel adıdır.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 bozukluklarda gözlenen belirtilerin etkileri bireyin yaşamında 3 temel  alana yayılmıştır, bu nedenle tanımda “yaygın” sözcüğü kullanılmaktadır.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9189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2295526" y="947739"/>
            <a:ext cx="7777163" cy="909637"/>
          </a:xfrm>
        </p:spPr>
        <p:txBody>
          <a:bodyPr>
            <a:normAutofit fontScale="90000"/>
          </a:bodyPr>
          <a:lstStyle/>
          <a:p>
            <a:r>
              <a:rPr lang="tr-TR" sz="3200"/>
              <a:t>YAYGIN GELİŞİMSEL BOZUKLUKLAR HANGİ BOZUKLUKLARI KAPSAR?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492376"/>
            <a:ext cx="8229600" cy="4525963"/>
          </a:xfrm>
        </p:spPr>
        <p:txBody>
          <a:bodyPr/>
          <a:lstStyle/>
          <a:p>
            <a:r>
              <a:rPr lang="tr-TR" dirty="0" smtClean="0"/>
              <a:t>Otizm</a:t>
            </a:r>
            <a:endParaRPr lang="tr-TR" dirty="0"/>
          </a:p>
          <a:p>
            <a:r>
              <a:rPr lang="tr-TR" dirty="0" err="1"/>
              <a:t>Asperger</a:t>
            </a:r>
            <a:r>
              <a:rPr lang="tr-TR" dirty="0"/>
              <a:t> Sendromu</a:t>
            </a:r>
          </a:p>
          <a:p>
            <a:r>
              <a:rPr lang="tr-TR" dirty="0"/>
              <a:t>Çocukluk </a:t>
            </a:r>
            <a:r>
              <a:rPr lang="tr-TR" dirty="0" err="1"/>
              <a:t>Disintegratif</a:t>
            </a:r>
            <a:r>
              <a:rPr lang="tr-TR" dirty="0"/>
              <a:t> Bozukluk</a:t>
            </a:r>
          </a:p>
          <a:p>
            <a:r>
              <a:rPr lang="tr-TR" dirty="0" err="1"/>
              <a:t>Rett</a:t>
            </a:r>
            <a:r>
              <a:rPr lang="tr-TR" dirty="0"/>
              <a:t> Sendromu</a:t>
            </a:r>
          </a:p>
          <a:p>
            <a:r>
              <a:rPr lang="tr-TR" dirty="0"/>
              <a:t>Yaygın Gelişimsel Bozukluk- Hiçbir Sınıflamaya Girmeyen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685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4929411"/>
          </a:xfrm>
        </p:spPr>
        <p:txBody>
          <a:bodyPr>
            <a:normAutofit/>
          </a:bodyPr>
          <a:lstStyle/>
          <a:p>
            <a:r>
              <a:rPr lang="tr-TR" b="1" dirty="0" smtClean="0"/>
              <a:t>Otizm</a:t>
            </a:r>
            <a:r>
              <a:rPr lang="tr-TR" dirty="0" smtClean="0"/>
              <a:t>;  yaygın gelişimsel bozukluk yelpazesi içinde yer alıp, bireyin sosyal iletişimini, dil gelişimini ve dış dünyayı algılamasını etkileyen </a:t>
            </a:r>
            <a:r>
              <a:rPr lang="tr-TR" b="1" dirty="0" err="1" smtClean="0"/>
              <a:t>nöro</a:t>
            </a:r>
            <a:r>
              <a:rPr lang="tr-TR" b="1" dirty="0" smtClean="0"/>
              <a:t>-gelişimsel</a:t>
            </a:r>
            <a:r>
              <a:rPr lang="tr-TR" dirty="0" smtClean="0"/>
              <a:t> bir farklılıktır.</a:t>
            </a:r>
          </a:p>
          <a:p>
            <a:pPr>
              <a:buFont typeface="Wingdings" pitchFamily="2" charset="2"/>
              <a:buNone/>
            </a:pPr>
            <a:r>
              <a:rPr lang="tr-TR" dirty="0" smtClean="0"/>
              <a:t>Yaşamın ilk yıllarında; </a:t>
            </a:r>
          </a:p>
          <a:p>
            <a:pPr>
              <a:buFont typeface="Wingdings" pitchFamily="2" charset="2"/>
              <a:buNone/>
            </a:pPr>
            <a:r>
              <a:rPr lang="tr-TR" dirty="0" smtClean="0"/>
              <a:t>	sosyal gelişim, iletişim ve bilişsel gelişimde  özgün gecikme ve sapmalarla kendini gösteren sinir sisteminde düzensizlik olarak sınıflandırılır.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356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Otizm;bireyin dış dünyadaki uyarıcıları algılamasını, aldığı uyarıcıları düzenleyip anlamlandırmasını etkileyen, yaşam boyu süren gelişimsel bir farklılıktır. (Kokular, ışık vb.)</a:t>
            </a:r>
          </a:p>
          <a:p>
            <a:r>
              <a:rPr lang="tr-TR" dirty="0" smtClean="0"/>
              <a:t>Otizm kelimesinin manası "kendine dönük"tür.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883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Otizm; 3 temel alanda bireyin yaşamını etkiler: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tr-TR" dirty="0" smtClean="0"/>
              <a:t>Sosyal Etkileşim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 dirty="0" smtClean="0"/>
              <a:t> İletişim (Dil Gelişimi)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tr-TR" dirty="0" smtClean="0"/>
              <a:t> Davranışsal (Sınırlı İlgi)</a:t>
            </a:r>
          </a:p>
          <a:p>
            <a:pPr marL="609600" indent="-609600">
              <a:buNone/>
            </a:pPr>
            <a:r>
              <a:rPr lang="tr-TR" dirty="0" smtClean="0"/>
              <a:t>    Otizm tanısı alan çocuklar; her 3 alanda, değişik derecelerde sorun yaşarlar.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541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DEHB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Nörogelişimsel</a:t>
            </a:r>
            <a:r>
              <a:rPr lang="tr-TR" dirty="0" smtClean="0"/>
              <a:t> bir bozukluk</a:t>
            </a:r>
          </a:p>
          <a:p>
            <a:r>
              <a:rPr lang="tr-TR" dirty="0" smtClean="0"/>
              <a:t>Dikkatsizlik, aşırı hareketlilik, </a:t>
            </a:r>
            <a:r>
              <a:rPr lang="tr-TR" dirty="0" err="1" smtClean="0"/>
              <a:t>dürtüsellik</a:t>
            </a:r>
            <a:r>
              <a:rPr lang="tr-TR" dirty="0" smtClean="0"/>
              <a:t> ile gider kronik seyir</a:t>
            </a:r>
          </a:p>
          <a:p>
            <a:r>
              <a:rPr lang="tr-TR" dirty="0" smtClean="0"/>
              <a:t>Bunlar birçok çocukta görülebilir. İŞLEVSELLİKTE KAYIP olmalı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6049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Klinik Görünüm, Belirtiler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Dikkatsizlik</a:t>
            </a:r>
          </a:p>
          <a:p>
            <a:r>
              <a:rPr lang="tr-TR" dirty="0" smtClean="0"/>
              <a:t>Dikkat süresi ve yoğunluğunu çocuğun yaşına göre beklenenden az olması</a:t>
            </a:r>
          </a:p>
          <a:p>
            <a:r>
              <a:rPr lang="tr-TR" dirty="0" smtClean="0"/>
              <a:t>Kısa dikkat süresi, dış uyaranlardan kolay etkilenme, konsantre olamama, planlayamama, başlanılan işlerin bitirilememesi, günlük işlerde unutkanlık vs.</a:t>
            </a:r>
          </a:p>
          <a:p>
            <a:r>
              <a:rPr lang="tr-TR" dirty="0" smtClean="0"/>
              <a:t>Bu zorluklardan dolayı ödevler ve odaklanma gereken işleri çok uzun sürer. Bunlardan çocuk kaçınır ve isteksiz olur. Akademik başarısızlık!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95417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508</Words>
  <Application>Microsoft Office PowerPoint</Application>
  <PresentationFormat>Geniş ekran</PresentationFormat>
  <Paragraphs>66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1_Office Teması</vt:lpstr>
      <vt:lpstr>Nörogelişimsel Bozukluklar</vt:lpstr>
      <vt:lpstr>DSM- V Nörogelişimsel Bozukluklar</vt:lpstr>
      <vt:lpstr>Yaygın Gelişimsel Bozukluk</vt:lpstr>
      <vt:lpstr>YAYGIN GELİŞİMSEL BOZUKLUKLAR HANGİ BOZUKLUKLARI KAPSAR?</vt:lpstr>
      <vt:lpstr>Otizm</vt:lpstr>
      <vt:lpstr>PowerPoint Sunusu</vt:lpstr>
      <vt:lpstr>  Otizm; 3 temel alanda bireyin yaşamını etkiler:  </vt:lpstr>
      <vt:lpstr>DEHB</vt:lpstr>
      <vt:lpstr>Klinik Görünüm, Belirtiler</vt:lpstr>
      <vt:lpstr>Klinik Görünüm, Belirtiler</vt:lpstr>
      <vt:lpstr>Klinik Görünüm, Belirtiler</vt:lpstr>
      <vt:lpstr>Klinik Görünüm, Belirtiler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Nörogelişimsel Bozukluklar</dc:title>
  <dc:creator>Cenk</dc:creator>
  <cp:lastModifiedBy>Cenk</cp:lastModifiedBy>
  <cp:revision>2</cp:revision>
  <dcterms:created xsi:type="dcterms:W3CDTF">2020-03-30T10:07:34Z</dcterms:created>
  <dcterms:modified xsi:type="dcterms:W3CDTF">2020-04-30T14:16:52Z</dcterms:modified>
</cp:coreProperties>
</file>