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9" r:id="rId3"/>
    <p:sldId id="310" r:id="rId4"/>
    <p:sldId id="311" r:id="rId5"/>
    <p:sldId id="312" r:id="rId6"/>
    <p:sldId id="257" r:id="rId7"/>
    <p:sldId id="258" r:id="rId8"/>
    <p:sldId id="259" r:id="rId9"/>
    <p:sldId id="260" r:id="rId10"/>
    <p:sldId id="261" r:id="rId11"/>
    <p:sldId id="262" r:id="rId12"/>
    <p:sldId id="263" r:id="rId13"/>
    <p:sldId id="264" r:id="rId14"/>
    <p:sldId id="265" r:id="rId15"/>
    <p:sldId id="266" r:id="rId16"/>
    <p:sldId id="267" r:id="rId17"/>
    <p:sldId id="315"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14" r:id="rId6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63E066E-D0CE-48B7-B02E-97AC9258DCF1}" type="datetimeFigureOut">
              <a:rPr lang="tr-TR" smtClean="0"/>
              <a:t>17.12.2021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639183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3E066E-D0CE-48B7-B02E-97AC9258DCF1}" type="datetimeFigureOut">
              <a:rPr lang="tr-TR" smtClean="0"/>
              <a:t>17.12.2021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744749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3E066E-D0CE-48B7-B02E-97AC9258DCF1}" type="datetimeFigureOut">
              <a:rPr lang="tr-TR" smtClean="0"/>
              <a:t>17.12.2021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3466582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3E066E-D0CE-48B7-B02E-97AC9258DCF1}" type="datetimeFigureOut">
              <a:rPr lang="tr-TR" smtClean="0"/>
              <a:t>17.12.2021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65717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63E066E-D0CE-48B7-B02E-97AC9258DCF1}" type="datetimeFigureOut">
              <a:rPr lang="tr-TR" smtClean="0"/>
              <a:t>17.12.2021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3083769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3E066E-D0CE-48B7-B02E-97AC9258DCF1}" type="datetimeFigureOut">
              <a:rPr lang="tr-TR" smtClean="0"/>
              <a:t>17.12.2021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796211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3E066E-D0CE-48B7-B02E-97AC9258DCF1}" type="datetimeFigureOut">
              <a:rPr lang="tr-TR" smtClean="0"/>
              <a:t>17.12.2021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1723560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3E066E-D0CE-48B7-B02E-97AC9258DCF1}" type="datetimeFigureOut">
              <a:rPr lang="tr-TR" smtClean="0"/>
              <a:t>17.12.2021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4140125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3E066E-D0CE-48B7-B02E-97AC9258DCF1}" type="datetimeFigureOut">
              <a:rPr lang="tr-TR" smtClean="0"/>
              <a:t>17.12.2021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752005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63E066E-D0CE-48B7-B02E-97AC9258DCF1}" type="datetimeFigureOut">
              <a:rPr lang="tr-TR" smtClean="0"/>
              <a:t>17.12.2021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532379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63E066E-D0CE-48B7-B02E-97AC9258DCF1}" type="datetimeFigureOut">
              <a:rPr lang="tr-TR" smtClean="0"/>
              <a:t>17.12.2021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3A64C3-E19F-4D6B-A3B8-215AD946759B}" type="slidenum">
              <a:rPr lang="tr-TR" smtClean="0"/>
              <a:t>‹#›</a:t>
            </a:fld>
            <a:endParaRPr lang="tr-TR"/>
          </a:p>
        </p:txBody>
      </p:sp>
    </p:spTree>
    <p:extLst>
      <p:ext uri="{BB962C8B-B14F-4D97-AF65-F5344CB8AC3E}">
        <p14:creationId xmlns:p14="http://schemas.microsoft.com/office/powerpoint/2010/main" val="2040703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3E066E-D0CE-48B7-B02E-97AC9258DCF1}" type="datetimeFigureOut">
              <a:rPr lang="tr-TR" smtClean="0"/>
              <a:t>17.12.2021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3A64C3-E19F-4D6B-A3B8-215AD946759B}" type="slidenum">
              <a:rPr lang="tr-TR" smtClean="0"/>
              <a:t>‹#›</a:t>
            </a:fld>
            <a:endParaRPr lang="tr-TR"/>
          </a:p>
        </p:txBody>
      </p:sp>
    </p:spTree>
    <p:extLst>
      <p:ext uri="{BB962C8B-B14F-4D97-AF65-F5344CB8AC3E}">
        <p14:creationId xmlns:p14="http://schemas.microsoft.com/office/powerpoint/2010/main" val="2781961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46841"/>
            <a:ext cx="9144000" cy="3163122"/>
          </a:xfrm>
        </p:spPr>
        <p:txBody>
          <a:bodyPr>
            <a:normAutofit fontScale="90000"/>
          </a:bodyPr>
          <a:lstStyle/>
          <a:p>
            <a:r>
              <a:rPr lang="tr-TR" b="1" dirty="0" smtClean="0">
                <a:latin typeface="Calibri" panose="020F0502020204030204" pitchFamily="34" charset="0"/>
                <a:ea typeface="Calibri" panose="020F0502020204030204" pitchFamily="34" charset="0"/>
                <a:cs typeface="Times New Roman" panose="02020603050405020304" pitchFamily="18" charset="0"/>
              </a:rPr>
              <a:t/>
            </a:r>
            <a:br>
              <a:rPr lang="tr-TR" b="1" dirty="0" smtClean="0">
                <a:latin typeface="Calibri" panose="020F0502020204030204" pitchFamily="34" charset="0"/>
                <a:ea typeface="Calibri" panose="020F0502020204030204" pitchFamily="34" charset="0"/>
                <a:cs typeface="Times New Roman" panose="02020603050405020304" pitchFamily="18" charset="0"/>
              </a:rPr>
            </a:br>
            <a:r>
              <a:rPr lang="tr-TR" b="1" dirty="0">
                <a:latin typeface="Calibri" panose="020F0502020204030204" pitchFamily="34" charset="0"/>
                <a:ea typeface="Calibri" panose="020F0502020204030204" pitchFamily="34" charset="0"/>
                <a:cs typeface="Times New Roman" panose="02020603050405020304" pitchFamily="18" charset="0"/>
              </a:rPr>
              <a:t/>
            </a:r>
            <a:br>
              <a:rPr lang="tr-TR" b="1" dirty="0">
                <a:latin typeface="Calibri" panose="020F0502020204030204" pitchFamily="34" charset="0"/>
                <a:ea typeface="Calibri" panose="020F0502020204030204" pitchFamily="34" charset="0"/>
                <a:cs typeface="Times New Roman" panose="02020603050405020304" pitchFamily="18" charset="0"/>
              </a:rPr>
            </a:br>
            <a:r>
              <a:rPr lang="tr-TR" b="1" dirty="0" smtClean="0">
                <a:latin typeface="Calibri" panose="020F0502020204030204" pitchFamily="34" charset="0"/>
                <a:ea typeface="Calibri" panose="020F0502020204030204" pitchFamily="34" charset="0"/>
                <a:cs typeface="Times New Roman" panose="02020603050405020304" pitchFamily="18" charset="0"/>
              </a:rPr>
              <a:t>ECZACILARIN MEVCUT/POTANSİYEL İSTİHDAM ALANLARI </a:t>
            </a:r>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tr-TR" b="1" dirty="0" smtClean="0"/>
              <a:t>TEB ECZACI </a:t>
            </a:r>
            <a:r>
              <a:rPr lang="tr-TR" b="1" dirty="0"/>
              <a:t>İŞGÜCÜ PLANLAMASI</a:t>
            </a:r>
            <a:endParaRPr lang="tr-TR" dirty="0"/>
          </a:p>
          <a:p>
            <a:r>
              <a:rPr lang="tr-TR" b="1" dirty="0"/>
              <a:t>ATÖLYE SONUÇ RAPORU</a:t>
            </a:r>
            <a:endParaRPr lang="tr-TR" dirty="0"/>
          </a:p>
          <a:p>
            <a:endParaRPr lang="tr-TR" dirty="0"/>
          </a:p>
        </p:txBody>
      </p:sp>
    </p:spTree>
    <p:extLst>
      <p:ext uri="{BB962C8B-B14F-4D97-AF65-F5344CB8AC3E}">
        <p14:creationId xmlns:p14="http://schemas.microsoft.com/office/powerpoint/2010/main" val="1948171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506252579"/>
              </p:ext>
            </p:extLst>
          </p:nvPr>
        </p:nvGraphicFramePr>
        <p:xfrm>
          <a:off x="1483112" y="1465795"/>
          <a:ext cx="7258917" cy="4416552"/>
        </p:xfrm>
        <a:graphic>
          <a:graphicData uri="http://schemas.openxmlformats.org/drawingml/2006/table">
            <a:tbl>
              <a:tblPr firstRow="1" firstCol="1" bandRow="1">
                <a:tableStyleId>{5C22544A-7EE6-4342-B048-85BDC9FD1C3A}</a:tableStyleId>
              </a:tblPr>
              <a:tblGrid>
                <a:gridCol w="7258917">
                  <a:extLst>
                    <a:ext uri="{9D8B030D-6E8A-4147-A177-3AD203B41FA5}">
                      <a16:colId xmlns:a16="http://schemas.microsoft.com/office/drawing/2014/main" val="3652740230"/>
                    </a:ext>
                  </a:extLst>
                </a:gridCol>
              </a:tblGrid>
              <a:tr h="0">
                <a:tc>
                  <a:txBody>
                    <a:bodyPr/>
                    <a:lstStyle/>
                    <a:p>
                      <a:pPr algn="just">
                        <a:lnSpc>
                          <a:spcPct val="115000"/>
                        </a:lnSpc>
                        <a:spcBef>
                          <a:spcPts val="300"/>
                        </a:spcBef>
                        <a:spcAft>
                          <a:spcPts val="300"/>
                        </a:spcAft>
                      </a:pPr>
                      <a:r>
                        <a:rPr lang="tr-TR" sz="1800" dirty="0">
                          <a:effectLst/>
                        </a:rPr>
                        <a:t>Galeri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51781684"/>
                  </a:ext>
                </a:extLst>
              </a:tr>
              <a:tr h="0">
                <a:tc>
                  <a:txBody>
                    <a:bodyPr/>
                    <a:lstStyle/>
                    <a:p>
                      <a:pPr algn="just">
                        <a:lnSpc>
                          <a:spcPct val="115000"/>
                        </a:lnSpc>
                        <a:spcBef>
                          <a:spcPts val="300"/>
                        </a:spcBef>
                        <a:spcAft>
                          <a:spcPts val="300"/>
                        </a:spcAft>
                      </a:pPr>
                      <a:r>
                        <a:rPr lang="tr-TR" sz="1800" dirty="0">
                          <a:effectLst/>
                        </a:rPr>
                        <a:t>Siyasetçi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4914164"/>
                  </a:ext>
                </a:extLst>
              </a:tr>
              <a:tr h="0">
                <a:tc>
                  <a:txBody>
                    <a:bodyPr/>
                    <a:lstStyle/>
                    <a:p>
                      <a:pPr algn="just">
                        <a:lnSpc>
                          <a:spcPct val="115000"/>
                        </a:lnSpc>
                        <a:spcBef>
                          <a:spcPts val="300"/>
                        </a:spcBef>
                        <a:spcAft>
                          <a:spcPts val="300"/>
                        </a:spcAft>
                      </a:pPr>
                      <a:r>
                        <a:rPr lang="tr-TR" sz="1800" dirty="0">
                          <a:effectLst/>
                        </a:rPr>
                        <a:t>Bitkisel ürün pazarlaması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4379771"/>
                  </a:ext>
                </a:extLst>
              </a:tr>
              <a:tr h="0">
                <a:tc>
                  <a:txBody>
                    <a:bodyPr/>
                    <a:lstStyle/>
                    <a:p>
                      <a:pPr algn="just">
                        <a:lnSpc>
                          <a:spcPct val="115000"/>
                        </a:lnSpc>
                        <a:spcBef>
                          <a:spcPts val="300"/>
                        </a:spcBef>
                        <a:spcAft>
                          <a:spcPts val="300"/>
                        </a:spcAft>
                      </a:pPr>
                      <a:r>
                        <a:rPr lang="tr-TR" sz="1800" dirty="0">
                          <a:effectLst/>
                        </a:rPr>
                        <a:t>Hastane yöneticiliği yapan, hastane ortağı olan Eczacı (Eczacılık vasfı kullanılmadan)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0368590"/>
                  </a:ext>
                </a:extLst>
              </a:tr>
              <a:tr h="0">
                <a:tc>
                  <a:txBody>
                    <a:bodyPr/>
                    <a:lstStyle/>
                    <a:p>
                      <a:pPr algn="just">
                        <a:lnSpc>
                          <a:spcPct val="115000"/>
                        </a:lnSpc>
                        <a:spcBef>
                          <a:spcPts val="300"/>
                        </a:spcBef>
                        <a:spcAft>
                          <a:spcPts val="300"/>
                        </a:spcAft>
                      </a:pPr>
                      <a:r>
                        <a:rPr lang="tr-TR" sz="1800" dirty="0">
                          <a:effectLst/>
                        </a:rPr>
                        <a:t>Un fabrikası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8955984"/>
                  </a:ext>
                </a:extLst>
              </a:tr>
              <a:tr h="0">
                <a:tc>
                  <a:txBody>
                    <a:bodyPr/>
                    <a:lstStyle/>
                    <a:p>
                      <a:pPr algn="just">
                        <a:lnSpc>
                          <a:spcPct val="115000"/>
                        </a:lnSpc>
                        <a:spcBef>
                          <a:spcPts val="300"/>
                        </a:spcBef>
                        <a:spcAft>
                          <a:spcPts val="300"/>
                        </a:spcAft>
                      </a:pPr>
                      <a:r>
                        <a:rPr lang="tr-TR" sz="1800" dirty="0">
                          <a:effectLst/>
                        </a:rPr>
                        <a:t>At çiftliği olup, at üreticiliği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6260368"/>
                  </a:ext>
                </a:extLst>
              </a:tr>
              <a:tr h="0">
                <a:tc>
                  <a:txBody>
                    <a:bodyPr/>
                    <a:lstStyle/>
                    <a:p>
                      <a:pPr algn="just">
                        <a:lnSpc>
                          <a:spcPct val="115000"/>
                        </a:lnSpc>
                        <a:spcBef>
                          <a:spcPts val="300"/>
                        </a:spcBef>
                        <a:spcAft>
                          <a:spcPts val="300"/>
                        </a:spcAft>
                      </a:pPr>
                      <a:r>
                        <a:rPr lang="tr-TR" sz="1800" dirty="0">
                          <a:effectLst/>
                        </a:rPr>
                        <a:t>Holding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2406359"/>
                  </a:ext>
                </a:extLst>
              </a:tr>
              <a:tr h="0">
                <a:tc>
                  <a:txBody>
                    <a:bodyPr/>
                    <a:lstStyle/>
                    <a:p>
                      <a:pPr algn="just">
                        <a:lnSpc>
                          <a:spcPct val="115000"/>
                        </a:lnSpc>
                        <a:spcBef>
                          <a:spcPts val="300"/>
                        </a:spcBef>
                        <a:spcAft>
                          <a:spcPts val="300"/>
                        </a:spcAft>
                      </a:pPr>
                      <a:r>
                        <a:rPr lang="tr-TR" sz="1800" dirty="0">
                          <a:effectLst/>
                        </a:rPr>
                        <a:t>Manken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713491"/>
                  </a:ext>
                </a:extLst>
              </a:tr>
              <a:tr h="0">
                <a:tc>
                  <a:txBody>
                    <a:bodyPr/>
                    <a:lstStyle/>
                    <a:p>
                      <a:pPr algn="just">
                        <a:lnSpc>
                          <a:spcPct val="115000"/>
                        </a:lnSpc>
                        <a:spcBef>
                          <a:spcPts val="300"/>
                        </a:spcBef>
                        <a:spcAft>
                          <a:spcPts val="300"/>
                        </a:spcAft>
                      </a:pPr>
                      <a:r>
                        <a:rPr lang="tr-TR" sz="1800" dirty="0">
                          <a:effectLst/>
                        </a:rPr>
                        <a:t>Tıbbi Cihaz firması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3105660"/>
                  </a:ext>
                </a:extLst>
              </a:tr>
              <a:tr h="0">
                <a:tc>
                  <a:txBody>
                    <a:bodyPr/>
                    <a:lstStyle/>
                    <a:p>
                      <a:pPr algn="just">
                        <a:lnSpc>
                          <a:spcPct val="115000"/>
                        </a:lnSpc>
                        <a:spcBef>
                          <a:spcPts val="300"/>
                        </a:spcBef>
                        <a:spcAft>
                          <a:spcPts val="300"/>
                        </a:spcAft>
                      </a:pPr>
                      <a:r>
                        <a:rPr lang="tr-TR" sz="1800" dirty="0">
                          <a:effectLst/>
                        </a:rPr>
                        <a:t>Fotoğrafçı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517989"/>
                  </a:ext>
                </a:extLst>
              </a:tr>
              <a:tr h="0">
                <a:tc>
                  <a:txBody>
                    <a:bodyPr/>
                    <a:lstStyle/>
                    <a:p>
                      <a:pPr algn="just">
                        <a:lnSpc>
                          <a:spcPct val="115000"/>
                        </a:lnSpc>
                        <a:spcBef>
                          <a:spcPts val="300"/>
                        </a:spcBef>
                        <a:spcAft>
                          <a:spcPts val="300"/>
                        </a:spcAft>
                      </a:pPr>
                      <a:r>
                        <a:rPr lang="tr-TR" sz="1800" dirty="0">
                          <a:effectLst/>
                        </a:rPr>
                        <a:t>Parfümeri sahibi olan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816663"/>
                  </a:ext>
                </a:extLst>
              </a:tr>
              <a:tr h="0">
                <a:tc>
                  <a:txBody>
                    <a:bodyPr/>
                    <a:lstStyle/>
                    <a:p>
                      <a:pPr algn="just">
                        <a:lnSpc>
                          <a:spcPct val="115000"/>
                        </a:lnSpc>
                        <a:spcBef>
                          <a:spcPts val="300"/>
                        </a:spcBef>
                        <a:spcAft>
                          <a:spcPts val="300"/>
                        </a:spcAft>
                      </a:pPr>
                      <a:r>
                        <a:rPr lang="tr-TR" sz="1800" dirty="0">
                          <a:effectLst/>
                        </a:rPr>
                        <a:t>Muhasebecilik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7844608"/>
                  </a:ext>
                </a:extLst>
              </a:tr>
              <a:tr h="0">
                <a:tc>
                  <a:txBody>
                    <a:bodyPr/>
                    <a:lstStyle/>
                    <a:p>
                      <a:pPr algn="just">
                        <a:lnSpc>
                          <a:spcPct val="115000"/>
                        </a:lnSpc>
                        <a:spcBef>
                          <a:spcPts val="300"/>
                        </a:spcBef>
                        <a:spcAft>
                          <a:spcPts val="300"/>
                        </a:spcAft>
                      </a:pPr>
                      <a:r>
                        <a:rPr lang="tr-TR" sz="1800" dirty="0">
                          <a:effectLst/>
                        </a:rPr>
                        <a:t>Sinema salonu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17801602"/>
                  </a:ext>
                </a:extLst>
              </a:tr>
            </a:tbl>
          </a:graphicData>
        </a:graphic>
      </p:graphicFrame>
      <p:sp>
        <p:nvSpPr>
          <p:cNvPr id="6" name="Dikdörtgen 5"/>
          <p:cNvSpPr/>
          <p:nvPr/>
        </p:nvSpPr>
        <p:spPr>
          <a:xfrm>
            <a:off x="1483112" y="880274"/>
            <a:ext cx="1503297" cy="369332"/>
          </a:xfrm>
          <a:prstGeom prst="rect">
            <a:avLst/>
          </a:prstGeom>
        </p:spPr>
        <p:txBody>
          <a:bodyPr wrap="none">
            <a:spAutoFit/>
          </a:bodyPr>
          <a:lstStyle/>
          <a:p>
            <a:r>
              <a:rPr lang="tr-TR" b="1" dirty="0" smtClean="0"/>
              <a:t>Pasif Eczacılar</a:t>
            </a:r>
            <a:endParaRPr lang="tr-TR" b="1" dirty="0"/>
          </a:p>
        </p:txBody>
      </p:sp>
    </p:spTree>
    <p:extLst>
      <p:ext uri="{BB962C8B-B14F-4D97-AF65-F5344CB8AC3E}">
        <p14:creationId xmlns:p14="http://schemas.microsoft.com/office/powerpoint/2010/main" val="809118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595036695"/>
              </p:ext>
            </p:extLst>
          </p:nvPr>
        </p:nvGraphicFramePr>
        <p:xfrm>
          <a:off x="669073" y="1126273"/>
          <a:ext cx="8474401" cy="4206240"/>
        </p:xfrm>
        <a:graphic>
          <a:graphicData uri="http://schemas.openxmlformats.org/drawingml/2006/table">
            <a:tbl>
              <a:tblPr firstRow="1" firstCol="1" bandRow="1">
                <a:tableStyleId>{5C22544A-7EE6-4342-B048-85BDC9FD1C3A}</a:tableStyleId>
              </a:tblPr>
              <a:tblGrid>
                <a:gridCol w="8474401">
                  <a:extLst>
                    <a:ext uri="{9D8B030D-6E8A-4147-A177-3AD203B41FA5}">
                      <a16:colId xmlns:a16="http://schemas.microsoft.com/office/drawing/2014/main" val="2959089706"/>
                    </a:ext>
                  </a:extLst>
                </a:gridCol>
              </a:tblGrid>
              <a:tr h="242122">
                <a:tc>
                  <a:txBody>
                    <a:bodyPr/>
                    <a:lstStyle/>
                    <a:p>
                      <a:pPr algn="just">
                        <a:lnSpc>
                          <a:spcPct val="115000"/>
                        </a:lnSpc>
                        <a:spcBef>
                          <a:spcPts val="300"/>
                        </a:spcBef>
                        <a:spcAft>
                          <a:spcPts val="300"/>
                        </a:spcAft>
                      </a:pPr>
                      <a:r>
                        <a:rPr lang="tr-TR" sz="2000" dirty="0">
                          <a:effectLst/>
                        </a:rPr>
                        <a:t>Yer tutma ve devirden hava parası olma umudu olan Eczacılar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0262835"/>
                  </a:ext>
                </a:extLst>
              </a:tr>
              <a:tr h="242122">
                <a:tc>
                  <a:txBody>
                    <a:bodyPr/>
                    <a:lstStyle/>
                    <a:p>
                      <a:pPr algn="just">
                        <a:lnSpc>
                          <a:spcPct val="115000"/>
                        </a:lnSpc>
                        <a:spcBef>
                          <a:spcPts val="300"/>
                        </a:spcBef>
                        <a:spcAft>
                          <a:spcPts val="300"/>
                        </a:spcAft>
                      </a:pPr>
                      <a:r>
                        <a:rPr lang="tr-TR" sz="2000" dirty="0">
                          <a:effectLst/>
                        </a:rPr>
                        <a:t>Çocuğu Eczacılık Fakültesinde okuyan Eczacılar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8307982"/>
                  </a:ext>
                </a:extLst>
              </a:tr>
              <a:tr h="242122">
                <a:tc>
                  <a:txBody>
                    <a:bodyPr/>
                    <a:lstStyle/>
                    <a:p>
                      <a:pPr algn="just">
                        <a:lnSpc>
                          <a:spcPct val="115000"/>
                        </a:lnSpc>
                        <a:spcBef>
                          <a:spcPts val="300"/>
                        </a:spcBef>
                        <a:spcAft>
                          <a:spcPts val="300"/>
                        </a:spcAft>
                      </a:pPr>
                      <a:r>
                        <a:rPr lang="tr-TR" sz="2000" dirty="0">
                          <a:effectLst/>
                        </a:rPr>
                        <a:t>Teknoloji dergilerinde yazar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4248349"/>
                  </a:ext>
                </a:extLst>
              </a:tr>
              <a:tr h="242122">
                <a:tc>
                  <a:txBody>
                    <a:bodyPr/>
                    <a:lstStyle/>
                    <a:p>
                      <a:pPr algn="just">
                        <a:lnSpc>
                          <a:spcPct val="115000"/>
                        </a:lnSpc>
                        <a:spcBef>
                          <a:spcPts val="300"/>
                        </a:spcBef>
                        <a:spcAft>
                          <a:spcPts val="300"/>
                        </a:spcAft>
                      </a:pPr>
                      <a:r>
                        <a:rPr lang="tr-TR" sz="2000" dirty="0">
                          <a:effectLst/>
                        </a:rPr>
                        <a:t>Elektrikçi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7670236"/>
                  </a:ext>
                </a:extLst>
              </a:tr>
              <a:tr h="242122">
                <a:tc>
                  <a:txBody>
                    <a:bodyPr/>
                    <a:lstStyle/>
                    <a:p>
                      <a:pPr algn="just">
                        <a:lnSpc>
                          <a:spcPct val="115000"/>
                        </a:lnSpc>
                        <a:spcBef>
                          <a:spcPts val="300"/>
                        </a:spcBef>
                        <a:spcAft>
                          <a:spcPts val="300"/>
                        </a:spcAft>
                      </a:pPr>
                      <a:r>
                        <a:rPr lang="tr-TR" sz="2000" dirty="0">
                          <a:effectLst/>
                        </a:rPr>
                        <a:t>Fotokopici</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8275037"/>
                  </a:ext>
                </a:extLst>
              </a:tr>
              <a:tr h="242122">
                <a:tc>
                  <a:txBody>
                    <a:bodyPr/>
                    <a:lstStyle/>
                    <a:p>
                      <a:pPr algn="just">
                        <a:lnSpc>
                          <a:spcPct val="115000"/>
                        </a:lnSpc>
                        <a:spcBef>
                          <a:spcPts val="300"/>
                        </a:spcBef>
                        <a:spcAft>
                          <a:spcPts val="300"/>
                        </a:spcAft>
                      </a:pPr>
                      <a:r>
                        <a:rPr lang="tr-TR" sz="2000" dirty="0">
                          <a:effectLst/>
                        </a:rPr>
                        <a:t>Basketbol koçluğu yapan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5782607"/>
                  </a:ext>
                </a:extLst>
              </a:tr>
              <a:tr h="242122">
                <a:tc>
                  <a:txBody>
                    <a:bodyPr/>
                    <a:lstStyle/>
                    <a:p>
                      <a:pPr algn="just">
                        <a:lnSpc>
                          <a:spcPct val="115000"/>
                        </a:lnSpc>
                        <a:spcBef>
                          <a:spcPts val="300"/>
                        </a:spcBef>
                        <a:spcAft>
                          <a:spcPts val="300"/>
                        </a:spcAft>
                      </a:pPr>
                      <a:r>
                        <a:rPr lang="tr-TR" sz="2000" dirty="0">
                          <a:effectLst/>
                        </a:rPr>
                        <a:t>Güzellik merkezi sahibi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5096837"/>
                  </a:ext>
                </a:extLst>
              </a:tr>
              <a:tr h="242122">
                <a:tc>
                  <a:txBody>
                    <a:bodyPr/>
                    <a:lstStyle/>
                    <a:p>
                      <a:pPr algn="just">
                        <a:lnSpc>
                          <a:spcPct val="115000"/>
                        </a:lnSpc>
                        <a:spcBef>
                          <a:spcPts val="300"/>
                        </a:spcBef>
                        <a:spcAft>
                          <a:spcPts val="300"/>
                        </a:spcAft>
                      </a:pPr>
                      <a:r>
                        <a:rPr lang="tr-TR" sz="2000" dirty="0">
                          <a:effectLst/>
                        </a:rPr>
                        <a:t>Mobilyacı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2780643"/>
                  </a:ext>
                </a:extLst>
              </a:tr>
              <a:tr h="242122">
                <a:tc>
                  <a:txBody>
                    <a:bodyPr/>
                    <a:lstStyle/>
                    <a:p>
                      <a:pPr algn="just">
                        <a:lnSpc>
                          <a:spcPct val="115000"/>
                        </a:lnSpc>
                        <a:spcBef>
                          <a:spcPts val="300"/>
                        </a:spcBef>
                        <a:spcAft>
                          <a:spcPts val="300"/>
                        </a:spcAft>
                      </a:pPr>
                      <a:r>
                        <a:rPr lang="tr-TR" sz="2000" dirty="0">
                          <a:effectLst/>
                        </a:rPr>
                        <a:t>Hali yıkamacı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4943444"/>
                  </a:ext>
                </a:extLst>
              </a:tr>
              <a:tr h="242122">
                <a:tc>
                  <a:txBody>
                    <a:bodyPr/>
                    <a:lstStyle/>
                    <a:p>
                      <a:pPr algn="just">
                        <a:lnSpc>
                          <a:spcPct val="115000"/>
                        </a:lnSpc>
                        <a:spcBef>
                          <a:spcPts val="300"/>
                        </a:spcBef>
                        <a:spcAft>
                          <a:spcPts val="300"/>
                        </a:spcAft>
                      </a:pPr>
                      <a:r>
                        <a:rPr lang="tr-TR" sz="2000" dirty="0">
                          <a:effectLst/>
                        </a:rPr>
                        <a:t>Öğretmenlik ( İlk yardım, sürücü kursu)</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3262391"/>
                  </a:ext>
                </a:extLst>
              </a:tr>
              <a:tr h="242122">
                <a:tc>
                  <a:txBody>
                    <a:bodyPr/>
                    <a:lstStyle/>
                    <a:p>
                      <a:pPr algn="just">
                        <a:lnSpc>
                          <a:spcPct val="115000"/>
                        </a:lnSpc>
                        <a:spcBef>
                          <a:spcPts val="300"/>
                        </a:spcBef>
                        <a:spcAft>
                          <a:spcPts val="300"/>
                        </a:spcAft>
                      </a:pPr>
                      <a:r>
                        <a:rPr lang="tr-TR" sz="2000" dirty="0">
                          <a:effectLst/>
                        </a:rPr>
                        <a:t>Beyin göçü</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2505819"/>
                  </a:ext>
                </a:extLst>
              </a:tr>
              <a:tr h="242122">
                <a:tc>
                  <a:txBody>
                    <a:bodyPr/>
                    <a:lstStyle/>
                    <a:p>
                      <a:pPr algn="just">
                        <a:lnSpc>
                          <a:spcPct val="115000"/>
                        </a:lnSpc>
                        <a:spcBef>
                          <a:spcPts val="300"/>
                        </a:spcBef>
                        <a:spcAft>
                          <a:spcPts val="300"/>
                        </a:spcAft>
                      </a:pPr>
                      <a:r>
                        <a:rPr lang="tr-TR" sz="2000" dirty="0">
                          <a:effectLst/>
                        </a:rPr>
                        <a:t>Oda Başkanlığı, yöneticiliği yapan Eczacı</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1124583"/>
                  </a:ext>
                </a:extLst>
              </a:tr>
            </a:tbl>
          </a:graphicData>
        </a:graphic>
      </p:graphicFrame>
      <p:sp>
        <p:nvSpPr>
          <p:cNvPr id="5" name="Dikdörtgen 4"/>
          <p:cNvSpPr/>
          <p:nvPr/>
        </p:nvSpPr>
        <p:spPr>
          <a:xfrm>
            <a:off x="669073" y="612646"/>
            <a:ext cx="1503297" cy="369332"/>
          </a:xfrm>
          <a:prstGeom prst="rect">
            <a:avLst/>
          </a:prstGeom>
        </p:spPr>
        <p:txBody>
          <a:bodyPr wrap="none">
            <a:spAutoFit/>
          </a:bodyPr>
          <a:lstStyle/>
          <a:p>
            <a:r>
              <a:rPr lang="tr-TR" b="1" dirty="0" smtClean="0"/>
              <a:t>Pasif Eczacılar</a:t>
            </a:r>
            <a:endParaRPr lang="tr-TR" b="1" dirty="0"/>
          </a:p>
        </p:txBody>
      </p:sp>
    </p:spTree>
    <p:extLst>
      <p:ext uri="{BB962C8B-B14F-4D97-AF65-F5344CB8AC3E}">
        <p14:creationId xmlns:p14="http://schemas.microsoft.com/office/powerpoint/2010/main" val="6722858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900746787"/>
              </p:ext>
            </p:extLst>
          </p:nvPr>
        </p:nvGraphicFramePr>
        <p:xfrm>
          <a:off x="1048214" y="1332055"/>
          <a:ext cx="8776010" cy="5754624"/>
        </p:xfrm>
        <a:graphic>
          <a:graphicData uri="http://schemas.openxmlformats.org/drawingml/2006/table">
            <a:tbl>
              <a:tblPr firstRow="1" firstCol="1" bandRow="1">
                <a:tableStyleId>{5C22544A-7EE6-4342-B048-85BDC9FD1C3A}</a:tableStyleId>
              </a:tblPr>
              <a:tblGrid>
                <a:gridCol w="4737609">
                  <a:extLst>
                    <a:ext uri="{9D8B030D-6E8A-4147-A177-3AD203B41FA5}">
                      <a16:colId xmlns:a16="http://schemas.microsoft.com/office/drawing/2014/main" val="1857404131"/>
                    </a:ext>
                  </a:extLst>
                </a:gridCol>
                <a:gridCol w="4038401">
                  <a:extLst>
                    <a:ext uri="{9D8B030D-6E8A-4147-A177-3AD203B41FA5}">
                      <a16:colId xmlns:a16="http://schemas.microsoft.com/office/drawing/2014/main" val="1540828399"/>
                    </a:ext>
                  </a:extLst>
                </a:gridCol>
              </a:tblGrid>
              <a:tr h="0">
                <a:tc>
                  <a:txBody>
                    <a:bodyPr/>
                    <a:lstStyle/>
                    <a:p>
                      <a:pPr algn="just">
                        <a:lnSpc>
                          <a:spcPct val="115000"/>
                        </a:lnSpc>
                        <a:spcBef>
                          <a:spcPts val="300"/>
                        </a:spcBef>
                        <a:spcAft>
                          <a:spcPts val="300"/>
                        </a:spcAft>
                      </a:pPr>
                      <a:r>
                        <a:rPr lang="tr-TR" sz="1800" dirty="0">
                          <a:effectLst/>
                        </a:rPr>
                        <a:t>Sanatçılar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11">
                  <a:txBody>
                    <a:bodyPr/>
                    <a:lstStyle/>
                    <a:p>
                      <a:pPr algn="ctr">
                        <a:lnSpc>
                          <a:spcPct val="115000"/>
                        </a:lnSpc>
                        <a:spcBef>
                          <a:spcPts val="300"/>
                        </a:spcBef>
                        <a:spcAft>
                          <a:spcPts val="300"/>
                        </a:spcAft>
                      </a:pPr>
                      <a:r>
                        <a:rPr lang="tr-TR" sz="1800">
                          <a:effectLst/>
                        </a:rPr>
                        <a:t>DÖNEBİLİRLER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6207764"/>
                  </a:ext>
                </a:extLst>
              </a:tr>
              <a:tr h="0">
                <a:tc>
                  <a:txBody>
                    <a:bodyPr/>
                    <a:lstStyle/>
                    <a:p>
                      <a:pPr algn="just">
                        <a:lnSpc>
                          <a:spcPct val="115000"/>
                        </a:lnSpc>
                        <a:spcBef>
                          <a:spcPts val="300"/>
                        </a:spcBef>
                        <a:spcAft>
                          <a:spcPts val="300"/>
                        </a:spcAft>
                      </a:pPr>
                      <a:r>
                        <a:rPr lang="tr-TR" sz="1800">
                          <a:effectLst/>
                        </a:rPr>
                        <a:t>Basketbol koçu</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4209420400"/>
                  </a:ext>
                </a:extLst>
              </a:tr>
              <a:tr h="0">
                <a:tc>
                  <a:txBody>
                    <a:bodyPr/>
                    <a:lstStyle/>
                    <a:p>
                      <a:pPr algn="just">
                        <a:lnSpc>
                          <a:spcPct val="115000"/>
                        </a:lnSpc>
                        <a:spcBef>
                          <a:spcPts val="300"/>
                        </a:spcBef>
                        <a:spcAft>
                          <a:spcPts val="300"/>
                        </a:spcAft>
                      </a:pPr>
                      <a:r>
                        <a:rPr lang="tr-TR" sz="1800">
                          <a:effectLst/>
                        </a:rPr>
                        <a:t>Halı yıkamacı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2645796129"/>
                  </a:ext>
                </a:extLst>
              </a:tr>
              <a:tr h="0">
                <a:tc>
                  <a:txBody>
                    <a:bodyPr/>
                    <a:lstStyle/>
                    <a:p>
                      <a:pPr algn="just">
                        <a:lnSpc>
                          <a:spcPct val="115000"/>
                        </a:lnSpc>
                        <a:spcBef>
                          <a:spcPts val="300"/>
                        </a:spcBef>
                        <a:spcAft>
                          <a:spcPts val="300"/>
                        </a:spcAft>
                      </a:pPr>
                      <a:r>
                        <a:rPr lang="tr-TR" sz="1800">
                          <a:effectLst/>
                        </a:rPr>
                        <a:t>Laboratuvar işletmecisi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521153215"/>
                  </a:ext>
                </a:extLst>
              </a:tr>
              <a:tr h="0">
                <a:tc>
                  <a:txBody>
                    <a:bodyPr/>
                    <a:lstStyle/>
                    <a:p>
                      <a:pPr algn="just">
                        <a:lnSpc>
                          <a:spcPct val="115000"/>
                        </a:lnSpc>
                        <a:spcBef>
                          <a:spcPts val="300"/>
                        </a:spcBef>
                        <a:spcAft>
                          <a:spcPts val="300"/>
                        </a:spcAft>
                      </a:pPr>
                      <a:r>
                        <a:rPr lang="tr-TR" sz="1800" dirty="0">
                          <a:effectLst/>
                        </a:rPr>
                        <a:t>Ev hanımı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288889181"/>
                  </a:ext>
                </a:extLst>
              </a:tr>
              <a:tr h="0">
                <a:tc>
                  <a:txBody>
                    <a:bodyPr/>
                    <a:lstStyle/>
                    <a:p>
                      <a:pPr algn="just">
                        <a:lnSpc>
                          <a:spcPct val="115000"/>
                        </a:lnSpc>
                        <a:spcBef>
                          <a:spcPts val="300"/>
                        </a:spcBef>
                        <a:spcAft>
                          <a:spcPts val="300"/>
                        </a:spcAft>
                      </a:pPr>
                      <a:r>
                        <a:rPr lang="tr-TR" sz="1800">
                          <a:effectLst/>
                        </a:rPr>
                        <a:t>Emekliler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673485171"/>
                  </a:ext>
                </a:extLst>
              </a:tr>
              <a:tr h="0">
                <a:tc>
                  <a:txBody>
                    <a:bodyPr/>
                    <a:lstStyle/>
                    <a:p>
                      <a:pPr algn="just">
                        <a:lnSpc>
                          <a:spcPct val="115000"/>
                        </a:lnSpc>
                        <a:spcBef>
                          <a:spcPts val="300"/>
                        </a:spcBef>
                        <a:spcAft>
                          <a:spcPts val="300"/>
                        </a:spcAft>
                      </a:pPr>
                      <a:r>
                        <a:rPr lang="tr-TR" sz="1800">
                          <a:effectLst/>
                        </a:rPr>
                        <a:t>Politikacılar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376702666"/>
                  </a:ext>
                </a:extLst>
              </a:tr>
              <a:tr h="0">
                <a:tc>
                  <a:txBody>
                    <a:bodyPr/>
                    <a:lstStyle/>
                    <a:p>
                      <a:pPr algn="just">
                        <a:lnSpc>
                          <a:spcPct val="115000"/>
                        </a:lnSpc>
                        <a:spcBef>
                          <a:spcPts val="300"/>
                        </a:spcBef>
                        <a:spcAft>
                          <a:spcPts val="300"/>
                        </a:spcAft>
                      </a:pPr>
                      <a:r>
                        <a:rPr lang="tr-TR" sz="1800">
                          <a:effectLst/>
                        </a:rPr>
                        <a:t>At üreticisi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868362096"/>
                  </a:ext>
                </a:extLst>
              </a:tr>
              <a:tr h="0">
                <a:tc>
                  <a:txBody>
                    <a:bodyPr/>
                    <a:lstStyle/>
                    <a:p>
                      <a:pPr algn="just">
                        <a:lnSpc>
                          <a:spcPct val="115000"/>
                        </a:lnSpc>
                        <a:spcBef>
                          <a:spcPts val="300"/>
                        </a:spcBef>
                        <a:spcAft>
                          <a:spcPts val="300"/>
                        </a:spcAft>
                      </a:pPr>
                      <a:r>
                        <a:rPr lang="tr-TR" sz="1800">
                          <a:effectLst/>
                        </a:rPr>
                        <a:t>Tekstilci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934549730"/>
                  </a:ext>
                </a:extLst>
              </a:tr>
              <a:tr h="0">
                <a:tc>
                  <a:txBody>
                    <a:bodyPr/>
                    <a:lstStyle/>
                    <a:p>
                      <a:pPr algn="just">
                        <a:lnSpc>
                          <a:spcPct val="115000"/>
                        </a:lnSpc>
                        <a:spcBef>
                          <a:spcPts val="300"/>
                        </a:spcBef>
                        <a:spcAft>
                          <a:spcPts val="300"/>
                        </a:spcAft>
                      </a:pPr>
                      <a:r>
                        <a:rPr lang="tr-TR" sz="1800">
                          <a:effectLst/>
                        </a:rPr>
                        <a:t>Tıbbi cihaz firması sahibi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3898747103"/>
                  </a:ext>
                </a:extLst>
              </a:tr>
              <a:tr h="0">
                <a:tc>
                  <a:txBody>
                    <a:bodyPr/>
                    <a:lstStyle/>
                    <a:p>
                      <a:pPr algn="just">
                        <a:lnSpc>
                          <a:spcPct val="115000"/>
                        </a:lnSpc>
                        <a:spcBef>
                          <a:spcPts val="300"/>
                        </a:spcBef>
                        <a:spcAft>
                          <a:spcPts val="300"/>
                        </a:spcAft>
                      </a:pPr>
                      <a:r>
                        <a:rPr lang="tr-TR" sz="1800">
                          <a:effectLst/>
                        </a:rPr>
                        <a:t>Bitkisel ilaç pazarlamacıları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tr-TR"/>
                    </a:p>
                  </a:txBody>
                  <a:tcPr/>
                </a:tc>
                <a:extLst>
                  <a:ext uri="{0D108BD9-81ED-4DB2-BD59-A6C34878D82A}">
                    <a16:rowId xmlns:a16="http://schemas.microsoft.com/office/drawing/2014/main" val="1455466979"/>
                  </a:ext>
                </a:extLst>
              </a:tr>
              <a:tr h="0">
                <a:tc gridSpan="2">
                  <a:txBody>
                    <a:bodyPr/>
                    <a:lstStyle/>
                    <a:p>
                      <a:pPr algn="just">
                        <a:lnSpc>
                          <a:spcPct val="115000"/>
                        </a:lnSpc>
                        <a:spcBef>
                          <a:spcPts val="300"/>
                        </a:spcBef>
                        <a:spcAft>
                          <a:spcPts val="300"/>
                        </a:spcAft>
                      </a:pPr>
                      <a:r>
                        <a:rPr lang="tr-TR" sz="1800">
                          <a:effectLst/>
                        </a:rPr>
                        <a:t>Diploması olup eczanesi olmayan büyük grup, hocalar, sanayi eczacıları, kamu eczacıları serbest eczane açmayı düşünebilir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392367031"/>
                  </a:ext>
                </a:extLst>
              </a:tr>
              <a:tr h="0">
                <a:tc gridSpan="2">
                  <a:txBody>
                    <a:bodyPr/>
                    <a:lstStyle/>
                    <a:p>
                      <a:pPr algn="just">
                        <a:lnSpc>
                          <a:spcPct val="115000"/>
                        </a:lnSpc>
                        <a:spcBef>
                          <a:spcPts val="300"/>
                        </a:spcBef>
                        <a:spcAft>
                          <a:spcPts val="300"/>
                        </a:spcAft>
                      </a:pPr>
                      <a:r>
                        <a:rPr lang="tr-TR" sz="1800">
                          <a:effectLst/>
                        </a:rPr>
                        <a:t>Yer tutma ve devirden hava parası alma umudu olan eczacılar dönebilir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3765930214"/>
                  </a:ext>
                </a:extLst>
              </a:tr>
              <a:tr h="0">
                <a:tc gridSpan="2">
                  <a:txBody>
                    <a:bodyPr/>
                    <a:lstStyle/>
                    <a:p>
                      <a:pPr algn="just">
                        <a:lnSpc>
                          <a:spcPct val="115000"/>
                        </a:lnSpc>
                        <a:spcBef>
                          <a:spcPts val="300"/>
                        </a:spcBef>
                        <a:spcAft>
                          <a:spcPts val="300"/>
                        </a:spcAft>
                      </a:pPr>
                      <a:r>
                        <a:rPr lang="tr-TR" sz="1800">
                          <a:effectLst/>
                        </a:rPr>
                        <a:t>Çocuğu eczacılık fakültesinde okuyanlar da dönmek isteyebilir / isteyebilir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68522347"/>
                  </a:ext>
                </a:extLst>
              </a:tr>
              <a:tr h="0">
                <a:tc gridSpan="2">
                  <a:txBody>
                    <a:bodyPr/>
                    <a:lstStyle/>
                    <a:p>
                      <a:pPr algn="just">
                        <a:lnSpc>
                          <a:spcPct val="115000"/>
                        </a:lnSpc>
                        <a:spcBef>
                          <a:spcPts val="300"/>
                        </a:spcBef>
                        <a:spcAft>
                          <a:spcPts val="300"/>
                        </a:spcAft>
                      </a:pPr>
                      <a:r>
                        <a:rPr lang="tr-TR" sz="1800" dirty="0">
                          <a:effectLst/>
                        </a:rPr>
                        <a:t>Kendi işini kurmuş olanlar işlerin kötü gittiği dönemde açılan istihdam alanlarına geçiş yapabilirler</a:t>
                      </a:r>
                    </a:p>
                    <a:p>
                      <a:pPr algn="just">
                        <a:lnSpc>
                          <a:spcPct val="115000"/>
                        </a:lnSpc>
                        <a:spcBef>
                          <a:spcPts val="300"/>
                        </a:spcBef>
                        <a:spcAft>
                          <a:spcPts val="300"/>
                        </a:spcAft>
                      </a:pPr>
                      <a:r>
                        <a:rPr lang="tr-TR" sz="1800" dirty="0">
                          <a:effectLst/>
                        </a:rPr>
                        <a:t>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4183152518"/>
                  </a:ext>
                </a:extLst>
              </a:tr>
            </a:tbl>
          </a:graphicData>
        </a:graphic>
      </p:graphicFrame>
      <p:sp>
        <p:nvSpPr>
          <p:cNvPr id="5" name="Rectangle 1"/>
          <p:cNvSpPr>
            <a:spLocks noChangeArrowheads="1"/>
          </p:cNvSpPr>
          <p:nvPr/>
        </p:nvSpPr>
        <p:spPr bwMode="auto">
          <a:xfrm>
            <a:off x="1048214" y="329324"/>
            <a:ext cx="992458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49263" algn="l"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Potansiyel Arz</a:t>
            </a:r>
            <a:endParaRPr kumimoji="0" lang="tr-TR" altLang="tr-TR" sz="2000" b="0" i="0" u="none" strike="noStrike" cap="none" normalizeH="0" baseline="0" dirty="0" smtClean="0">
              <a:ln>
                <a:noFill/>
              </a:ln>
              <a:solidFill>
                <a:schemeClr val="tx1"/>
              </a:solidFill>
              <a:effectLst/>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“Pasif” eczacılardan hangi gruplar bir eczane sınırlaması ya da istihdam açılması olduğu takdirde eczacılık sektörüne </a:t>
            </a:r>
            <a:r>
              <a:rPr kumimoji="0" lang="tr-TR" altLang="tr-TR" sz="20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geri dönebilir</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032410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14806" y="255808"/>
            <a:ext cx="1306961" cy="369332"/>
          </a:xfrm>
          <a:prstGeom prst="rect">
            <a:avLst/>
          </a:prstGeom>
        </p:spPr>
        <p:txBody>
          <a:bodyPr wrap="none">
            <a:spAutoFit/>
          </a:bodyPr>
          <a:lstStyle/>
          <a:p>
            <a:r>
              <a:rPr lang="tr-TR" b="1" dirty="0" smtClean="0"/>
              <a:t>Tahmini Arz</a:t>
            </a:r>
            <a:endParaRPr lang="tr-TR" b="1" dirty="0"/>
          </a:p>
        </p:txBody>
      </p:sp>
      <p:sp>
        <p:nvSpPr>
          <p:cNvPr id="5" name="Dikdörtgen 4"/>
          <p:cNvSpPr/>
          <p:nvPr/>
        </p:nvSpPr>
        <p:spPr>
          <a:xfrm>
            <a:off x="301084" y="625140"/>
            <a:ext cx="11809140" cy="369332"/>
          </a:xfrm>
          <a:prstGeom prst="rect">
            <a:avLst/>
          </a:prstGeom>
        </p:spPr>
        <p:txBody>
          <a:bodyPr wrap="square">
            <a:spAutoFit/>
          </a:bodyPr>
          <a:lstStyle/>
          <a:p>
            <a:r>
              <a:rPr lang="tr-TR" dirty="0" smtClean="0"/>
              <a:t>Eczacı mevcut istihdam alanlarından farklı nerelerde çalışabilir? </a:t>
            </a:r>
            <a:endParaRPr lang="tr-TR" dirty="0"/>
          </a:p>
        </p:txBody>
      </p:sp>
      <p:sp>
        <p:nvSpPr>
          <p:cNvPr id="6" name="Dikdörtgen 5"/>
          <p:cNvSpPr/>
          <p:nvPr/>
        </p:nvSpPr>
        <p:spPr>
          <a:xfrm>
            <a:off x="648900" y="2010135"/>
            <a:ext cx="2780313" cy="369332"/>
          </a:xfrm>
          <a:prstGeom prst="rect">
            <a:avLst/>
          </a:prstGeom>
        </p:spPr>
        <p:txBody>
          <a:bodyPr wrap="none">
            <a:spAutoFit/>
          </a:bodyPr>
          <a:lstStyle/>
          <a:p>
            <a:r>
              <a:rPr lang="tr-TR" b="1" dirty="0" smtClean="0"/>
              <a:t>OLASI İSTİHDAM ALANLARI</a:t>
            </a:r>
            <a:endParaRPr lang="tr-TR" b="1" dirty="0"/>
          </a:p>
        </p:txBody>
      </p:sp>
      <p:graphicFrame>
        <p:nvGraphicFramePr>
          <p:cNvPr id="7" name="Tablo 6"/>
          <p:cNvGraphicFramePr>
            <a:graphicFrameLocks noGrp="1"/>
          </p:cNvGraphicFramePr>
          <p:nvPr>
            <p:extLst>
              <p:ext uri="{D42A27DB-BD31-4B8C-83A1-F6EECF244321}">
                <p14:modId xmlns:p14="http://schemas.microsoft.com/office/powerpoint/2010/main" val="3515212125"/>
              </p:ext>
            </p:extLst>
          </p:nvPr>
        </p:nvGraphicFramePr>
        <p:xfrm>
          <a:off x="648900" y="2564133"/>
          <a:ext cx="9099395" cy="3470148"/>
        </p:xfrm>
        <a:graphic>
          <a:graphicData uri="http://schemas.openxmlformats.org/drawingml/2006/table">
            <a:tbl>
              <a:tblPr firstRow="1" firstCol="1" bandRow="1">
                <a:tableStyleId>{5C22544A-7EE6-4342-B048-85BDC9FD1C3A}</a:tableStyleId>
              </a:tblPr>
              <a:tblGrid>
                <a:gridCol w="9099395">
                  <a:extLst>
                    <a:ext uri="{9D8B030D-6E8A-4147-A177-3AD203B41FA5}">
                      <a16:colId xmlns:a16="http://schemas.microsoft.com/office/drawing/2014/main" val="2511487613"/>
                    </a:ext>
                  </a:extLst>
                </a:gridCol>
              </a:tblGrid>
              <a:tr h="0">
                <a:tc>
                  <a:txBody>
                    <a:bodyPr/>
                    <a:lstStyle/>
                    <a:p>
                      <a:pPr algn="just">
                        <a:lnSpc>
                          <a:spcPct val="115000"/>
                        </a:lnSpc>
                        <a:spcBef>
                          <a:spcPts val="300"/>
                        </a:spcBef>
                        <a:spcAft>
                          <a:spcPts val="300"/>
                        </a:spcAft>
                      </a:pPr>
                      <a:r>
                        <a:rPr lang="tr-TR" sz="1800" dirty="0">
                          <a:effectLst/>
                        </a:rPr>
                        <a:t>KOBİ Uzmanı Eczacı -  Ticaret odası, KOSGEB gibi birimlerde serbest eczane eczacılığına yönelik veya eczacılığın diğer alanlarında girişimci eczacılara yönelik olmak üzere çalışılabilir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3124780"/>
                  </a:ext>
                </a:extLst>
              </a:tr>
              <a:tr h="0">
                <a:tc>
                  <a:txBody>
                    <a:bodyPr/>
                    <a:lstStyle/>
                    <a:p>
                      <a:pPr algn="just">
                        <a:lnSpc>
                          <a:spcPct val="115000"/>
                        </a:lnSpc>
                        <a:spcBef>
                          <a:spcPts val="300"/>
                        </a:spcBef>
                        <a:spcAft>
                          <a:spcPts val="300"/>
                        </a:spcAft>
                      </a:pPr>
                      <a:r>
                        <a:rPr lang="tr-TR" sz="1800" dirty="0">
                          <a:effectLst/>
                        </a:rPr>
                        <a:t>Tıbbi Bitki Yetiştiriciliği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65780525"/>
                  </a:ext>
                </a:extLst>
              </a:tr>
              <a:tr h="0">
                <a:tc>
                  <a:txBody>
                    <a:bodyPr/>
                    <a:lstStyle/>
                    <a:p>
                      <a:pPr algn="just">
                        <a:lnSpc>
                          <a:spcPct val="115000"/>
                        </a:lnSpc>
                        <a:spcBef>
                          <a:spcPts val="300"/>
                        </a:spcBef>
                        <a:spcAft>
                          <a:spcPts val="300"/>
                        </a:spcAft>
                      </a:pPr>
                      <a:r>
                        <a:rPr lang="tr-TR" sz="1800" dirty="0">
                          <a:effectLst/>
                        </a:rPr>
                        <a:t>Profesyonel Hizmet Danışmanı Eczacı - Mesleki </a:t>
                      </a:r>
                      <a:r>
                        <a:rPr lang="tr-TR" sz="1800" dirty="0" err="1">
                          <a:effectLst/>
                        </a:rPr>
                        <a:t>Coaching</a:t>
                      </a:r>
                      <a:r>
                        <a:rPr lang="tr-TR" sz="1800" dirty="0">
                          <a:effectLst/>
                        </a:rPr>
                        <a:t> Hizmeti veren eczacılar, satış, pazarlama, yabancı dil </a:t>
                      </a:r>
                      <a:r>
                        <a:rPr lang="tr-TR" sz="1800" dirty="0" err="1">
                          <a:effectLst/>
                        </a:rPr>
                        <a:t>vs</a:t>
                      </a:r>
                      <a:r>
                        <a:rPr lang="tr-TR" sz="1800" dirty="0">
                          <a:effectLst/>
                        </a:rPr>
                        <a:t> konularda danışmanlık verebilirler.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4898033"/>
                  </a:ext>
                </a:extLst>
              </a:tr>
              <a:tr h="0">
                <a:tc>
                  <a:txBody>
                    <a:bodyPr/>
                    <a:lstStyle/>
                    <a:p>
                      <a:pPr algn="just">
                        <a:lnSpc>
                          <a:spcPct val="115000"/>
                        </a:lnSpc>
                        <a:spcBef>
                          <a:spcPts val="300"/>
                        </a:spcBef>
                        <a:spcAft>
                          <a:spcPts val="300"/>
                        </a:spcAft>
                      </a:pPr>
                      <a:r>
                        <a:rPr lang="tr-TR" sz="1800" dirty="0">
                          <a:effectLst/>
                        </a:rPr>
                        <a:t>Gıda takviyesi satan işyerlerinde çalışabilirler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7721088"/>
                  </a:ext>
                </a:extLst>
              </a:tr>
              <a:tr h="0">
                <a:tc>
                  <a:txBody>
                    <a:bodyPr/>
                    <a:lstStyle/>
                    <a:p>
                      <a:pPr algn="just">
                        <a:lnSpc>
                          <a:spcPct val="115000"/>
                        </a:lnSpc>
                        <a:spcBef>
                          <a:spcPts val="300"/>
                        </a:spcBef>
                        <a:spcAft>
                          <a:spcPts val="300"/>
                        </a:spcAft>
                      </a:pPr>
                      <a:r>
                        <a:rPr lang="tr-TR" sz="1800" dirty="0">
                          <a:effectLst/>
                        </a:rPr>
                        <a:t>Evde /Hasta Bakım Eczacılığı – (huzurevi, özel rehabilitasyon merkezlerinde)</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5219439"/>
                  </a:ext>
                </a:extLst>
              </a:tr>
              <a:tr h="0">
                <a:tc>
                  <a:txBody>
                    <a:bodyPr/>
                    <a:lstStyle/>
                    <a:p>
                      <a:pPr algn="just">
                        <a:lnSpc>
                          <a:spcPct val="115000"/>
                        </a:lnSpc>
                        <a:spcBef>
                          <a:spcPts val="300"/>
                        </a:spcBef>
                        <a:spcAft>
                          <a:spcPts val="300"/>
                        </a:spcAft>
                      </a:pPr>
                      <a:r>
                        <a:rPr lang="tr-TR" sz="1800" dirty="0">
                          <a:effectLst/>
                        </a:rPr>
                        <a:t>TBMM’de Uzman Eczacı (Plan Bütçe Komisyonu’nda uzman)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632299"/>
                  </a:ext>
                </a:extLst>
              </a:tr>
              <a:tr h="0">
                <a:tc>
                  <a:txBody>
                    <a:bodyPr/>
                    <a:lstStyle/>
                    <a:p>
                      <a:pPr algn="just">
                        <a:lnSpc>
                          <a:spcPct val="115000"/>
                        </a:lnSpc>
                        <a:spcBef>
                          <a:spcPts val="300"/>
                        </a:spcBef>
                        <a:spcAft>
                          <a:spcPts val="300"/>
                        </a:spcAft>
                      </a:pPr>
                      <a:r>
                        <a:rPr lang="tr-TR" sz="1800" dirty="0" err="1">
                          <a:effectLst/>
                        </a:rPr>
                        <a:t>TÜİK’te</a:t>
                      </a:r>
                      <a:r>
                        <a:rPr lang="tr-TR" sz="1800" dirty="0">
                          <a:effectLst/>
                        </a:rPr>
                        <a:t> Araştırmacı Eczacı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7659014"/>
                  </a:ext>
                </a:extLst>
              </a:tr>
              <a:tr h="0">
                <a:tc>
                  <a:txBody>
                    <a:bodyPr/>
                    <a:lstStyle/>
                    <a:p>
                      <a:pPr algn="just">
                        <a:lnSpc>
                          <a:spcPct val="115000"/>
                        </a:lnSpc>
                        <a:spcBef>
                          <a:spcPts val="300"/>
                        </a:spcBef>
                        <a:spcAft>
                          <a:spcPts val="300"/>
                        </a:spcAft>
                      </a:pPr>
                      <a:r>
                        <a:rPr lang="tr-TR" sz="1800" dirty="0">
                          <a:effectLst/>
                        </a:rPr>
                        <a:t>TSE’de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8851100"/>
                  </a:ext>
                </a:extLst>
              </a:tr>
              <a:tr h="0">
                <a:tc>
                  <a:txBody>
                    <a:bodyPr/>
                    <a:lstStyle/>
                    <a:p>
                      <a:pPr algn="just">
                        <a:lnSpc>
                          <a:spcPct val="115000"/>
                        </a:lnSpc>
                        <a:spcBef>
                          <a:spcPts val="300"/>
                        </a:spcBef>
                        <a:spcAft>
                          <a:spcPts val="300"/>
                        </a:spcAft>
                      </a:pPr>
                      <a:r>
                        <a:rPr lang="tr-TR" sz="1800" dirty="0">
                          <a:effectLst/>
                        </a:rPr>
                        <a:t>Klinik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32429181"/>
                  </a:ext>
                </a:extLst>
              </a:tr>
            </a:tbl>
          </a:graphicData>
        </a:graphic>
      </p:graphicFrame>
    </p:spTree>
    <p:extLst>
      <p:ext uri="{BB962C8B-B14F-4D97-AF65-F5344CB8AC3E}">
        <p14:creationId xmlns:p14="http://schemas.microsoft.com/office/powerpoint/2010/main" val="1262424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968678122"/>
              </p:ext>
            </p:extLst>
          </p:nvPr>
        </p:nvGraphicFramePr>
        <p:xfrm>
          <a:off x="838200" y="2175504"/>
          <a:ext cx="7816478" cy="3767074"/>
        </p:xfrm>
        <a:graphic>
          <a:graphicData uri="http://schemas.openxmlformats.org/drawingml/2006/table">
            <a:tbl>
              <a:tblPr firstRow="1" firstCol="1" bandRow="1">
                <a:tableStyleId>{5C22544A-7EE6-4342-B048-85BDC9FD1C3A}</a:tableStyleId>
              </a:tblPr>
              <a:tblGrid>
                <a:gridCol w="7816478">
                  <a:extLst>
                    <a:ext uri="{9D8B030D-6E8A-4147-A177-3AD203B41FA5}">
                      <a16:colId xmlns:a16="http://schemas.microsoft.com/office/drawing/2014/main" val="2955046065"/>
                    </a:ext>
                  </a:extLst>
                </a:gridCol>
              </a:tblGrid>
              <a:tr h="0">
                <a:tc>
                  <a:txBody>
                    <a:bodyPr/>
                    <a:lstStyle/>
                    <a:p>
                      <a:pPr algn="just">
                        <a:lnSpc>
                          <a:spcPct val="115000"/>
                        </a:lnSpc>
                        <a:spcBef>
                          <a:spcPts val="300"/>
                        </a:spcBef>
                        <a:spcAft>
                          <a:spcPts val="300"/>
                        </a:spcAft>
                      </a:pPr>
                      <a:r>
                        <a:rPr lang="tr-TR" sz="1800" dirty="0">
                          <a:effectLst/>
                        </a:rPr>
                        <a:t>Türk Standartları Enstitüsünde İlaç ve Hizmet Standardı Belirleme Uzmanı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2458940"/>
                  </a:ext>
                </a:extLst>
              </a:tr>
              <a:tr h="0">
                <a:tc>
                  <a:txBody>
                    <a:bodyPr/>
                    <a:lstStyle/>
                    <a:p>
                      <a:pPr algn="just">
                        <a:lnSpc>
                          <a:spcPct val="115000"/>
                        </a:lnSpc>
                        <a:spcBef>
                          <a:spcPts val="300"/>
                        </a:spcBef>
                        <a:spcAft>
                          <a:spcPts val="300"/>
                        </a:spcAft>
                      </a:pPr>
                      <a:r>
                        <a:rPr lang="tr-TR" sz="1800" dirty="0">
                          <a:effectLst/>
                        </a:rPr>
                        <a:t>Özel Hastane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1805035"/>
                  </a:ext>
                </a:extLst>
              </a:tr>
              <a:tr h="0">
                <a:tc>
                  <a:txBody>
                    <a:bodyPr/>
                    <a:lstStyle/>
                    <a:p>
                      <a:pPr algn="just">
                        <a:lnSpc>
                          <a:spcPct val="115000"/>
                        </a:lnSpc>
                        <a:spcBef>
                          <a:spcPts val="300"/>
                        </a:spcBef>
                        <a:spcAft>
                          <a:spcPts val="300"/>
                        </a:spcAft>
                      </a:pPr>
                      <a:r>
                        <a:rPr lang="tr-TR" sz="1800" dirty="0">
                          <a:effectLst/>
                        </a:rPr>
                        <a:t>Emniyet Müdürlüğü Narkotik Şube Müdürlüğü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6231548"/>
                  </a:ext>
                </a:extLst>
              </a:tr>
              <a:tr h="0">
                <a:tc>
                  <a:txBody>
                    <a:bodyPr/>
                    <a:lstStyle/>
                    <a:p>
                      <a:pPr algn="just">
                        <a:lnSpc>
                          <a:spcPct val="115000"/>
                        </a:lnSpc>
                        <a:spcBef>
                          <a:spcPts val="300"/>
                        </a:spcBef>
                        <a:spcAft>
                          <a:spcPts val="300"/>
                        </a:spcAft>
                      </a:pPr>
                      <a:r>
                        <a:rPr lang="tr-TR" sz="1800" dirty="0">
                          <a:effectLst/>
                        </a:rPr>
                        <a:t>Eczacılık Gelişimi ile İlgili danışmanlık Hizmeti Veren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59117"/>
                  </a:ext>
                </a:extLst>
              </a:tr>
              <a:tr h="0">
                <a:tc>
                  <a:txBody>
                    <a:bodyPr/>
                    <a:lstStyle/>
                    <a:p>
                      <a:pPr algn="just">
                        <a:lnSpc>
                          <a:spcPct val="115000"/>
                        </a:lnSpc>
                        <a:spcBef>
                          <a:spcPts val="300"/>
                        </a:spcBef>
                        <a:spcAft>
                          <a:spcPts val="300"/>
                        </a:spcAft>
                      </a:pPr>
                      <a:r>
                        <a:rPr lang="tr-TR" sz="1800" dirty="0" err="1">
                          <a:effectLst/>
                        </a:rPr>
                        <a:t>Farmakope</a:t>
                      </a:r>
                      <a:r>
                        <a:rPr lang="tr-TR" sz="1800" dirty="0">
                          <a:effectLst/>
                        </a:rPr>
                        <a:t> Analisti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3019408"/>
                  </a:ext>
                </a:extLst>
              </a:tr>
              <a:tr h="0">
                <a:tc>
                  <a:txBody>
                    <a:bodyPr/>
                    <a:lstStyle/>
                    <a:p>
                      <a:pPr algn="just">
                        <a:lnSpc>
                          <a:spcPct val="115000"/>
                        </a:lnSpc>
                        <a:spcBef>
                          <a:spcPts val="300"/>
                        </a:spcBef>
                        <a:spcAft>
                          <a:spcPts val="300"/>
                        </a:spcAft>
                      </a:pPr>
                      <a:r>
                        <a:rPr lang="tr-TR" sz="1800" dirty="0" err="1">
                          <a:effectLst/>
                        </a:rPr>
                        <a:t>Farmakogenetik</a:t>
                      </a:r>
                      <a:r>
                        <a:rPr lang="tr-TR" sz="1800" dirty="0">
                          <a:effectLst/>
                        </a:rPr>
                        <a:t>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4313666"/>
                  </a:ext>
                </a:extLst>
              </a:tr>
              <a:tr h="0">
                <a:tc>
                  <a:txBody>
                    <a:bodyPr/>
                    <a:lstStyle/>
                    <a:p>
                      <a:pPr algn="just">
                        <a:lnSpc>
                          <a:spcPct val="115000"/>
                        </a:lnSpc>
                        <a:spcBef>
                          <a:spcPts val="300"/>
                        </a:spcBef>
                        <a:spcAft>
                          <a:spcPts val="300"/>
                        </a:spcAft>
                      </a:pPr>
                      <a:r>
                        <a:rPr lang="tr-TR" sz="1800" dirty="0">
                          <a:effectLst/>
                        </a:rPr>
                        <a:t>MEB’de Eğitmen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431597"/>
                  </a:ext>
                </a:extLst>
              </a:tr>
              <a:tr h="0">
                <a:tc>
                  <a:txBody>
                    <a:bodyPr/>
                    <a:lstStyle/>
                    <a:p>
                      <a:pPr algn="just">
                        <a:lnSpc>
                          <a:spcPct val="115000"/>
                        </a:lnSpc>
                        <a:spcBef>
                          <a:spcPts val="300"/>
                        </a:spcBef>
                        <a:spcAft>
                          <a:spcPts val="300"/>
                        </a:spcAft>
                      </a:pPr>
                      <a:r>
                        <a:rPr lang="tr-TR" sz="1800" dirty="0">
                          <a:effectLst/>
                        </a:rPr>
                        <a:t>Çağrı Merkezi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6930052"/>
                  </a:ext>
                </a:extLst>
              </a:tr>
              <a:tr h="0">
                <a:tc>
                  <a:txBody>
                    <a:bodyPr/>
                    <a:lstStyle/>
                    <a:p>
                      <a:pPr algn="just">
                        <a:lnSpc>
                          <a:spcPct val="115000"/>
                        </a:lnSpc>
                        <a:spcBef>
                          <a:spcPts val="300"/>
                        </a:spcBef>
                        <a:spcAft>
                          <a:spcPts val="300"/>
                        </a:spcAft>
                      </a:pPr>
                      <a:r>
                        <a:rPr lang="tr-TR" sz="1800" dirty="0">
                          <a:effectLst/>
                        </a:rPr>
                        <a:t>Ana Çocuk Sağlığı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5509036"/>
                  </a:ext>
                </a:extLst>
              </a:tr>
              <a:tr h="0">
                <a:tc>
                  <a:txBody>
                    <a:bodyPr/>
                    <a:lstStyle/>
                    <a:p>
                      <a:pPr algn="just">
                        <a:lnSpc>
                          <a:spcPct val="115000"/>
                        </a:lnSpc>
                        <a:spcBef>
                          <a:spcPts val="300"/>
                        </a:spcBef>
                        <a:spcAft>
                          <a:spcPts val="300"/>
                        </a:spcAft>
                      </a:pPr>
                      <a:r>
                        <a:rPr lang="tr-TR" sz="1800" dirty="0">
                          <a:effectLst/>
                        </a:rPr>
                        <a:t>Muhasebe ve İşletme Alanında </a:t>
                      </a:r>
                      <a:r>
                        <a:rPr lang="tr-TR" sz="1800" dirty="0" smtClean="0">
                          <a:effectLst/>
                        </a:rPr>
                        <a:t>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4311994"/>
                  </a:ext>
                </a:extLst>
              </a:tr>
              <a:tr h="0">
                <a:tc>
                  <a:txBody>
                    <a:bodyPr/>
                    <a:lstStyle/>
                    <a:p>
                      <a:pPr algn="just">
                        <a:lnSpc>
                          <a:spcPct val="115000"/>
                        </a:lnSpc>
                        <a:spcBef>
                          <a:spcPts val="300"/>
                        </a:spcBef>
                        <a:spcAft>
                          <a:spcPts val="300"/>
                        </a:spcAft>
                      </a:pPr>
                      <a:r>
                        <a:rPr lang="tr-TR" sz="1800" dirty="0">
                          <a:effectLst/>
                        </a:rPr>
                        <a:t>Kalkınma Bakanlığı’nda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9950381"/>
                  </a:ext>
                </a:extLst>
              </a:tr>
              <a:tr h="0">
                <a:tc>
                  <a:txBody>
                    <a:bodyPr/>
                    <a:lstStyle/>
                    <a:p>
                      <a:pPr algn="just">
                        <a:lnSpc>
                          <a:spcPct val="115000"/>
                        </a:lnSpc>
                        <a:spcBef>
                          <a:spcPts val="300"/>
                        </a:spcBef>
                        <a:spcAft>
                          <a:spcPts val="300"/>
                        </a:spcAft>
                      </a:pPr>
                      <a:r>
                        <a:rPr lang="tr-TR" sz="1800" dirty="0">
                          <a:effectLst/>
                        </a:rPr>
                        <a:t>Uzay Teknolojileri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2170243"/>
                  </a:ext>
                </a:extLst>
              </a:tr>
            </a:tbl>
          </a:graphicData>
        </a:graphic>
      </p:graphicFrame>
      <p:sp>
        <p:nvSpPr>
          <p:cNvPr id="5" name="Dikdörtgen 4"/>
          <p:cNvSpPr/>
          <p:nvPr/>
        </p:nvSpPr>
        <p:spPr>
          <a:xfrm>
            <a:off x="947854" y="1237115"/>
            <a:ext cx="3001263" cy="369332"/>
          </a:xfrm>
          <a:prstGeom prst="rect">
            <a:avLst/>
          </a:prstGeom>
        </p:spPr>
        <p:txBody>
          <a:bodyPr wrap="square">
            <a:spAutoFit/>
          </a:bodyPr>
          <a:lstStyle/>
          <a:p>
            <a:r>
              <a:rPr lang="tr-TR" b="1" dirty="0" smtClean="0"/>
              <a:t>OLASI İSTİHDAM ALANLARI</a:t>
            </a:r>
            <a:endParaRPr lang="tr-TR" b="1" dirty="0"/>
          </a:p>
        </p:txBody>
      </p:sp>
    </p:spTree>
    <p:extLst>
      <p:ext uri="{BB962C8B-B14F-4D97-AF65-F5344CB8AC3E}">
        <p14:creationId xmlns:p14="http://schemas.microsoft.com/office/powerpoint/2010/main" val="333350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06247528"/>
              </p:ext>
            </p:extLst>
          </p:nvPr>
        </p:nvGraphicFramePr>
        <p:xfrm>
          <a:off x="838200" y="1922994"/>
          <a:ext cx="8182610" cy="4101084"/>
        </p:xfrm>
        <a:graphic>
          <a:graphicData uri="http://schemas.openxmlformats.org/drawingml/2006/table">
            <a:tbl>
              <a:tblPr firstRow="1" firstCol="1" bandRow="1">
                <a:tableStyleId>{5C22544A-7EE6-4342-B048-85BDC9FD1C3A}</a:tableStyleId>
              </a:tblPr>
              <a:tblGrid>
                <a:gridCol w="8182610">
                  <a:extLst>
                    <a:ext uri="{9D8B030D-6E8A-4147-A177-3AD203B41FA5}">
                      <a16:colId xmlns:a16="http://schemas.microsoft.com/office/drawing/2014/main" val="1495343042"/>
                    </a:ext>
                  </a:extLst>
                </a:gridCol>
              </a:tblGrid>
              <a:tr h="0">
                <a:tc>
                  <a:txBody>
                    <a:bodyPr/>
                    <a:lstStyle/>
                    <a:p>
                      <a:pPr algn="just">
                        <a:lnSpc>
                          <a:spcPct val="115000"/>
                        </a:lnSpc>
                        <a:spcBef>
                          <a:spcPts val="300"/>
                        </a:spcBef>
                        <a:spcAft>
                          <a:spcPts val="300"/>
                        </a:spcAft>
                      </a:pPr>
                      <a:r>
                        <a:rPr lang="tr-TR" sz="1800" dirty="0">
                          <a:effectLst/>
                        </a:rPr>
                        <a:t>Eczane Yazılımlarında Alan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9851489"/>
                  </a:ext>
                </a:extLst>
              </a:tr>
              <a:tr h="0">
                <a:tc>
                  <a:txBody>
                    <a:bodyPr/>
                    <a:lstStyle/>
                    <a:p>
                      <a:pPr algn="just">
                        <a:lnSpc>
                          <a:spcPct val="115000"/>
                        </a:lnSpc>
                        <a:spcBef>
                          <a:spcPts val="300"/>
                        </a:spcBef>
                        <a:spcAft>
                          <a:spcPts val="300"/>
                        </a:spcAft>
                      </a:pPr>
                      <a:r>
                        <a:rPr lang="tr-TR" sz="1800" dirty="0">
                          <a:effectLst/>
                        </a:rPr>
                        <a:t>Gıda Tarım ve Hayvancılık Bakanlığı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80952212"/>
                  </a:ext>
                </a:extLst>
              </a:tr>
              <a:tr h="0">
                <a:tc>
                  <a:txBody>
                    <a:bodyPr/>
                    <a:lstStyle/>
                    <a:p>
                      <a:pPr algn="just">
                        <a:lnSpc>
                          <a:spcPct val="115000"/>
                        </a:lnSpc>
                        <a:spcBef>
                          <a:spcPts val="300"/>
                        </a:spcBef>
                        <a:spcAft>
                          <a:spcPts val="300"/>
                        </a:spcAft>
                      </a:pPr>
                      <a:r>
                        <a:rPr lang="tr-TR" sz="1800" dirty="0">
                          <a:effectLst/>
                        </a:rPr>
                        <a:t>Patent Danışmanlığı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2767832"/>
                  </a:ext>
                </a:extLst>
              </a:tr>
              <a:tr h="0">
                <a:tc>
                  <a:txBody>
                    <a:bodyPr/>
                    <a:lstStyle/>
                    <a:p>
                      <a:pPr algn="just">
                        <a:lnSpc>
                          <a:spcPct val="115000"/>
                        </a:lnSpc>
                        <a:spcBef>
                          <a:spcPts val="300"/>
                        </a:spcBef>
                        <a:spcAft>
                          <a:spcPts val="300"/>
                        </a:spcAft>
                      </a:pPr>
                      <a:r>
                        <a:rPr lang="tr-TR" sz="1800" dirty="0">
                          <a:effectLst/>
                        </a:rPr>
                        <a:t>Türk Patent Enstitüsünde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7346764"/>
                  </a:ext>
                </a:extLst>
              </a:tr>
              <a:tr h="0">
                <a:tc>
                  <a:txBody>
                    <a:bodyPr/>
                    <a:lstStyle/>
                    <a:p>
                      <a:pPr algn="just">
                        <a:lnSpc>
                          <a:spcPct val="115000"/>
                        </a:lnSpc>
                        <a:spcBef>
                          <a:spcPts val="300"/>
                        </a:spcBef>
                        <a:spcAft>
                          <a:spcPts val="300"/>
                        </a:spcAft>
                      </a:pPr>
                      <a:r>
                        <a:rPr lang="tr-TR" sz="1800" dirty="0">
                          <a:effectLst/>
                        </a:rPr>
                        <a:t>Adli Bilirkişi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1240531"/>
                  </a:ext>
                </a:extLst>
              </a:tr>
              <a:tr h="0">
                <a:tc>
                  <a:txBody>
                    <a:bodyPr/>
                    <a:lstStyle/>
                    <a:p>
                      <a:pPr algn="just">
                        <a:lnSpc>
                          <a:spcPct val="115000"/>
                        </a:lnSpc>
                        <a:spcBef>
                          <a:spcPts val="300"/>
                        </a:spcBef>
                        <a:spcAft>
                          <a:spcPts val="300"/>
                        </a:spcAft>
                      </a:pPr>
                      <a:r>
                        <a:rPr lang="tr-TR" sz="1800" dirty="0" err="1">
                          <a:effectLst/>
                        </a:rPr>
                        <a:t>Farmakoantropoloji</a:t>
                      </a:r>
                      <a:r>
                        <a:rPr lang="tr-TR" sz="1800" dirty="0">
                          <a:effectLst/>
                        </a:rPr>
                        <a:t>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87964244"/>
                  </a:ext>
                </a:extLst>
              </a:tr>
              <a:tr h="0">
                <a:tc>
                  <a:txBody>
                    <a:bodyPr/>
                    <a:lstStyle/>
                    <a:p>
                      <a:pPr algn="just">
                        <a:lnSpc>
                          <a:spcPct val="115000"/>
                        </a:lnSpc>
                        <a:spcBef>
                          <a:spcPts val="300"/>
                        </a:spcBef>
                        <a:spcAft>
                          <a:spcPts val="300"/>
                        </a:spcAft>
                      </a:pPr>
                      <a:r>
                        <a:rPr lang="tr-TR" sz="1800" dirty="0">
                          <a:effectLst/>
                        </a:rPr>
                        <a:t>Veteriner Hekimlikte Kullanılan İlaç Alanında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53433909"/>
                  </a:ext>
                </a:extLst>
              </a:tr>
              <a:tr h="0">
                <a:tc>
                  <a:txBody>
                    <a:bodyPr/>
                    <a:lstStyle/>
                    <a:p>
                      <a:pPr algn="just">
                        <a:lnSpc>
                          <a:spcPct val="115000"/>
                        </a:lnSpc>
                        <a:spcBef>
                          <a:spcPts val="300"/>
                        </a:spcBef>
                        <a:spcAft>
                          <a:spcPts val="300"/>
                        </a:spcAft>
                      </a:pPr>
                      <a:r>
                        <a:rPr lang="tr-TR" sz="1800" dirty="0">
                          <a:effectLst/>
                        </a:rPr>
                        <a:t>Kalite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76539699"/>
                  </a:ext>
                </a:extLst>
              </a:tr>
              <a:tr h="0">
                <a:tc>
                  <a:txBody>
                    <a:bodyPr/>
                    <a:lstStyle/>
                    <a:p>
                      <a:pPr algn="just">
                        <a:lnSpc>
                          <a:spcPct val="115000"/>
                        </a:lnSpc>
                        <a:spcBef>
                          <a:spcPts val="300"/>
                        </a:spcBef>
                        <a:spcAft>
                          <a:spcPts val="300"/>
                        </a:spcAft>
                      </a:pPr>
                      <a:r>
                        <a:rPr lang="tr-TR" sz="1800" dirty="0" err="1">
                          <a:effectLst/>
                        </a:rPr>
                        <a:t>Biyoteknoloji</a:t>
                      </a:r>
                      <a:r>
                        <a:rPr lang="tr-TR" sz="1800" dirty="0">
                          <a:effectLst/>
                        </a:rPr>
                        <a:t> ve </a:t>
                      </a:r>
                      <a:r>
                        <a:rPr lang="tr-TR" sz="1800" dirty="0" err="1">
                          <a:effectLst/>
                        </a:rPr>
                        <a:t>Nanoteknolojide</a:t>
                      </a:r>
                      <a:r>
                        <a:rPr lang="tr-TR" sz="1800" dirty="0">
                          <a:effectLst/>
                        </a:rPr>
                        <a:t>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17839977"/>
                  </a:ext>
                </a:extLst>
              </a:tr>
              <a:tr h="0">
                <a:tc>
                  <a:txBody>
                    <a:bodyPr/>
                    <a:lstStyle/>
                    <a:p>
                      <a:pPr algn="just">
                        <a:lnSpc>
                          <a:spcPct val="115000"/>
                        </a:lnSpc>
                        <a:spcBef>
                          <a:spcPts val="300"/>
                        </a:spcBef>
                        <a:spcAft>
                          <a:spcPts val="300"/>
                        </a:spcAft>
                      </a:pPr>
                      <a:r>
                        <a:rPr lang="tr-TR" sz="1800" dirty="0">
                          <a:effectLst/>
                        </a:rPr>
                        <a:t>Telekomünikasyon İletişim Başkanlığı’nda Uzman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0855884"/>
                  </a:ext>
                </a:extLst>
              </a:tr>
              <a:tr h="0">
                <a:tc>
                  <a:txBody>
                    <a:bodyPr/>
                    <a:lstStyle/>
                    <a:p>
                      <a:pPr algn="just">
                        <a:lnSpc>
                          <a:spcPct val="115000"/>
                        </a:lnSpc>
                        <a:spcBef>
                          <a:spcPts val="300"/>
                        </a:spcBef>
                        <a:spcAft>
                          <a:spcPts val="300"/>
                        </a:spcAft>
                      </a:pPr>
                      <a:r>
                        <a:rPr lang="tr-TR" sz="1800" dirty="0">
                          <a:effectLst/>
                        </a:rPr>
                        <a:t>RTÜK’te Kontrolör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6771094"/>
                  </a:ext>
                </a:extLst>
              </a:tr>
              <a:tr h="0">
                <a:tc>
                  <a:txBody>
                    <a:bodyPr/>
                    <a:lstStyle/>
                    <a:p>
                      <a:pPr algn="just">
                        <a:lnSpc>
                          <a:spcPct val="115000"/>
                        </a:lnSpc>
                        <a:spcBef>
                          <a:spcPts val="300"/>
                        </a:spcBef>
                        <a:spcAft>
                          <a:spcPts val="300"/>
                        </a:spcAft>
                      </a:pPr>
                      <a:r>
                        <a:rPr lang="tr-TR" sz="1800" dirty="0">
                          <a:effectLst/>
                        </a:rPr>
                        <a:t>İlaç Hukuku Uzmanı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8708528"/>
                  </a:ext>
                </a:extLst>
              </a:tr>
              <a:tr h="0">
                <a:tc>
                  <a:txBody>
                    <a:bodyPr/>
                    <a:lstStyle/>
                    <a:p>
                      <a:pPr algn="just">
                        <a:lnSpc>
                          <a:spcPct val="115000"/>
                        </a:lnSpc>
                        <a:spcBef>
                          <a:spcPts val="300"/>
                        </a:spcBef>
                        <a:spcAft>
                          <a:spcPts val="300"/>
                        </a:spcAft>
                      </a:pPr>
                      <a:r>
                        <a:rPr lang="tr-TR" sz="1800" dirty="0">
                          <a:effectLst/>
                        </a:rPr>
                        <a:t>Gençlik ve Spor Bakanlığı Doping Merkezi’nde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0222980"/>
                  </a:ext>
                </a:extLst>
              </a:tr>
            </a:tbl>
          </a:graphicData>
        </a:graphic>
      </p:graphicFrame>
      <p:pic>
        <p:nvPicPr>
          <p:cNvPr id="5" name="Resim 4"/>
          <p:cNvPicPr>
            <a:picLocks noChangeAspect="1"/>
          </p:cNvPicPr>
          <p:nvPr/>
        </p:nvPicPr>
        <p:blipFill>
          <a:blip r:embed="rId2"/>
          <a:stretch>
            <a:fillRect/>
          </a:stretch>
        </p:blipFill>
        <p:spPr>
          <a:xfrm>
            <a:off x="838200" y="1238729"/>
            <a:ext cx="3054361" cy="499915"/>
          </a:xfrm>
          <a:prstGeom prst="rect">
            <a:avLst/>
          </a:prstGeom>
        </p:spPr>
      </p:pic>
    </p:spTree>
    <p:extLst>
      <p:ext uri="{BB962C8B-B14F-4D97-AF65-F5344CB8AC3E}">
        <p14:creationId xmlns:p14="http://schemas.microsoft.com/office/powerpoint/2010/main" val="2739782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196541681"/>
              </p:ext>
            </p:extLst>
          </p:nvPr>
        </p:nvGraphicFramePr>
        <p:xfrm>
          <a:off x="956954" y="1422034"/>
          <a:ext cx="8486078" cy="4732020"/>
        </p:xfrm>
        <a:graphic>
          <a:graphicData uri="http://schemas.openxmlformats.org/drawingml/2006/table">
            <a:tbl>
              <a:tblPr firstRow="1" firstCol="1" bandRow="1">
                <a:tableStyleId>{5C22544A-7EE6-4342-B048-85BDC9FD1C3A}</a:tableStyleId>
              </a:tblPr>
              <a:tblGrid>
                <a:gridCol w="8486078">
                  <a:extLst>
                    <a:ext uri="{9D8B030D-6E8A-4147-A177-3AD203B41FA5}">
                      <a16:colId xmlns:a16="http://schemas.microsoft.com/office/drawing/2014/main" val="2198619456"/>
                    </a:ext>
                  </a:extLst>
                </a:gridCol>
              </a:tblGrid>
              <a:tr h="0">
                <a:tc>
                  <a:txBody>
                    <a:bodyPr/>
                    <a:lstStyle/>
                    <a:p>
                      <a:pPr algn="just">
                        <a:lnSpc>
                          <a:spcPct val="115000"/>
                        </a:lnSpc>
                        <a:spcBef>
                          <a:spcPts val="300"/>
                        </a:spcBef>
                        <a:spcAft>
                          <a:spcPts val="300"/>
                        </a:spcAft>
                      </a:pPr>
                      <a:r>
                        <a:rPr lang="tr-TR" sz="1800" dirty="0">
                          <a:effectLst/>
                        </a:rPr>
                        <a:t>Çevre Bakanlığı’nda Çevre İl Müdürlüklerinde çalışan İlaç Atıkları, </a:t>
                      </a:r>
                      <a:r>
                        <a:rPr lang="tr-TR" sz="1800" dirty="0" err="1">
                          <a:effectLst/>
                        </a:rPr>
                        <a:t>Bertarafı</a:t>
                      </a:r>
                      <a:r>
                        <a:rPr lang="tr-TR" sz="1800" dirty="0">
                          <a:effectLst/>
                        </a:rPr>
                        <a:t> </a:t>
                      </a:r>
                      <a:r>
                        <a:rPr lang="tr-TR" sz="1800" dirty="0" err="1">
                          <a:effectLst/>
                        </a:rPr>
                        <a:t>vs</a:t>
                      </a:r>
                      <a:r>
                        <a:rPr lang="tr-TR" sz="1800" dirty="0">
                          <a:effectLst/>
                        </a:rPr>
                        <a:t> Alanında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27702445"/>
                  </a:ext>
                </a:extLst>
              </a:tr>
              <a:tr h="0">
                <a:tc>
                  <a:txBody>
                    <a:bodyPr/>
                    <a:lstStyle/>
                    <a:p>
                      <a:pPr algn="just">
                        <a:lnSpc>
                          <a:spcPct val="115000"/>
                        </a:lnSpc>
                        <a:spcBef>
                          <a:spcPts val="300"/>
                        </a:spcBef>
                        <a:spcAft>
                          <a:spcPts val="300"/>
                        </a:spcAft>
                      </a:pPr>
                      <a:r>
                        <a:rPr lang="tr-TR" sz="1800" dirty="0" err="1">
                          <a:effectLst/>
                        </a:rPr>
                        <a:t>Geriyatri</a:t>
                      </a:r>
                      <a:r>
                        <a:rPr lang="tr-TR" sz="1800" dirty="0">
                          <a:effectLst/>
                        </a:rPr>
                        <a:t>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9290193"/>
                  </a:ext>
                </a:extLst>
              </a:tr>
              <a:tr h="0">
                <a:tc>
                  <a:txBody>
                    <a:bodyPr/>
                    <a:lstStyle/>
                    <a:p>
                      <a:pPr algn="just">
                        <a:lnSpc>
                          <a:spcPct val="115000"/>
                        </a:lnSpc>
                        <a:spcBef>
                          <a:spcPts val="300"/>
                        </a:spcBef>
                        <a:spcAft>
                          <a:spcPts val="300"/>
                        </a:spcAft>
                      </a:pPr>
                      <a:r>
                        <a:rPr lang="tr-TR" sz="1800" dirty="0" err="1">
                          <a:effectLst/>
                        </a:rPr>
                        <a:t>Pediyatri</a:t>
                      </a:r>
                      <a:r>
                        <a:rPr lang="tr-TR" sz="1800" dirty="0">
                          <a:effectLst/>
                        </a:rPr>
                        <a:t>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1688370"/>
                  </a:ext>
                </a:extLst>
              </a:tr>
              <a:tr h="0">
                <a:tc>
                  <a:txBody>
                    <a:bodyPr/>
                    <a:lstStyle/>
                    <a:p>
                      <a:pPr algn="just">
                        <a:lnSpc>
                          <a:spcPct val="115000"/>
                        </a:lnSpc>
                        <a:spcBef>
                          <a:spcPts val="300"/>
                        </a:spcBef>
                        <a:spcAft>
                          <a:spcPts val="300"/>
                        </a:spcAft>
                      </a:pPr>
                      <a:r>
                        <a:rPr lang="tr-TR" sz="1800" dirty="0">
                          <a:effectLst/>
                        </a:rPr>
                        <a:t>Psikiyatri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2649683"/>
                  </a:ext>
                </a:extLst>
              </a:tr>
              <a:tr h="0">
                <a:tc>
                  <a:txBody>
                    <a:bodyPr/>
                    <a:lstStyle/>
                    <a:p>
                      <a:pPr algn="just">
                        <a:lnSpc>
                          <a:spcPct val="115000"/>
                        </a:lnSpc>
                        <a:spcBef>
                          <a:spcPts val="300"/>
                        </a:spcBef>
                        <a:spcAft>
                          <a:spcPts val="30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6067562"/>
                  </a:ext>
                </a:extLst>
              </a:tr>
              <a:tr h="0">
                <a:tc>
                  <a:txBody>
                    <a:bodyPr/>
                    <a:lstStyle/>
                    <a:p>
                      <a:pPr algn="just">
                        <a:lnSpc>
                          <a:spcPct val="115000"/>
                        </a:lnSpc>
                        <a:spcBef>
                          <a:spcPts val="300"/>
                        </a:spcBef>
                        <a:spcAft>
                          <a:spcPts val="300"/>
                        </a:spcAft>
                      </a:pPr>
                      <a:r>
                        <a:rPr lang="tr-TR" sz="1800" dirty="0">
                          <a:effectLst/>
                        </a:rPr>
                        <a:t>Hac ve umre ziyaretlerinde Eczacı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7627895"/>
                  </a:ext>
                </a:extLst>
              </a:tr>
              <a:tr h="0">
                <a:tc>
                  <a:txBody>
                    <a:bodyPr/>
                    <a:lstStyle/>
                    <a:p>
                      <a:pPr algn="just">
                        <a:lnSpc>
                          <a:spcPct val="115000"/>
                        </a:lnSpc>
                        <a:spcBef>
                          <a:spcPts val="300"/>
                        </a:spcBef>
                        <a:spcAft>
                          <a:spcPts val="300"/>
                        </a:spcAft>
                      </a:pPr>
                      <a:r>
                        <a:rPr lang="tr-TR" sz="1800" dirty="0">
                          <a:effectLst/>
                        </a:rPr>
                        <a:t>Maliye bakanlığında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0405638"/>
                  </a:ext>
                </a:extLst>
              </a:tr>
              <a:tr h="0">
                <a:tc>
                  <a:txBody>
                    <a:bodyPr/>
                    <a:lstStyle/>
                    <a:p>
                      <a:pPr algn="just">
                        <a:lnSpc>
                          <a:spcPct val="115000"/>
                        </a:lnSpc>
                        <a:spcBef>
                          <a:spcPts val="300"/>
                        </a:spcBef>
                        <a:spcAft>
                          <a:spcPts val="300"/>
                        </a:spcAft>
                      </a:pPr>
                      <a:r>
                        <a:rPr lang="tr-TR" sz="1800" dirty="0">
                          <a:effectLst/>
                        </a:rPr>
                        <a:t>Vergi uzmanı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0675568"/>
                  </a:ext>
                </a:extLst>
              </a:tr>
              <a:tr h="0">
                <a:tc>
                  <a:txBody>
                    <a:bodyPr/>
                    <a:lstStyle/>
                    <a:p>
                      <a:pPr algn="just">
                        <a:lnSpc>
                          <a:spcPct val="115000"/>
                        </a:lnSpc>
                        <a:spcBef>
                          <a:spcPts val="300"/>
                        </a:spcBef>
                        <a:spcAft>
                          <a:spcPts val="300"/>
                        </a:spcAft>
                      </a:pPr>
                      <a:r>
                        <a:rPr lang="tr-TR" sz="1800" dirty="0">
                          <a:effectLst/>
                        </a:rPr>
                        <a:t>Afet Eczacılığı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2153909"/>
                  </a:ext>
                </a:extLst>
              </a:tr>
              <a:tr h="0">
                <a:tc>
                  <a:txBody>
                    <a:bodyPr/>
                    <a:lstStyle/>
                    <a:p>
                      <a:pPr algn="just">
                        <a:lnSpc>
                          <a:spcPct val="115000"/>
                        </a:lnSpc>
                        <a:spcBef>
                          <a:spcPts val="300"/>
                        </a:spcBef>
                        <a:spcAft>
                          <a:spcPts val="300"/>
                        </a:spcAft>
                      </a:pPr>
                      <a:r>
                        <a:rPr lang="tr-TR" sz="1800" dirty="0" err="1">
                          <a:effectLst/>
                        </a:rPr>
                        <a:t>Kriminal</a:t>
                      </a:r>
                      <a:r>
                        <a:rPr lang="tr-TR" sz="1800" dirty="0">
                          <a:effectLst/>
                        </a:rPr>
                        <a:t> </a:t>
                      </a:r>
                      <a:r>
                        <a:rPr lang="tr-TR" sz="1800" dirty="0" err="1">
                          <a:effectLst/>
                        </a:rPr>
                        <a:t>laboratuarlarında</a:t>
                      </a:r>
                      <a:r>
                        <a:rPr lang="tr-TR" sz="1800" dirty="0">
                          <a:effectLst/>
                        </a:rPr>
                        <a:t>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8813217"/>
                  </a:ext>
                </a:extLst>
              </a:tr>
              <a:tr h="0">
                <a:tc>
                  <a:txBody>
                    <a:bodyPr/>
                    <a:lstStyle/>
                    <a:p>
                      <a:pPr algn="just">
                        <a:lnSpc>
                          <a:spcPct val="115000"/>
                        </a:lnSpc>
                        <a:spcBef>
                          <a:spcPts val="300"/>
                        </a:spcBef>
                        <a:spcAft>
                          <a:spcPts val="300"/>
                        </a:spcAft>
                      </a:pPr>
                      <a:r>
                        <a:rPr lang="tr-TR" sz="1800" dirty="0">
                          <a:effectLst/>
                        </a:rPr>
                        <a:t>Kızılay’da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8902876"/>
                  </a:ext>
                </a:extLst>
              </a:tr>
              <a:tr h="0">
                <a:tc>
                  <a:txBody>
                    <a:bodyPr/>
                    <a:lstStyle/>
                    <a:p>
                      <a:pPr algn="just">
                        <a:lnSpc>
                          <a:spcPct val="115000"/>
                        </a:lnSpc>
                        <a:spcBef>
                          <a:spcPts val="300"/>
                        </a:spcBef>
                        <a:spcAft>
                          <a:spcPts val="300"/>
                        </a:spcAft>
                      </a:pPr>
                      <a:r>
                        <a:rPr lang="tr-TR" sz="1800" dirty="0">
                          <a:effectLst/>
                        </a:rPr>
                        <a:t>Sivil </a:t>
                      </a:r>
                      <a:r>
                        <a:rPr lang="tr-TR" sz="1800" dirty="0" err="1">
                          <a:effectLst/>
                        </a:rPr>
                        <a:t>Savunma’da</a:t>
                      </a:r>
                      <a:r>
                        <a:rPr lang="tr-TR" sz="1800" dirty="0">
                          <a:effectLst/>
                        </a:rPr>
                        <a:t>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1261328"/>
                  </a:ext>
                </a:extLst>
              </a:tr>
              <a:tr h="0">
                <a:tc>
                  <a:txBody>
                    <a:bodyPr/>
                    <a:lstStyle/>
                    <a:p>
                      <a:pPr algn="just">
                        <a:lnSpc>
                          <a:spcPct val="115000"/>
                        </a:lnSpc>
                        <a:spcBef>
                          <a:spcPts val="300"/>
                        </a:spcBef>
                        <a:spcAft>
                          <a:spcPts val="300"/>
                        </a:spcAft>
                      </a:pPr>
                      <a:r>
                        <a:rPr lang="tr-TR" sz="1800" dirty="0">
                          <a:effectLst/>
                        </a:rPr>
                        <a:t>Reklam Kurulu’nda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8718869"/>
                  </a:ext>
                </a:extLst>
              </a:tr>
              <a:tr h="0">
                <a:tc>
                  <a:txBody>
                    <a:bodyPr/>
                    <a:lstStyle/>
                    <a:p>
                      <a:pPr algn="just">
                        <a:lnSpc>
                          <a:spcPct val="115000"/>
                        </a:lnSpc>
                        <a:spcBef>
                          <a:spcPts val="300"/>
                        </a:spcBef>
                        <a:spcAft>
                          <a:spcPts val="300"/>
                        </a:spcAft>
                      </a:pPr>
                      <a:r>
                        <a:rPr lang="tr-TR" sz="1800" dirty="0">
                          <a:effectLst/>
                        </a:rPr>
                        <a:t>Sanayi Bakanlığı’nda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9656041"/>
                  </a:ext>
                </a:extLst>
              </a:tr>
            </a:tbl>
          </a:graphicData>
        </a:graphic>
      </p:graphicFrame>
      <p:pic>
        <p:nvPicPr>
          <p:cNvPr id="6" name="Resim 5"/>
          <p:cNvPicPr>
            <a:picLocks noChangeAspect="1"/>
          </p:cNvPicPr>
          <p:nvPr/>
        </p:nvPicPr>
        <p:blipFill>
          <a:blip r:embed="rId2"/>
          <a:stretch>
            <a:fillRect/>
          </a:stretch>
        </p:blipFill>
        <p:spPr>
          <a:xfrm>
            <a:off x="1069002" y="220718"/>
            <a:ext cx="3054361" cy="499915"/>
          </a:xfrm>
          <a:prstGeom prst="rect">
            <a:avLst/>
          </a:prstGeom>
        </p:spPr>
      </p:pic>
    </p:spTree>
    <p:extLst>
      <p:ext uri="{BB962C8B-B14F-4D97-AF65-F5344CB8AC3E}">
        <p14:creationId xmlns:p14="http://schemas.microsoft.com/office/powerpoint/2010/main" val="257865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834526" y="3123394"/>
            <a:ext cx="8522947" cy="1755800"/>
          </a:xfrm>
          <a:prstGeom prst="rect">
            <a:avLst/>
          </a:prstGeom>
        </p:spPr>
      </p:pic>
      <p:pic>
        <p:nvPicPr>
          <p:cNvPr id="5" name="Resim 4"/>
          <p:cNvPicPr>
            <a:picLocks noChangeAspect="1"/>
          </p:cNvPicPr>
          <p:nvPr/>
        </p:nvPicPr>
        <p:blipFill>
          <a:blip r:embed="rId3"/>
          <a:stretch>
            <a:fillRect/>
          </a:stretch>
        </p:blipFill>
        <p:spPr>
          <a:xfrm>
            <a:off x="1834526" y="2338214"/>
            <a:ext cx="3054361" cy="499915"/>
          </a:xfrm>
          <a:prstGeom prst="rect">
            <a:avLst/>
          </a:prstGeom>
        </p:spPr>
      </p:pic>
    </p:spTree>
    <p:extLst>
      <p:ext uri="{BB962C8B-B14F-4D97-AF65-F5344CB8AC3E}">
        <p14:creationId xmlns:p14="http://schemas.microsoft.com/office/powerpoint/2010/main" val="3105210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7561" y="267630"/>
            <a:ext cx="10796239" cy="6423102"/>
          </a:xfrm>
        </p:spPr>
        <p:txBody>
          <a:bodyPr>
            <a:normAutofit fontScale="55000" lnSpcReduction="20000"/>
          </a:bodyPr>
          <a:lstStyle/>
          <a:p>
            <a:r>
              <a:rPr lang="tr-TR" sz="3300" b="1" dirty="0" smtClean="0"/>
              <a:t>Nitelik </a:t>
            </a:r>
            <a:r>
              <a:rPr lang="tr-TR" sz="3300" b="1" dirty="0"/>
              <a:t>ve Gereklilik Saptama</a:t>
            </a:r>
            <a:endParaRPr lang="tr-TR" sz="3300" dirty="0"/>
          </a:p>
          <a:p>
            <a:pPr algn="just"/>
            <a:r>
              <a:rPr lang="tr-TR" sz="3300" dirty="0"/>
              <a:t>İkinci aşamada, Bir sonraki gruba kendi çalıştığınız nitelik kağıtlarını aktarınız.  Çalışma alanı ve gerektirdiği nitelik kağıtlarınıza şimdi bu niteliklere ulaşmak için gerekli değişiklikleri tartışarak not ediniz (Örneğin 1. onkoloji eczacısı eğitimi Eczacılık Akademisi tarafından verilmeli, 2. Onkoloji servislerinde eczacı çalıştırmayı zorunlu kılacak yönetmelik değişikliği yapılmalı gibi) </a:t>
            </a:r>
          </a:p>
          <a:p>
            <a:pPr marL="0" indent="0" algn="just">
              <a:buNone/>
            </a:pPr>
            <a:endParaRPr lang="tr-TR" sz="3300" dirty="0"/>
          </a:p>
          <a:p>
            <a:r>
              <a:rPr lang="tr-TR" sz="3300" b="1" dirty="0" smtClean="0"/>
              <a:t>TAHMİNİ </a:t>
            </a:r>
            <a:r>
              <a:rPr lang="tr-TR" sz="3300" b="1" dirty="0"/>
              <a:t>ARZ İÇİN GEREKLİLİKLER VE NİTELİKLER</a:t>
            </a:r>
            <a:endParaRPr lang="tr-TR" sz="3300" dirty="0"/>
          </a:p>
          <a:p>
            <a:pPr marL="0" indent="0">
              <a:buNone/>
            </a:pPr>
            <a:endParaRPr lang="tr-TR" sz="3300" dirty="0"/>
          </a:p>
          <a:p>
            <a:pPr lvl="0"/>
            <a:r>
              <a:rPr lang="tr-TR" sz="3300" b="1" dirty="0"/>
              <a:t>Emniyet Müdürlüğü Narkotik Şube Müdürlüğü eczacısı</a:t>
            </a:r>
            <a:endParaRPr lang="tr-TR" sz="3300" dirty="0"/>
          </a:p>
          <a:p>
            <a:r>
              <a:rPr lang="tr-TR" sz="3300" dirty="0"/>
              <a:t>Nitelikler: </a:t>
            </a:r>
          </a:p>
          <a:p>
            <a:pPr lvl="0"/>
            <a:r>
              <a:rPr lang="tr-TR" sz="3300" dirty="0"/>
              <a:t>Eczacılık fakültesi mezunu</a:t>
            </a:r>
          </a:p>
          <a:p>
            <a:r>
              <a:rPr lang="tr-TR" sz="3300" dirty="0"/>
              <a:t>Gereklilikler:</a:t>
            </a:r>
          </a:p>
          <a:p>
            <a:pPr lvl="0"/>
            <a:r>
              <a:rPr lang="tr-TR" sz="3300" dirty="0"/>
              <a:t>Emniyet Genel Müdürlüğü genelgesinde yer almalı</a:t>
            </a:r>
          </a:p>
          <a:p>
            <a:r>
              <a:rPr lang="tr-TR" sz="3300" dirty="0"/>
              <a:t> </a:t>
            </a:r>
          </a:p>
          <a:p>
            <a:pPr lvl="0"/>
            <a:r>
              <a:rPr lang="tr-TR" sz="3300" b="1" dirty="0"/>
              <a:t>MEB’de eğitmen eczacı</a:t>
            </a:r>
            <a:endParaRPr lang="tr-TR" sz="3300" dirty="0"/>
          </a:p>
          <a:p>
            <a:r>
              <a:rPr lang="tr-TR" sz="3300" dirty="0"/>
              <a:t>Nitelikler: </a:t>
            </a:r>
          </a:p>
          <a:p>
            <a:pPr lvl="0"/>
            <a:r>
              <a:rPr lang="tr-TR" sz="3300" dirty="0"/>
              <a:t>Eczacılık fakültesi mezunu</a:t>
            </a:r>
          </a:p>
          <a:p>
            <a:pPr lvl="0"/>
            <a:r>
              <a:rPr lang="tr-TR" sz="3300" dirty="0"/>
              <a:t>Pedagoji yüksek lisans</a:t>
            </a:r>
          </a:p>
          <a:p>
            <a:r>
              <a:rPr lang="tr-TR" sz="3300" dirty="0"/>
              <a:t>Gereklilikler: </a:t>
            </a:r>
          </a:p>
          <a:p>
            <a:pPr lvl="0"/>
            <a:r>
              <a:rPr lang="tr-TR" sz="3300" dirty="0"/>
              <a:t>MEB eğitim mevzuatı, müfredatında ilaç ve eğitimi ilgili eczacı yer almalı</a:t>
            </a:r>
          </a:p>
          <a:p>
            <a:pPr lvl="0"/>
            <a:r>
              <a:rPr lang="tr-TR" sz="3300" dirty="0"/>
              <a:t>MEB Sağlık Bilgisi öğretmenlerinde aranan şartlardan bir tanesi eczacılık mezunu olmak olarak değiştirilmeli</a:t>
            </a:r>
          </a:p>
          <a:p>
            <a:endParaRPr lang="tr-TR" dirty="0"/>
          </a:p>
        </p:txBody>
      </p:sp>
    </p:spTree>
    <p:extLst>
      <p:ext uri="{BB962C8B-B14F-4D97-AF65-F5344CB8AC3E}">
        <p14:creationId xmlns:p14="http://schemas.microsoft.com/office/powerpoint/2010/main" val="4258421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6410" y="289932"/>
            <a:ext cx="10807390" cy="5887031"/>
          </a:xfrm>
        </p:spPr>
        <p:txBody>
          <a:bodyPr>
            <a:noAutofit/>
          </a:bodyPr>
          <a:lstStyle/>
          <a:p>
            <a:pPr lvl="0"/>
            <a:r>
              <a:rPr lang="tr-TR" sz="1800" b="1" dirty="0"/>
              <a:t>Muhasebe ve işletme alanında bilgi sahibi eczacı</a:t>
            </a:r>
            <a:endParaRPr lang="tr-TR" sz="1800" dirty="0"/>
          </a:p>
          <a:p>
            <a:r>
              <a:rPr lang="tr-TR" sz="1800" dirty="0"/>
              <a:t>Nitelikler: </a:t>
            </a:r>
          </a:p>
          <a:p>
            <a:pPr lvl="0"/>
            <a:r>
              <a:rPr lang="tr-TR" sz="1800" dirty="0"/>
              <a:t>Eczacılık fakültesi mezunu</a:t>
            </a:r>
          </a:p>
          <a:p>
            <a:pPr lvl="0"/>
            <a:r>
              <a:rPr lang="tr-TR" sz="1800" dirty="0"/>
              <a:t>İşletme alanında yüksek lisans ya da muhasebe</a:t>
            </a:r>
          </a:p>
          <a:p>
            <a:r>
              <a:rPr lang="tr-TR" sz="1800" dirty="0"/>
              <a:t>Gereklilikler: </a:t>
            </a:r>
          </a:p>
          <a:p>
            <a:pPr lvl="0"/>
            <a:r>
              <a:rPr lang="tr-TR" sz="1800" dirty="0"/>
              <a:t>TEB yasa ve yönetmeliklerde muhasebe ve işletme alanında </a:t>
            </a:r>
            <a:r>
              <a:rPr lang="tr-TR" sz="1800" dirty="0" smtClean="0"/>
              <a:t>uzman </a:t>
            </a:r>
            <a:r>
              <a:rPr lang="tr-TR" sz="1800" dirty="0"/>
              <a:t>eczacı ilave olmalı</a:t>
            </a:r>
          </a:p>
          <a:p>
            <a:pPr marL="0" indent="0">
              <a:buNone/>
            </a:pPr>
            <a:endParaRPr lang="tr-TR" sz="1800" dirty="0"/>
          </a:p>
          <a:p>
            <a:pPr lvl="0"/>
            <a:r>
              <a:rPr lang="tr-TR" sz="1800" b="1" dirty="0"/>
              <a:t>İlaç </a:t>
            </a:r>
            <a:r>
              <a:rPr lang="tr-TR" sz="1800" b="1" dirty="0" smtClean="0"/>
              <a:t>AR-GE </a:t>
            </a:r>
            <a:r>
              <a:rPr lang="tr-TR" sz="1800" b="1" dirty="0"/>
              <a:t>eczacısı</a:t>
            </a:r>
            <a:endParaRPr lang="tr-TR" sz="1800" dirty="0"/>
          </a:p>
          <a:p>
            <a:r>
              <a:rPr lang="tr-TR" sz="1800" dirty="0"/>
              <a:t>Nitelikler: </a:t>
            </a:r>
          </a:p>
          <a:p>
            <a:pPr lvl="0"/>
            <a:r>
              <a:rPr lang="tr-TR" sz="1800" dirty="0"/>
              <a:t>Eczacılık fakültesi mezunu</a:t>
            </a:r>
          </a:p>
          <a:p>
            <a:pPr lvl="0"/>
            <a:r>
              <a:rPr lang="tr-TR" sz="1800" dirty="0"/>
              <a:t>En az yüksek lisans eğitimi</a:t>
            </a:r>
          </a:p>
          <a:p>
            <a:r>
              <a:rPr lang="tr-TR" sz="1800" dirty="0"/>
              <a:t>Gereklilikler: </a:t>
            </a:r>
          </a:p>
          <a:p>
            <a:pPr lvl="0"/>
            <a:r>
              <a:rPr lang="tr-TR" sz="1800" dirty="0"/>
              <a:t>Devlet tarafından sanayide ilaç, kozmetik, AR-Ge eczacı çalıştırmak zorunluluğu getirilmeli. </a:t>
            </a:r>
          </a:p>
          <a:p>
            <a:pPr lvl="0"/>
            <a:r>
              <a:rPr lang="tr-TR" sz="1800" dirty="0"/>
              <a:t>Üretim kapasitesine göre belli sayıda eczacı çalıştırmak zorunluluğu getirilmeli</a:t>
            </a:r>
          </a:p>
          <a:p>
            <a:pPr lvl="0"/>
            <a:r>
              <a:rPr lang="tr-TR" sz="1800" dirty="0" smtClean="0"/>
              <a:t>Ar-Ge  </a:t>
            </a:r>
            <a:r>
              <a:rPr lang="tr-TR" sz="1800" dirty="0"/>
              <a:t>teşvikleri konusunda eczacı çalıştırma zorunluluğu getirilmeli</a:t>
            </a:r>
          </a:p>
          <a:p>
            <a:pPr lvl="0"/>
            <a:r>
              <a:rPr lang="tr-TR" sz="1800" dirty="0" smtClean="0"/>
              <a:t>GMP </a:t>
            </a:r>
            <a:r>
              <a:rPr lang="tr-TR" sz="1800" dirty="0"/>
              <a:t>koşulları içinde eczacı zorunluluğu getirilmeli</a:t>
            </a:r>
          </a:p>
          <a:p>
            <a:endParaRPr lang="tr-TR" sz="1800" dirty="0"/>
          </a:p>
        </p:txBody>
      </p:sp>
    </p:spTree>
    <p:extLst>
      <p:ext uri="{BB962C8B-B14F-4D97-AF65-F5344CB8AC3E}">
        <p14:creationId xmlns:p14="http://schemas.microsoft.com/office/powerpoint/2010/main" val="347074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Sağlık </a:t>
            </a:r>
            <a:r>
              <a:rPr lang="tr-TR" b="1" dirty="0" err="1"/>
              <a:t>İnsangücü</a:t>
            </a:r>
            <a:r>
              <a:rPr lang="tr-TR" b="1" dirty="0"/>
              <a:t> Planlaması Nedir? </a:t>
            </a:r>
            <a:endParaRPr lang="tr-TR" dirty="0"/>
          </a:p>
          <a:p>
            <a:pPr algn="just"/>
            <a:r>
              <a:rPr lang="tr-TR" dirty="0"/>
              <a:t>Sağlık insan gücü planlaması “önceden belirlenmiş sağlık hedefleri ve en nihayetinde sağlık durumuna ilişkin amaçları gerçekleştirmek için ihtiyaç duyulan kişi sayısına, bilgi çeşidine, sahip olunması gereken becerilere ve yaklaşımlara ilişkin öngörü geliştirme sürecidir”. </a:t>
            </a:r>
          </a:p>
          <a:p>
            <a:pPr algn="just"/>
            <a:endParaRPr lang="tr-TR" dirty="0"/>
          </a:p>
        </p:txBody>
      </p:sp>
    </p:spTree>
    <p:extLst>
      <p:ext uri="{BB962C8B-B14F-4D97-AF65-F5344CB8AC3E}">
        <p14:creationId xmlns:p14="http://schemas.microsoft.com/office/powerpoint/2010/main" val="1019358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lvl="0"/>
            <a:r>
              <a:rPr lang="tr-TR" b="1" dirty="0"/>
              <a:t>Yeminli eczacı</a:t>
            </a:r>
            <a:endParaRPr lang="tr-TR" dirty="0"/>
          </a:p>
          <a:p>
            <a:r>
              <a:rPr lang="tr-TR" dirty="0"/>
              <a:t>Nitelikler: </a:t>
            </a:r>
          </a:p>
          <a:p>
            <a:pPr lvl="0"/>
            <a:r>
              <a:rPr lang="tr-TR" dirty="0"/>
              <a:t>Eczacılık fakültesi mezunu</a:t>
            </a:r>
          </a:p>
          <a:p>
            <a:pPr lvl="0"/>
            <a:r>
              <a:rPr lang="tr-TR" dirty="0"/>
              <a:t>Alanında tecrübeli/….yıl serbest eczacılık yapmış olmalı</a:t>
            </a:r>
          </a:p>
          <a:p>
            <a:r>
              <a:rPr lang="tr-TR" dirty="0"/>
              <a:t>Gereklilikler: </a:t>
            </a:r>
          </a:p>
          <a:p>
            <a:pPr lvl="0"/>
            <a:r>
              <a:rPr lang="tr-TR" dirty="0"/>
              <a:t>Eczacılar ile kamu kurum ve kuruluşları ve TEB arasında doğacak anlaşmazlıklar konusunda (bilirkişi olarak kabul edildiği) bir yönetmelik çıkarılmalı</a:t>
            </a:r>
          </a:p>
          <a:p>
            <a:pPr lvl="0"/>
            <a:r>
              <a:rPr lang="tr-TR" dirty="0"/>
              <a:t>İlaç protokolünde bu konu ele alınmalı</a:t>
            </a:r>
          </a:p>
          <a:p>
            <a:endParaRPr lang="tr-TR" dirty="0"/>
          </a:p>
          <a:p>
            <a:endParaRPr lang="tr-TR" dirty="0"/>
          </a:p>
        </p:txBody>
      </p:sp>
    </p:spTree>
    <p:extLst>
      <p:ext uri="{BB962C8B-B14F-4D97-AF65-F5344CB8AC3E}">
        <p14:creationId xmlns:p14="http://schemas.microsoft.com/office/powerpoint/2010/main" val="3224483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635620"/>
            <a:ext cx="10684727" cy="5541343"/>
          </a:xfrm>
        </p:spPr>
        <p:txBody>
          <a:bodyPr>
            <a:normAutofit fontScale="77500" lnSpcReduction="20000"/>
          </a:bodyPr>
          <a:lstStyle/>
          <a:p>
            <a:endParaRPr lang="tr-TR" dirty="0"/>
          </a:p>
          <a:p>
            <a:pPr lvl="0"/>
            <a:r>
              <a:rPr lang="tr-TR" sz="3300" b="1" dirty="0"/>
              <a:t>Uzay teknolojileri eczacısı</a:t>
            </a:r>
            <a:endParaRPr lang="tr-TR" sz="3300" dirty="0"/>
          </a:p>
          <a:p>
            <a:r>
              <a:rPr lang="tr-TR" sz="3300" dirty="0"/>
              <a:t>Nitelikler:  </a:t>
            </a:r>
          </a:p>
          <a:p>
            <a:pPr lvl="0"/>
            <a:r>
              <a:rPr lang="tr-TR" sz="3300" dirty="0"/>
              <a:t>Eczacılık fakültesi mezunu</a:t>
            </a:r>
          </a:p>
          <a:p>
            <a:r>
              <a:rPr lang="tr-TR" sz="3300" dirty="0"/>
              <a:t>Gereklilikler: </a:t>
            </a:r>
          </a:p>
          <a:p>
            <a:pPr lvl="0"/>
            <a:r>
              <a:rPr lang="tr-TR" sz="3300" dirty="0"/>
              <a:t>İlgili bilimsel araştırmalarda eczacı bulundurmak</a:t>
            </a:r>
          </a:p>
          <a:p>
            <a:endParaRPr lang="tr-TR" sz="3300" dirty="0"/>
          </a:p>
          <a:p>
            <a:pPr lvl="0"/>
            <a:r>
              <a:rPr lang="tr-TR" sz="3300" b="1" dirty="0"/>
              <a:t>Ana çocuk sağlığı eczacısı</a:t>
            </a:r>
            <a:endParaRPr lang="tr-TR" sz="3300" dirty="0"/>
          </a:p>
          <a:p>
            <a:r>
              <a:rPr lang="tr-TR" sz="3300" dirty="0"/>
              <a:t>Nitelikler:  </a:t>
            </a:r>
          </a:p>
          <a:p>
            <a:pPr lvl="0"/>
            <a:r>
              <a:rPr lang="tr-TR" sz="3300" dirty="0"/>
              <a:t>Eczacılık fakültesi mezunu</a:t>
            </a:r>
          </a:p>
          <a:p>
            <a:pPr lvl="0"/>
            <a:r>
              <a:rPr lang="tr-TR" sz="3300" dirty="0"/>
              <a:t>Meslek içi eğitimlerle aşı, mama eğitimi takvimi</a:t>
            </a:r>
          </a:p>
          <a:p>
            <a:r>
              <a:rPr lang="tr-TR" sz="3300" dirty="0"/>
              <a:t>Gereklilikler: </a:t>
            </a:r>
          </a:p>
          <a:p>
            <a:pPr lvl="0"/>
            <a:r>
              <a:rPr lang="tr-TR" sz="3300" dirty="0"/>
              <a:t>İlgili mevzuat değişikliği ile ASM; </a:t>
            </a:r>
            <a:r>
              <a:rPr lang="tr-TR" sz="3300" dirty="0" smtClean="0"/>
              <a:t>TSM </a:t>
            </a:r>
            <a:r>
              <a:rPr lang="tr-TR" sz="3300" dirty="0"/>
              <a:t>ve AÇSAP gibi yerlerde eczacı istihdamı zorunluluğu getirilmeli (belli bir nüfusa göre) </a:t>
            </a:r>
          </a:p>
          <a:p>
            <a:endParaRPr lang="tr-TR" sz="3300" dirty="0"/>
          </a:p>
          <a:p>
            <a:endParaRPr lang="tr-TR" sz="3300" dirty="0"/>
          </a:p>
        </p:txBody>
      </p:sp>
    </p:spTree>
    <p:extLst>
      <p:ext uri="{BB962C8B-B14F-4D97-AF65-F5344CB8AC3E}">
        <p14:creationId xmlns:p14="http://schemas.microsoft.com/office/powerpoint/2010/main" val="2162975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8712" y="412595"/>
            <a:ext cx="10785088" cy="5764368"/>
          </a:xfrm>
        </p:spPr>
        <p:txBody>
          <a:bodyPr>
            <a:normAutofit fontScale="85000" lnSpcReduction="20000"/>
          </a:bodyPr>
          <a:lstStyle/>
          <a:p>
            <a:pPr lvl="0"/>
            <a:r>
              <a:rPr lang="tr-TR" b="1" dirty="0"/>
              <a:t>Psikiyatri eczacısı </a:t>
            </a:r>
            <a:endParaRPr lang="tr-TR" dirty="0"/>
          </a:p>
          <a:p>
            <a:r>
              <a:rPr lang="tr-TR" dirty="0"/>
              <a:t>Nitelikler:  </a:t>
            </a:r>
          </a:p>
          <a:p>
            <a:pPr lvl="0"/>
            <a:r>
              <a:rPr lang="tr-TR" dirty="0"/>
              <a:t>Eczacılık fakültesi mezunu</a:t>
            </a:r>
          </a:p>
          <a:p>
            <a:pPr lvl="0"/>
            <a:r>
              <a:rPr lang="tr-TR" dirty="0"/>
              <a:t>Psikiyatri başlıca bir dal olduğu nedeniyle psikoloji yüksek lisans eğitimli eczacı</a:t>
            </a:r>
          </a:p>
          <a:p>
            <a:r>
              <a:rPr lang="tr-TR" dirty="0"/>
              <a:t>Gereklilikler:</a:t>
            </a:r>
          </a:p>
          <a:p>
            <a:pPr lvl="0"/>
            <a:r>
              <a:rPr lang="tr-TR" dirty="0"/>
              <a:t>Kamu hastaneleri birliği yönetmeliğinde psikiyatri kliniği olan hastanelerde branş eczacısı bulundurma zorunluluğu getirilmeli</a:t>
            </a:r>
          </a:p>
          <a:p>
            <a:endParaRPr lang="tr-TR" dirty="0"/>
          </a:p>
          <a:p>
            <a:pPr lvl="0"/>
            <a:r>
              <a:rPr lang="tr-TR" b="1" dirty="0"/>
              <a:t>Pediatri eczacısı</a:t>
            </a:r>
            <a:endParaRPr lang="tr-TR" dirty="0"/>
          </a:p>
          <a:p>
            <a:r>
              <a:rPr lang="tr-TR" dirty="0"/>
              <a:t>Nitelikler:  </a:t>
            </a:r>
          </a:p>
          <a:p>
            <a:pPr lvl="0"/>
            <a:r>
              <a:rPr lang="tr-TR" dirty="0"/>
              <a:t>Eczacılık fakültesi mezunu</a:t>
            </a:r>
          </a:p>
          <a:p>
            <a:pPr lvl="0"/>
            <a:r>
              <a:rPr lang="tr-TR" dirty="0"/>
              <a:t>Aşı ve mama eğitimi almış eczacı</a:t>
            </a:r>
          </a:p>
          <a:p>
            <a:r>
              <a:rPr lang="tr-TR" dirty="0"/>
              <a:t>Gereklilikler:</a:t>
            </a:r>
          </a:p>
          <a:p>
            <a:r>
              <a:rPr lang="tr-TR" dirty="0"/>
              <a:t>Kamu hastaneleri birliği yönetmeliğinde pediatri ve </a:t>
            </a:r>
            <a:r>
              <a:rPr lang="tr-TR" dirty="0" err="1"/>
              <a:t>yenidoğan</a:t>
            </a:r>
            <a:r>
              <a:rPr lang="tr-TR" dirty="0"/>
              <a:t> kliniği olan hastanelerde branş eczacısı bulundurma zorunluluğu getirilmeli</a:t>
            </a:r>
          </a:p>
        </p:txBody>
      </p:sp>
    </p:spTree>
    <p:extLst>
      <p:ext uri="{BB962C8B-B14F-4D97-AF65-F5344CB8AC3E}">
        <p14:creationId xmlns:p14="http://schemas.microsoft.com/office/powerpoint/2010/main" val="38788737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2805" y="576689"/>
            <a:ext cx="10515600" cy="4351338"/>
          </a:xfrm>
        </p:spPr>
        <p:txBody>
          <a:bodyPr>
            <a:normAutofit fontScale="62500" lnSpcReduction="20000"/>
          </a:bodyPr>
          <a:lstStyle/>
          <a:p>
            <a:pPr lvl="0"/>
            <a:r>
              <a:rPr lang="tr-TR" sz="2900" b="1" dirty="0"/>
              <a:t>Patent danışmanlığı </a:t>
            </a:r>
            <a:endParaRPr lang="tr-TR" sz="2900" dirty="0"/>
          </a:p>
          <a:p>
            <a:r>
              <a:rPr lang="tr-TR" sz="2900" dirty="0"/>
              <a:t>Nitelikler:  </a:t>
            </a:r>
          </a:p>
          <a:p>
            <a:pPr lvl="0"/>
            <a:r>
              <a:rPr lang="tr-TR" sz="2900" dirty="0"/>
              <a:t>Eczacılık fakültesi mezunu</a:t>
            </a:r>
          </a:p>
          <a:p>
            <a:r>
              <a:rPr lang="tr-TR" sz="2900" dirty="0"/>
              <a:t>Gereklilikler: </a:t>
            </a:r>
          </a:p>
          <a:p>
            <a:pPr lvl="0"/>
            <a:r>
              <a:rPr lang="tr-TR" sz="2900" dirty="0"/>
              <a:t>Gıda destekleri , kozmetikler, </a:t>
            </a:r>
            <a:r>
              <a:rPr lang="tr-TR" sz="2900" dirty="0" err="1"/>
              <a:t>dermokozmetikler</a:t>
            </a:r>
            <a:r>
              <a:rPr lang="tr-TR" sz="2900" dirty="0"/>
              <a:t> gibi ürünlerle ilgili patent aşamalarını içeren yönetmeliklere eczacı gerekliliği ile ilgili madde eklenmesi</a:t>
            </a:r>
          </a:p>
          <a:p>
            <a:endParaRPr lang="tr-TR" sz="2900" dirty="0"/>
          </a:p>
          <a:p>
            <a:pPr lvl="0"/>
            <a:r>
              <a:rPr lang="tr-TR" sz="2900" b="1" dirty="0"/>
              <a:t>Gıda Tarım ve Hayvancılık Bakanlığı’nda uzman eczacı </a:t>
            </a:r>
            <a:endParaRPr lang="tr-TR" sz="2900" dirty="0"/>
          </a:p>
          <a:p>
            <a:r>
              <a:rPr lang="tr-TR" sz="2900" dirty="0"/>
              <a:t>Nitelikler:  </a:t>
            </a:r>
          </a:p>
          <a:p>
            <a:pPr lvl="0"/>
            <a:r>
              <a:rPr lang="tr-TR" sz="2900" dirty="0"/>
              <a:t>Eczacılık fakültesi mezunu</a:t>
            </a:r>
          </a:p>
          <a:p>
            <a:r>
              <a:rPr lang="tr-TR" sz="2900" dirty="0"/>
              <a:t>Gereklilikler: </a:t>
            </a:r>
          </a:p>
          <a:p>
            <a:pPr lvl="0"/>
            <a:r>
              <a:rPr lang="tr-TR" sz="2900" dirty="0"/>
              <a:t>Gıda takviyeleri, veteriner ve zirai ilaçların denetiminde bakanlık tarafından eczacı görevlendirilmeli</a:t>
            </a:r>
          </a:p>
          <a:p>
            <a:pPr marL="0" indent="0">
              <a:buNone/>
            </a:pPr>
            <a:r>
              <a:rPr lang="tr-TR" sz="2900" b="1" dirty="0"/>
              <a:t> </a:t>
            </a:r>
            <a:endParaRPr lang="tr-TR" sz="2900" dirty="0"/>
          </a:p>
          <a:p>
            <a:endParaRPr lang="tr-TR" dirty="0"/>
          </a:p>
        </p:txBody>
      </p:sp>
    </p:spTree>
    <p:extLst>
      <p:ext uri="{BB962C8B-B14F-4D97-AF65-F5344CB8AC3E}">
        <p14:creationId xmlns:p14="http://schemas.microsoft.com/office/powerpoint/2010/main" val="2388002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1737" y="189571"/>
            <a:ext cx="10562063" cy="5987392"/>
          </a:xfrm>
        </p:spPr>
        <p:txBody>
          <a:bodyPr>
            <a:normAutofit fontScale="77500" lnSpcReduction="20000"/>
          </a:bodyPr>
          <a:lstStyle/>
          <a:p>
            <a:pPr lvl="0"/>
            <a:r>
              <a:rPr lang="tr-TR" b="1" dirty="0"/>
              <a:t>Eczane yazılımlarında alan uzmanı</a:t>
            </a:r>
            <a:endParaRPr lang="tr-TR" dirty="0"/>
          </a:p>
          <a:p>
            <a:r>
              <a:rPr lang="tr-TR" dirty="0"/>
              <a:t> Nitelikler:  </a:t>
            </a:r>
          </a:p>
          <a:p>
            <a:pPr lvl="0"/>
            <a:r>
              <a:rPr lang="tr-TR" dirty="0"/>
              <a:t>Eczacılık fakültesi mezunu</a:t>
            </a:r>
          </a:p>
          <a:p>
            <a:pPr lvl="0"/>
            <a:r>
              <a:rPr lang="tr-TR" dirty="0"/>
              <a:t>Bilgisayar programları ile ilgili eğitim ve ilgili branşta çalışıyor olmalı</a:t>
            </a:r>
          </a:p>
          <a:p>
            <a:r>
              <a:rPr lang="tr-TR" dirty="0"/>
              <a:t>Gereklilikler: </a:t>
            </a:r>
          </a:p>
          <a:p>
            <a:pPr lvl="0"/>
            <a:r>
              <a:rPr lang="tr-TR" dirty="0"/>
              <a:t>TEB, eczacı odaları veya SGK bünyesinde bilgisayar yazılımları üzerinde eğitim almış eczane yazılımlarına hakim kişi istihdam alan açılması </a:t>
            </a:r>
          </a:p>
          <a:p>
            <a:endParaRPr lang="tr-TR" dirty="0"/>
          </a:p>
          <a:p>
            <a:pPr lvl="0"/>
            <a:r>
              <a:rPr lang="tr-TR" b="1" dirty="0"/>
              <a:t>Sivil savunmada eczacı</a:t>
            </a:r>
            <a:endParaRPr lang="tr-TR" dirty="0"/>
          </a:p>
          <a:p>
            <a:r>
              <a:rPr lang="tr-TR" dirty="0"/>
              <a:t>Nitelikler:  </a:t>
            </a:r>
          </a:p>
          <a:p>
            <a:pPr lvl="0"/>
            <a:r>
              <a:rPr lang="tr-TR" dirty="0"/>
              <a:t>Eczacılık fakültesi mezunu</a:t>
            </a:r>
          </a:p>
          <a:p>
            <a:pPr lvl="0"/>
            <a:r>
              <a:rPr lang="tr-TR" dirty="0" smtClean="0"/>
              <a:t>Sertifikalı İlk </a:t>
            </a:r>
            <a:r>
              <a:rPr lang="tr-TR" dirty="0"/>
              <a:t>yardım acil tıp eğitimi</a:t>
            </a:r>
          </a:p>
          <a:p>
            <a:r>
              <a:rPr lang="tr-TR" dirty="0"/>
              <a:t>Gereklilikler: </a:t>
            </a:r>
          </a:p>
          <a:p>
            <a:pPr lvl="0"/>
            <a:r>
              <a:rPr lang="tr-TR" dirty="0"/>
              <a:t>Valilik kararnamesinin içinde sivil savunma eğitimi ve bunun için zorunlu eczacı alımı yapılmalı </a:t>
            </a:r>
          </a:p>
          <a:p>
            <a:pPr lvl="0"/>
            <a:r>
              <a:rPr lang="tr-TR" dirty="0"/>
              <a:t>AFAD, Sivil Savunma GM mevzuatı içinde Arama Kurtarma Timleri içinde eczacı olmalı</a:t>
            </a:r>
          </a:p>
          <a:p>
            <a:endParaRPr lang="tr-TR" dirty="0"/>
          </a:p>
          <a:p>
            <a:endParaRPr lang="tr-TR" dirty="0"/>
          </a:p>
        </p:txBody>
      </p:sp>
    </p:spTree>
    <p:extLst>
      <p:ext uri="{BB962C8B-B14F-4D97-AF65-F5344CB8AC3E}">
        <p14:creationId xmlns:p14="http://schemas.microsoft.com/office/powerpoint/2010/main" val="26506404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0502" y="1056191"/>
            <a:ext cx="10515600" cy="4351338"/>
          </a:xfrm>
        </p:spPr>
        <p:txBody>
          <a:bodyPr>
            <a:normAutofit fontScale="92500"/>
          </a:bodyPr>
          <a:lstStyle/>
          <a:p>
            <a:pPr lvl="0"/>
            <a:r>
              <a:rPr lang="tr-TR" b="1" dirty="0"/>
              <a:t>Afet eczacılığı </a:t>
            </a:r>
            <a:endParaRPr lang="tr-TR" dirty="0"/>
          </a:p>
          <a:p>
            <a:r>
              <a:rPr lang="tr-TR" dirty="0"/>
              <a:t>Nitelikler:  </a:t>
            </a:r>
          </a:p>
          <a:p>
            <a:pPr lvl="0"/>
            <a:r>
              <a:rPr lang="tr-TR" dirty="0"/>
              <a:t>Eczacılık fakültesi mezunu</a:t>
            </a:r>
          </a:p>
          <a:p>
            <a:pPr lvl="0"/>
            <a:r>
              <a:rPr lang="tr-TR" dirty="0" smtClean="0"/>
              <a:t>Sertifikalı İlk </a:t>
            </a:r>
            <a:r>
              <a:rPr lang="tr-TR" dirty="0"/>
              <a:t>yardım eğitimi</a:t>
            </a:r>
          </a:p>
          <a:p>
            <a:pPr lvl="0"/>
            <a:r>
              <a:rPr lang="tr-TR" dirty="0"/>
              <a:t>Meslek içi eğitimlerle gerekli </a:t>
            </a:r>
          </a:p>
          <a:p>
            <a:r>
              <a:rPr lang="tr-TR" dirty="0"/>
              <a:t>Gereklilikler: </a:t>
            </a:r>
          </a:p>
          <a:p>
            <a:pPr lvl="0"/>
            <a:r>
              <a:rPr lang="tr-TR" dirty="0"/>
              <a:t>Sivil savunma ve afet işleri kurumlarında zorunlu eczacı istihdamı </a:t>
            </a:r>
            <a:r>
              <a:rPr lang="tr-TR" dirty="0" smtClean="0"/>
              <a:t>getirilmeli</a:t>
            </a:r>
            <a:endParaRPr lang="tr-TR" dirty="0"/>
          </a:p>
          <a:p>
            <a:pPr lvl="0"/>
            <a:r>
              <a:rPr lang="tr-TR" dirty="0"/>
              <a:t>Acil durumlarda ilaç sevkiyatı </a:t>
            </a:r>
            <a:r>
              <a:rPr lang="tr-TR" dirty="0" err="1"/>
              <a:t>vs</a:t>
            </a:r>
            <a:r>
              <a:rPr lang="tr-TR" dirty="0"/>
              <a:t> için gerekli mevzuatın içinde eczacı yer almalı</a:t>
            </a:r>
          </a:p>
          <a:p>
            <a:endParaRPr lang="tr-TR" dirty="0"/>
          </a:p>
          <a:p>
            <a:endParaRPr lang="tr-TR" dirty="0"/>
          </a:p>
        </p:txBody>
      </p:sp>
    </p:spTree>
    <p:extLst>
      <p:ext uri="{BB962C8B-B14F-4D97-AF65-F5344CB8AC3E}">
        <p14:creationId xmlns:p14="http://schemas.microsoft.com/office/powerpoint/2010/main" val="3936750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pPr lvl="0"/>
            <a:r>
              <a:rPr lang="tr-TR" b="1" dirty="0"/>
              <a:t>Eczacılık gelişimi ile ilgili danışmanlık hizmeti veren eczacı</a:t>
            </a:r>
            <a:endParaRPr lang="tr-TR" dirty="0"/>
          </a:p>
          <a:p>
            <a:r>
              <a:rPr lang="tr-TR" dirty="0"/>
              <a:t>Nitelikler: </a:t>
            </a:r>
          </a:p>
          <a:p>
            <a:pPr lvl="0"/>
            <a:r>
              <a:rPr lang="tr-TR" dirty="0"/>
              <a:t>Danışmanlık yapacağı ilgili branşta uzmanlık eğitimi almış olması </a:t>
            </a:r>
          </a:p>
          <a:p>
            <a:r>
              <a:rPr lang="tr-TR" dirty="0"/>
              <a:t>Örnek eczane işletmeciliği için işletme uzmanlığı gibi</a:t>
            </a:r>
          </a:p>
          <a:p>
            <a:r>
              <a:rPr lang="tr-TR" dirty="0"/>
              <a:t>Gereklilikler</a:t>
            </a:r>
            <a:r>
              <a:rPr lang="tr-TR" dirty="0" smtClean="0"/>
              <a:t>:</a:t>
            </a:r>
          </a:p>
          <a:p>
            <a:r>
              <a:rPr lang="tr-TR" dirty="0" smtClean="0"/>
              <a:t>Klinik eczacılık/ Eczacılık İşletmeciliğinde lisansüstü eğitim </a:t>
            </a:r>
            <a:endParaRPr lang="tr-TR" dirty="0"/>
          </a:p>
          <a:p>
            <a:endParaRPr lang="tr-TR" dirty="0"/>
          </a:p>
        </p:txBody>
      </p:sp>
    </p:spTree>
    <p:extLst>
      <p:ext uri="{BB962C8B-B14F-4D97-AF65-F5344CB8AC3E}">
        <p14:creationId xmlns:p14="http://schemas.microsoft.com/office/powerpoint/2010/main" val="1683364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36702"/>
            <a:ext cx="10896600" cy="5240261"/>
          </a:xfrm>
        </p:spPr>
        <p:txBody>
          <a:bodyPr>
            <a:normAutofit/>
          </a:bodyPr>
          <a:lstStyle/>
          <a:p>
            <a:pPr lvl="0"/>
            <a:r>
              <a:rPr lang="tr-TR" b="1" dirty="0"/>
              <a:t>Gençlik ve Spor Bakanlığı Doping Merkezi’nde eczacı</a:t>
            </a:r>
            <a:endParaRPr lang="tr-TR" dirty="0"/>
          </a:p>
          <a:p>
            <a:r>
              <a:rPr lang="tr-TR" dirty="0"/>
              <a:t>Nitelikler: </a:t>
            </a:r>
          </a:p>
          <a:p>
            <a:pPr lvl="0"/>
            <a:r>
              <a:rPr lang="tr-TR" dirty="0"/>
              <a:t>Spor ve doping maddeleri ve doping maddelerinin tespiti konusunda uzmanlaşmış </a:t>
            </a:r>
            <a:r>
              <a:rPr lang="tr-TR" dirty="0" smtClean="0"/>
              <a:t>eczacı olmak</a:t>
            </a:r>
            <a:endParaRPr lang="tr-TR" dirty="0"/>
          </a:p>
          <a:p>
            <a:r>
              <a:rPr lang="tr-TR" dirty="0"/>
              <a:t>Gereklilikler: </a:t>
            </a:r>
          </a:p>
          <a:p>
            <a:pPr lvl="0"/>
            <a:r>
              <a:rPr lang="tr-TR" dirty="0"/>
              <a:t>son zamanlarda çok sayıda sporcuda doping çıkması yarışmalardan men edilmeleri bilinçsiz ilaç kullanımı</a:t>
            </a:r>
          </a:p>
          <a:p>
            <a:pPr lvl="0"/>
            <a:r>
              <a:rPr lang="tr-TR" dirty="0"/>
              <a:t>Gençlik ve Spor Bakanlığı’nda </a:t>
            </a:r>
            <a:r>
              <a:rPr lang="tr-TR" dirty="0" smtClean="0"/>
              <a:t>doping merkezlerinde eczacı çalıştırılma zorunluluğu veya merkez </a:t>
            </a:r>
            <a:r>
              <a:rPr lang="tr-TR" dirty="0"/>
              <a:t>açılan her yere eczane açılmasını sağlamak</a:t>
            </a:r>
          </a:p>
          <a:p>
            <a:endParaRPr lang="tr-TR" dirty="0"/>
          </a:p>
        </p:txBody>
      </p:sp>
    </p:spTree>
    <p:extLst>
      <p:ext uri="{BB962C8B-B14F-4D97-AF65-F5344CB8AC3E}">
        <p14:creationId xmlns:p14="http://schemas.microsoft.com/office/powerpoint/2010/main" val="3950403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680224"/>
            <a:ext cx="10684727" cy="5496739"/>
          </a:xfrm>
        </p:spPr>
        <p:txBody>
          <a:bodyPr>
            <a:normAutofit fontScale="77500" lnSpcReduction="20000"/>
          </a:bodyPr>
          <a:lstStyle/>
          <a:p>
            <a:pPr marL="0" indent="0">
              <a:buNone/>
            </a:pPr>
            <a:r>
              <a:rPr lang="tr-TR" dirty="0"/>
              <a:t> </a:t>
            </a:r>
          </a:p>
          <a:p>
            <a:pPr lvl="0"/>
            <a:r>
              <a:rPr lang="tr-TR" sz="5800" b="1" dirty="0"/>
              <a:t>İlaç Hukuku Uzmanı </a:t>
            </a:r>
            <a:endParaRPr lang="tr-TR" sz="5800" dirty="0"/>
          </a:p>
          <a:p>
            <a:r>
              <a:rPr lang="tr-TR" sz="3200" dirty="0"/>
              <a:t>Nitelikler: </a:t>
            </a:r>
          </a:p>
          <a:p>
            <a:pPr lvl="0"/>
            <a:r>
              <a:rPr lang="tr-TR" sz="3200" dirty="0"/>
              <a:t>Sağlık Bakanlığı mevzuatlarına hâkim olmak </a:t>
            </a:r>
          </a:p>
          <a:p>
            <a:pPr lvl="0"/>
            <a:r>
              <a:rPr lang="tr-TR" sz="3200" dirty="0"/>
              <a:t>İlaçla ilgili mevzuatlara hâkim olmak</a:t>
            </a:r>
          </a:p>
          <a:p>
            <a:pPr lvl="0"/>
            <a:r>
              <a:rPr lang="tr-TR" sz="3200" dirty="0"/>
              <a:t>Anayasa ve yasaların ilgili maddelerine hâkim olmak </a:t>
            </a:r>
          </a:p>
          <a:p>
            <a:pPr marL="0" indent="0">
              <a:buNone/>
            </a:pPr>
            <a:endParaRPr lang="tr-TR" sz="3200" dirty="0" smtClean="0"/>
          </a:p>
          <a:p>
            <a:r>
              <a:rPr lang="tr-TR" sz="3200" dirty="0" smtClean="0"/>
              <a:t>Gereklilikler</a:t>
            </a:r>
            <a:r>
              <a:rPr lang="tr-TR" sz="3200" dirty="0"/>
              <a:t>: </a:t>
            </a:r>
            <a:endParaRPr lang="tr-TR" sz="3200" dirty="0" smtClean="0"/>
          </a:p>
          <a:p>
            <a:r>
              <a:rPr lang="tr-TR" sz="3200" dirty="0" smtClean="0"/>
              <a:t>Hukuk </a:t>
            </a:r>
            <a:r>
              <a:rPr lang="tr-TR" sz="3200" dirty="0"/>
              <a:t>Fakültesi mezunu olmak</a:t>
            </a:r>
          </a:p>
          <a:p>
            <a:pPr lvl="0"/>
            <a:r>
              <a:rPr lang="tr-TR" sz="3200" dirty="0" smtClean="0"/>
              <a:t>TEB </a:t>
            </a:r>
            <a:r>
              <a:rPr lang="tr-TR" sz="3200" dirty="0"/>
              <a:t>Akademisinde belirli dönemlerde üç aylık Anayasa, İdare hukuku, TCK konularında eğitimler verilebilir</a:t>
            </a:r>
          </a:p>
          <a:p>
            <a:pPr lvl="0"/>
            <a:r>
              <a:rPr lang="tr-TR" sz="3200" dirty="0"/>
              <a:t>Bu istihdamın üniversitelerde açılması sağlanmalıdır</a:t>
            </a:r>
          </a:p>
          <a:p>
            <a:pPr lvl="0"/>
            <a:r>
              <a:rPr lang="tr-TR" sz="3200" dirty="0"/>
              <a:t>Bunun için Sağlık Hukuku yüksek lisans eğitiminin altında İlaç Hukuku alanı olmalı, buralarda eczacıların tercih edilmesi için YÖK’le görüşme yapılmalı</a:t>
            </a:r>
          </a:p>
          <a:p>
            <a:endParaRPr lang="tr-TR" sz="3200" dirty="0"/>
          </a:p>
        </p:txBody>
      </p:sp>
    </p:spTree>
    <p:extLst>
      <p:ext uri="{BB962C8B-B14F-4D97-AF65-F5344CB8AC3E}">
        <p14:creationId xmlns:p14="http://schemas.microsoft.com/office/powerpoint/2010/main" val="648492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endParaRPr lang="tr-TR" dirty="0"/>
          </a:p>
          <a:p>
            <a:pPr lvl="0"/>
            <a:r>
              <a:rPr lang="tr-TR" b="1" dirty="0"/>
              <a:t>Maliye Bakanlığı’nda eczacı</a:t>
            </a:r>
            <a:endParaRPr lang="tr-TR" dirty="0"/>
          </a:p>
          <a:p>
            <a:r>
              <a:rPr lang="tr-TR" dirty="0"/>
              <a:t>Nitelikler: </a:t>
            </a:r>
          </a:p>
          <a:p>
            <a:pPr lvl="0"/>
            <a:r>
              <a:rPr lang="tr-TR" dirty="0" smtClean="0"/>
              <a:t>İktisat, işletme, muhasebe konusuna hakim olmak</a:t>
            </a:r>
            <a:endParaRPr lang="tr-TR" dirty="0"/>
          </a:p>
          <a:p>
            <a:r>
              <a:rPr lang="tr-TR" dirty="0"/>
              <a:t>Gereklilikler: </a:t>
            </a:r>
          </a:p>
          <a:p>
            <a:pPr lvl="0"/>
            <a:r>
              <a:rPr lang="tr-TR" dirty="0" smtClean="0"/>
              <a:t>BÜMKO (Bütçe ve Mali Kontrol) Genel </a:t>
            </a:r>
            <a:r>
              <a:rPr lang="tr-TR" dirty="0"/>
              <a:t>Müdürlüğü’nde eczacı kadrosu </a:t>
            </a:r>
            <a:r>
              <a:rPr lang="tr-TR" dirty="0" smtClean="0"/>
              <a:t>açılmak,</a:t>
            </a:r>
          </a:p>
          <a:p>
            <a:pPr lvl="0"/>
            <a:r>
              <a:rPr lang="tr-TR" dirty="0"/>
              <a:t>İktisat, işletme, </a:t>
            </a:r>
            <a:r>
              <a:rPr lang="tr-TR" dirty="0" smtClean="0"/>
              <a:t>muhasebe alanında yüksek lisans yapmak.</a:t>
            </a:r>
            <a:endParaRPr lang="tr-TR" dirty="0"/>
          </a:p>
          <a:p>
            <a:endParaRPr lang="tr-TR" dirty="0"/>
          </a:p>
          <a:p>
            <a:endParaRPr lang="tr-TR" dirty="0"/>
          </a:p>
        </p:txBody>
      </p:sp>
    </p:spTree>
    <p:extLst>
      <p:ext uri="{BB962C8B-B14F-4D97-AF65-F5344CB8AC3E}">
        <p14:creationId xmlns:p14="http://schemas.microsoft.com/office/powerpoint/2010/main" val="350687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b="1" dirty="0"/>
              <a:t>Sağlık </a:t>
            </a:r>
            <a:r>
              <a:rPr lang="tr-TR" b="1" dirty="0" err="1"/>
              <a:t>İnsangücü</a:t>
            </a:r>
            <a:r>
              <a:rPr lang="tr-TR" b="1" dirty="0"/>
              <a:t> Planlamasının Aşamaları: </a:t>
            </a:r>
            <a:endParaRPr lang="tr-TR" dirty="0"/>
          </a:p>
          <a:p>
            <a:endParaRPr lang="tr-TR" dirty="0"/>
          </a:p>
          <a:p>
            <a:pPr lvl="0"/>
            <a:r>
              <a:rPr lang="tr-TR" b="1" dirty="0"/>
              <a:t>Aktif arz</a:t>
            </a:r>
            <a:r>
              <a:rPr lang="tr-TR" dirty="0"/>
              <a:t> halihazırda sağlık sektöründe ekonomik olarak aktif sağlık çalışanlarından oluşur. </a:t>
            </a:r>
          </a:p>
          <a:p>
            <a:pPr lvl="0"/>
            <a:r>
              <a:rPr lang="tr-TR" b="1" dirty="0"/>
              <a:t>Pasif arz</a:t>
            </a:r>
            <a:r>
              <a:rPr lang="tr-TR" dirty="0"/>
              <a:t> şu anda sağlık sektöründe aktif olmayan kalifiye </a:t>
            </a:r>
            <a:r>
              <a:rPr lang="tr-TR" dirty="0" smtClean="0"/>
              <a:t>çalışabilecek </a:t>
            </a:r>
            <a:r>
              <a:rPr lang="tr-TR" dirty="0"/>
              <a:t>sayısı demektir. </a:t>
            </a:r>
          </a:p>
          <a:p>
            <a:pPr lvl="0"/>
            <a:r>
              <a:rPr lang="tr-TR" b="1" dirty="0"/>
              <a:t>Potansiyel arz</a:t>
            </a:r>
            <a:r>
              <a:rPr lang="tr-TR" dirty="0"/>
              <a:t> pasif arz durumunda bulunan sağlık alanında yeniden istihdam edilebilecek personel oranını ifade eder. </a:t>
            </a:r>
          </a:p>
          <a:p>
            <a:pPr lvl="0"/>
            <a:r>
              <a:rPr lang="tr-TR" b="1" dirty="0"/>
              <a:t>Tahmini arz</a:t>
            </a:r>
            <a:r>
              <a:rPr lang="tr-TR" dirty="0"/>
              <a:t> gelecek yıllarda olası aktif sağlık çalışanı arzına ilişkin bir tahmini ifade eder. </a:t>
            </a:r>
          </a:p>
          <a:p>
            <a:endParaRPr lang="tr-TR" dirty="0"/>
          </a:p>
        </p:txBody>
      </p:sp>
    </p:spTree>
    <p:extLst>
      <p:ext uri="{BB962C8B-B14F-4D97-AF65-F5344CB8AC3E}">
        <p14:creationId xmlns:p14="http://schemas.microsoft.com/office/powerpoint/2010/main" val="42489735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5259" y="1059366"/>
            <a:ext cx="10818541" cy="5117597"/>
          </a:xfrm>
        </p:spPr>
        <p:txBody>
          <a:bodyPr>
            <a:normAutofit/>
          </a:bodyPr>
          <a:lstStyle/>
          <a:p>
            <a:pPr lvl="0"/>
            <a:r>
              <a:rPr lang="tr-TR" b="1" dirty="0" err="1"/>
              <a:t>Kriminal</a:t>
            </a:r>
            <a:r>
              <a:rPr lang="tr-TR" b="1" dirty="0"/>
              <a:t> eczacı</a:t>
            </a:r>
            <a:endParaRPr lang="tr-TR" dirty="0"/>
          </a:p>
          <a:p>
            <a:r>
              <a:rPr lang="tr-TR" dirty="0"/>
              <a:t>Nitelikler: </a:t>
            </a:r>
          </a:p>
          <a:p>
            <a:pPr lvl="0"/>
            <a:r>
              <a:rPr lang="tr-TR" dirty="0"/>
              <a:t>Toksikoloji alanında uzmanlaşmış olmak</a:t>
            </a:r>
          </a:p>
          <a:p>
            <a:pPr lvl="0"/>
            <a:r>
              <a:rPr lang="tr-TR" dirty="0"/>
              <a:t>Analitik düşünme yeteneği </a:t>
            </a:r>
          </a:p>
          <a:p>
            <a:r>
              <a:rPr lang="tr-TR" dirty="0"/>
              <a:t>Gereklilikler:</a:t>
            </a:r>
          </a:p>
          <a:p>
            <a:pPr lvl="0"/>
            <a:r>
              <a:rPr lang="tr-TR" dirty="0"/>
              <a:t>Madde </a:t>
            </a:r>
            <a:r>
              <a:rPr lang="tr-TR" dirty="0" smtClean="0"/>
              <a:t>bağımlılığı</a:t>
            </a:r>
            <a:r>
              <a:rPr lang="tr-TR" dirty="0"/>
              <a:t>, Yanlış ilaç </a:t>
            </a:r>
            <a:r>
              <a:rPr lang="tr-TR" dirty="0" smtClean="0"/>
              <a:t>kullanımı, İlaç </a:t>
            </a:r>
            <a:r>
              <a:rPr lang="tr-TR" dirty="0"/>
              <a:t>ve ilaç </a:t>
            </a:r>
            <a:r>
              <a:rPr lang="tr-TR" dirty="0" err="1"/>
              <a:t>metabolitleri</a:t>
            </a:r>
            <a:r>
              <a:rPr lang="tr-TR" dirty="0"/>
              <a:t> </a:t>
            </a:r>
            <a:r>
              <a:rPr lang="tr-TR" dirty="0" smtClean="0"/>
              <a:t>alanında uzmanlaşmak üzere Farm. Toksikoloji ABD da yüksek lisans yapmak.</a:t>
            </a:r>
          </a:p>
          <a:p>
            <a:endParaRPr lang="tr-TR" dirty="0"/>
          </a:p>
        </p:txBody>
      </p:sp>
    </p:spTree>
    <p:extLst>
      <p:ext uri="{BB962C8B-B14F-4D97-AF65-F5344CB8AC3E}">
        <p14:creationId xmlns:p14="http://schemas.microsoft.com/office/powerpoint/2010/main" val="35196621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190" y="713678"/>
            <a:ext cx="10528610" cy="5463285"/>
          </a:xfrm>
        </p:spPr>
        <p:txBody>
          <a:bodyPr>
            <a:normAutofit fontScale="85000" lnSpcReduction="20000"/>
          </a:bodyPr>
          <a:lstStyle/>
          <a:p>
            <a:pPr lvl="0"/>
            <a:r>
              <a:rPr lang="tr-TR" b="1" dirty="0"/>
              <a:t>Sanayi Bakanlığı’nda eczacı </a:t>
            </a:r>
            <a:endParaRPr lang="tr-TR" dirty="0"/>
          </a:p>
          <a:p>
            <a:r>
              <a:rPr lang="tr-TR" dirty="0"/>
              <a:t>Nitelikler: </a:t>
            </a:r>
          </a:p>
          <a:p>
            <a:r>
              <a:rPr lang="tr-TR" dirty="0"/>
              <a:t>İlaç üretimiyle ilgili mevzuatlara hâkim olmak</a:t>
            </a:r>
          </a:p>
          <a:p>
            <a:r>
              <a:rPr lang="tr-TR" dirty="0"/>
              <a:t>Gereklilikler: </a:t>
            </a:r>
          </a:p>
          <a:p>
            <a:r>
              <a:rPr lang="tr-TR" dirty="0"/>
              <a:t>Yatırımlar ve teşvik dairelerinde ilaç ve eczacılık sektörü ile ilgili en azından bir uzmanın ihdas edilmesi konusunda çalışma yapmak</a:t>
            </a:r>
          </a:p>
          <a:p>
            <a:endParaRPr lang="tr-TR" dirty="0"/>
          </a:p>
          <a:p>
            <a:pPr lvl="0"/>
            <a:r>
              <a:rPr lang="tr-TR" b="1" dirty="0"/>
              <a:t>KOBİ </a:t>
            </a:r>
            <a:r>
              <a:rPr lang="tr-TR" b="1" dirty="0" smtClean="0"/>
              <a:t>(Küçük ve Orta Büyüklükte İşletme) uzmanı </a:t>
            </a:r>
            <a:r>
              <a:rPr lang="tr-TR" b="1" dirty="0"/>
              <a:t>eczacı</a:t>
            </a:r>
            <a:endParaRPr lang="tr-TR" dirty="0"/>
          </a:p>
          <a:p>
            <a:r>
              <a:rPr lang="tr-TR" dirty="0"/>
              <a:t>Nitelikler: </a:t>
            </a:r>
          </a:p>
          <a:p>
            <a:pPr lvl="0"/>
            <a:r>
              <a:rPr lang="tr-TR" dirty="0"/>
              <a:t>İşletme ve iktisat bilgisine sahip olmak</a:t>
            </a:r>
          </a:p>
          <a:p>
            <a:pPr lvl="0"/>
            <a:r>
              <a:rPr lang="tr-TR" dirty="0"/>
              <a:t>Eczane eczacısı olarak çalışmış olmak</a:t>
            </a:r>
          </a:p>
          <a:p>
            <a:r>
              <a:rPr lang="tr-TR" dirty="0"/>
              <a:t>Gereklilikler: </a:t>
            </a:r>
          </a:p>
          <a:p>
            <a:pPr lvl="0"/>
            <a:r>
              <a:rPr lang="tr-TR" dirty="0" smtClean="0"/>
              <a:t>KOSGEB </a:t>
            </a:r>
            <a:r>
              <a:rPr lang="tr-TR" dirty="0"/>
              <a:t>Başkanlığında büyükşehirlerden başlayarak KOBİ uzmanları içinde birer tane KOBİ uzmanı eczacı bulundurmak</a:t>
            </a:r>
          </a:p>
          <a:p>
            <a:endParaRPr lang="tr-TR" dirty="0"/>
          </a:p>
        </p:txBody>
      </p:sp>
    </p:spTree>
    <p:extLst>
      <p:ext uri="{BB962C8B-B14F-4D97-AF65-F5344CB8AC3E}">
        <p14:creationId xmlns:p14="http://schemas.microsoft.com/office/powerpoint/2010/main" val="10272089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7561" y="847493"/>
            <a:ext cx="10796239" cy="5329470"/>
          </a:xfrm>
        </p:spPr>
        <p:txBody>
          <a:bodyPr>
            <a:normAutofit lnSpcReduction="10000"/>
          </a:bodyPr>
          <a:lstStyle/>
          <a:p>
            <a:pPr lvl="0"/>
            <a:r>
              <a:rPr lang="tr-TR" b="1" dirty="0"/>
              <a:t>Tıbbi Bitki Yetiştiriciliği </a:t>
            </a:r>
            <a:endParaRPr lang="tr-TR" dirty="0"/>
          </a:p>
          <a:p>
            <a:r>
              <a:rPr lang="tr-TR" dirty="0"/>
              <a:t>Nitelikler: </a:t>
            </a:r>
          </a:p>
          <a:p>
            <a:pPr lvl="0"/>
            <a:r>
              <a:rPr lang="tr-TR" dirty="0"/>
              <a:t>Zirai bilgiye sahip olmak </a:t>
            </a:r>
          </a:p>
          <a:p>
            <a:pPr lvl="0"/>
            <a:r>
              <a:rPr lang="tr-TR" dirty="0"/>
              <a:t>Farmakognozi alanında uzmanlaşmış olmak</a:t>
            </a:r>
          </a:p>
          <a:p>
            <a:pPr lvl="0"/>
            <a:r>
              <a:rPr lang="tr-TR" dirty="0"/>
              <a:t>Botanik bilgiye sahip olmak</a:t>
            </a:r>
          </a:p>
          <a:p>
            <a:r>
              <a:rPr lang="tr-TR" dirty="0"/>
              <a:t>Gereklilikler: </a:t>
            </a:r>
          </a:p>
          <a:p>
            <a:pPr lvl="0"/>
            <a:r>
              <a:rPr lang="tr-TR" dirty="0"/>
              <a:t>Ülkemizde drog yetiştiriciliğin yetersiz olması dışa bağımlı olunması ithalata verilen gereksiz kaynak sanayinin hammadde ihtiyacı nedeniyle</a:t>
            </a:r>
          </a:p>
          <a:p>
            <a:pPr lvl="0"/>
            <a:r>
              <a:rPr lang="tr-TR" dirty="0"/>
              <a:t>Geleneksel bitkisel tıbbi ürünler yönetmeliği içindeki drog temini bölümünde analiz ve üretimini yapacak </a:t>
            </a:r>
            <a:r>
              <a:rPr lang="tr-TR" dirty="0" smtClean="0"/>
              <a:t>kişilere eczacı mesul </a:t>
            </a:r>
            <a:r>
              <a:rPr lang="tr-TR" dirty="0"/>
              <a:t>müdürlük olma koşulu getirilmeli, </a:t>
            </a:r>
            <a:endParaRPr lang="tr-TR" dirty="0" smtClean="0"/>
          </a:p>
          <a:p>
            <a:pPr lvl="0"/>
            <a:r>
              <a:rPr lang="tr-TR" dirty="0" smtClean="0"/>
              <a:t>Gıda </a:t>
            </a:r>
            <a:r>
              <a:rPr lang="tr-TR" dirty="0"/>
              <a:t>yönetmeliği içindeki eczacı istihdamına ek yapmak</a:t>
            </a:r>
          </a:p>
          <a:p>
            <a:endParaRPr lang="tr-TR" dirty="0"/>
          </a:p>
        </p:txBody>
      </p:sp>
    </p:spTree>
    <p:extLst>
      <p:ext uri="{BB962C8B-B14F-4D97-AF65-F5344CB8AC3E}">
        <p14:creationId xmlns:p14="http://schemas.microsoft.com/office/powerpoint/2010/main" val="12410794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9863" y="1037063"/>
            <a:ext cx="10773937" cy="5139900"/>
          </a:xfrm>
        </p:spPr>
        <p:txBody>
          <a:bodyPr/>
          <a:lstStyle/>
          <a:p>
            <a:pPr lvl="0"/>
            <a:r>
              <a:rPr lang="tr-TR" b="1" dirty="0" err="1"/>
              <a:t>Farmakogenetik</a:t>
            </a:r>
            <a:r>
              <a:rPr lang="tr-TR" b="1" dirty="0"/>
              <a:t> eczacısı </a:t>
            </a:r>
            <a:endParaRPr lang="tr-TR" dirty="0"/>
          </a:p>
          <a:p>
            <a:r>
              <a:rPr lang="tr-TR" dirty="0"/>
              <a:t>Nitelikler: </a:t>
            </a:r>
          </a:p>
          <a:p>
            <a:pPr lvl="0"/>
            <a:r>
              <a:rPr lang="tr-TR" dirty="0"/>
              <a:t>Genetik konusunda bilgi. </a:t>
            </a:r>
          </a:p>
          <a:p>
            <a:pPr lvl="0"/>
            <a:r>
              <a:rPr lang="tr-TR" dirty="0"/>
              <a:t>Gen mühendisliği ve gen kütüphaneciliği konusunda doktora seviyesinde eğitim</a:t>
            </a:r>
          </a:p>
          <a:p>
            <a:r>
              <a:rPr lang="tr-TR" dirty="0"/>
              <a:t>Gereklilikler: </a:t>
            </a:r>
          </a:p>
          <a:p>
            <a:r>
              <a:rPr lang="tr-TR" dirty="0"/>
              <a:t>TÜBİTAK ve tıp fakülteleri gibi araştırma </a:t>
            </a:r>
            <a:r>
              <a:rPr lang="tr-TR" dirty="0" err="1"/>
              <a:t>laboratuarları</a:t>
            </a:r>
            <a:r>
              <a:rPr lang="tr-TR" dirty="0"/>
              <a:t> veya üniversitelerde kadro açılması konusunda YÖK’le görüşme yapmak</a:t>
            </a:r>
          </a:p>
          <a:p>
            <a:endParaRPr lang="tr-TR" dirty="0"/>
          </a:p>
        </p:txBody>
      </p:sp>
    </p:spTree>
    <p:extLst>
      <p:ext uri="{BB962C8B-B14F-4D97-AF65-F5344CB8AC3E}">
        <p14:creationId xmlns:p14="http://schemas.microsoft.com/office/powerpoint/2010/main" val="37007195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0571" y="978132"/>
            <a:ext cx="10515600" cy="4351338"/>
          </a:xfrm>
        </p:spPr>
        <p:txBody>
          <a:bodyPr>
            <a:normAutofit fontScale="92500" lnSpcReduction="20000"/>
          </a:bodyPr>
          <a:lstStyle/>
          <a:p>
            <a:pPr lvl="0"/>
            <a:r>
              <a:rPr lang="tr-TR" b="1" dirty="0"/>
              <a:t>Türk Standartları Enstitüsünde ilaç ve hizmet standardı belirleme uzmanı</a:t>
            </a:r>
            <a:endParaRPr lang="tr-TR" dirty="0"/>
          </a:p>
          <a:p>
            <a:endParaRPr lang="tr-TR" dirty="0"/>
          </a:p>
          <a:p>
            <a:r>
              <a:rPr lang="tr-TR" dirty="0"/>
              <a:t>Nitelikler: </a:t>
            </a:r>
          </a:p>
          <a:p>
            <a:pPr lvl="0"/>
            <a:r>
              <a:rPr lang="tr-TR" dirty="0"/>
              <a:t>Kalite uzmanı olmak</a:t>
            </a:r>
          </a:p>
          <a:p>
            <a:pPr lvl="0"/>
            <a:r>
              <a:rPr lang="tr-TR" dirty="0"/>
              <a:t>Standart belirleme eğitimlerinden geçmiş olmak</a:t>
            </a:r>
          </a:p>
          <a:p>
            <a:r>
              <a:rPr lang="tr-TR" dirty="0"/>
              <a:t>Gereklilikler: </a:t>
            </a:r>
          </a:p>
          <a:p>
            <a:pPr lvl="0"/>
            <a:r>
              <a:rPr lang="tr-TR" dirty="0" smtClean="0"/>
              <a:t>Kalite </a:t>
            </a:r>
            <a:r>
              <a:rPr lang="tr-TR" dirty="0"/>
              <a:t>belgeleri ve medikal malzeme ve bitkisel drog standartlarının belirlenmesinde eczacı çalıştırmak</a:t>
            </a:r>
          </a:p>
          <a:p>
            <a:pPr lvl="0"/>
            <a:r>
              <a:rPr lang="tr-TR" dirty="0"/>
              <a:t>İlaç sektörü ve ilaç imalat kuralları ile ilgili standartların belirlenmesinde eczacıların çalıştırılması için mevzuatların incelenerek eksikse çalışma yapmak</a:t>
            </a:r>
          </a:p>
          <a:p>
            <a:endParaRPr lang="tr-TR" dirty="0"/>
          </a:p>
          <a:p>
            <a:endParaRPr lang="tr-TR" dirty="0"/>
          </a:p>
        </p:txBody>
      </p:sp>
    </p:spTree>
    <p:extLst>
      <p:ext uri="{BB962C8B-B14F-4D97-AF65-F5344CB8AC3E}">
        <p14:creationId xmlns:p14="http://schemas.microsoft.com/office/powerpoint/2010/main" val="12070989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4385" y="732805"/>
            <a:ext cx="10515600" cy="4798200"/>
          </a:xfrm>
        </p:spPr>
        <p:txBody>
          <a:bodyPr>
            <a:normAutofit fontScale="55000" lnSpcReduction="20000"/>
          </a:bodyPr>
          <a:lstStyle/>
          <a:p>
            <a:pPr lvl="0"/>
            <a:r>
              <a:rPr lang="tr-TR" sz="3300" b="1" dirty="0"/>
              <a:t>TBMM’de uzman eczacı</a:t>
            </a:r>
            <a:endParaRPr lang="tr-TR" sz="3300" dirty="0"/>
          </a:p>
          <a:p>
            <a:r>
              <a:rPr lang="tr-TR" sz="3300" dirty="0"/>
              <a:t>Gereklilikler: </a:t>
            </a:r>
          </a:p>
          <a:p>
            <a:pPr lvl="0"/>
            <a:r>
              <a:rPr lang="tr-TR" sz="3300" dirty="0" smtClean="0"/>
              <a:t>TBMM </a:t>
            </a:r>
            <a:r>
              <a:rPr lang="tr-TR" sz="3300" dirty="0"/>
              <a:t>kadro cetvelinde eczacı alınması ve bunun Plan Bütçe Komisyonunda uzman olarak çalıştırılması konusunda görüşmeler yapmak</a:t>
            </a:r>
          </a:p>
          <a:p>
            <a:endParaRPr lang="tr-TR" sz="3300" dirty="0"/>
          </a:p>
          <a:p>
            <a:pPr lvl="0"/>
            <a:r>
              <a:rPr lang="tr-TR" sz="3300" b="1" dirty="0"/>
              <a:t>Evde/Hasta bakım eczacılığı</a:t>
            </a:r>
            <a:endParaRPr lang="tr-TR" sz="3300" dirty="0"/>
          </a:p>
          <a:p>
            <a:pPr marL="0" indent="0">
              <a:buNone/>
            </a:pPr>
            <a:endParaRPr lang="tr-TR" sz="3300" dirty="0"/>
          </a:p>
          <a:p>
            <a:r>
              <a:rPr lang="tr-TR" sz="3300" dirty="0"/>
              <a:t>Nitelikler: </a:t>
            </a:r>
          </a:p>
          <a:p>
            <a:r>
              <a:rPr lang="tr-TR" sz="3300" dirty="0" err="1"/>
              <a:t>Farmasötik</a:t>
            </a:r>
            <a:r>
              <a:rPr lang="tr-TR" sz="3300" dirty="0"/>
              <a:t> bakım ve </a:t>
            </a:r>
            <a:r>
              <a:rPr lang="tr-TR" sz="3300" dirty="0" err="1"/>
              <a:t>geriyatri</a:t>
            </a:r>
            <a:r>
              <a:rPr lang="tr-TR" sz="3300" dirty="0"/>
              <a:t> eğitimi, iletişim becerileri</a:t>
            </a:r>
          </a:p>
          <a:p>
            <a:endParaRPr lang="tr-TR" sz="3300" dirty="0"/>
          </a:p>
          <a:p>
            <a:r>
              <a:rPr lang="tr-TR" sz="3300" dirty="0"/>
              <a:t>Gereklilikler: </a:t>
            </a:r>
          </a:p>
          <a:p>
            <a:pPr lvl="0"/>
            <a:r>
              <a:rPr lang="tr-TR" sz="3300" dirty="0"/>
              <a:t>Sağlık bakanlığının başlattığı evde bakım hizmetinin uzantısı olarak ilacın evde de eczacı tarafından verilme gereği nedeniyle</a:t>
            </a:r>
          </a:p>
          <a:p>
            <a:pPr lvl="0"/>
            <a:r>
              <a:rPr lang="tr-TR" sz="3300" dirty="0"/>
              <a:t>SB Sağlık Müdürlükleri Evde Bakım Hizmetleri biriminin her ekibinde /ya da hasta popülasyonuna göre bir oranda bir tane eczacı bulunması için çalışma yapmak</a:t>
            </a:r>
          </a:p>
          <a:p>
            <a:pPr marL="0" lvl="0" indent="0">
              <a:buNone/>
            </a:pPr>
            <a:endParaRPr lang="tr-TR" dirty="0"/>
          </a:p>
          <a:p>
            <a:endParaRPr lang="tr-TR" dirty="0"/>
          </a:p>
        </p:txBody>
      </p:sp>
    </p:spTree>
    <p:extLst>
      <p:ext uri="{BB962C8B-B14F-4D97-AF65-F5344CB8AC3E}">
        <p14:creationId xmlns:p14="http://schemas.microsoft.com/office/powerpoint/2010/main" val="10581253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1376" y="691376"/>
            <a:ext cx="10662424" cy="5485587"/>
          </a:xfrm>
        </p:spPr>
        <p:txBody>
          <a:bodyPr>
            <a:normAutofit/>
          </a:bodyPr>
          <a:lstStyle/>
          <a:p>
            <a:pPr lvl="0"/>
            <a:r>
              <a:rPr lang="tr-TR" b="1" dirty="0"/>
              <a:t>Kızılay’da eczacı </a:t>
            </a:r>
            <a:endParaRPr lang="tr-TR" dirty="0"/>
          </a:p>
          <a:p>
            <a:r>
              <a:rPr lang="tr-TR" dirty="0"/>
              <a:t>Nitelikler: </a:t>
            </a:r>
          </a:p>
          <a:p>
            <a:pPr lvl="0"/>
            <a:r>
              <a:rPr lang="tr-TR" dirty="0"/>
              <a:t>İlkyardım eğitimi almış olmalıdır</a:t>
            </a:r>
          </a:p>
          <a:p>
            <a:pPr lvl="0"/>
            <a:r>
              <a:rPr lang="tr-TR" dirty="0"/>
              <a:t>Arama-kurtarma eğitimi almış olmalıdır</a:t>
            </a:r>
          </a:p>
          <a:p>
            <a:pPr lvl="0"/>
            <a:r>
              <a:rPr lang="tr-TR" dirty="0"/>
              <a:t>İletişim becerileri dersi almış olmak</a:t>
            </a:r>
          </a:p>
          <a:p>
            <a:pPr lvl="0"/>
            <a:r>
              <a:rPr lang="tr-TR" dirty="0"/>
              <a:t>Psikoloji eğitimi almak</a:t>
            </a:r>
          </a:p>
          <a:p>
            <a:pPr lvl="0"/>
            <a:r>
              <a:rPr lang="tr-TR" dirty="0"/>
              <a:t>Tercihen dil eğitimi alınmalı</a:t>
            </a:r>
          </a:p>
          <a:p>
            <a:r>
              <a:rPr lang="tr-TR" dirty="0"/>
              <a:t>Gereklilikler: </a:t>
            </a:r>
          </a:p>
          <a:p>
            <a:pPr lvl="0"/>
            <a:r>
              <a:rPr lang="tr-TR" dirty="0"/>
              <a:t>Acil durumlarda ilaç sevkiyatı ve desteği olduğu durumlarda hızlı ve etkin verimlilik ve hedefe doğru ulaşmasını sağlamak için gerekli mevzuatlarda eczacı gerekliliğinin bildirilmesi</a:t>
            </a:r>
          </a:p>
          <a:p>
            <a:endParaRPr lang="tr-TR" dirty="0"/>
          </a:p>
        </p:txBody>
      </p:sp>
    </p:spTree>
    <p:extLst>
      <p:ext uri="{BB962C8B-B14F-4D97-AF65-F5344CB8AC3E}">
        <p14:creationId xmlns:p14="http://schemas.microsoft.com/office/powerpoint/2010/main" val="30521141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0585" y="903249"/>
            <a:ext cx="10573215" cy="5273714"/>
          </a:xfrm>
        </p:spPr>
        <p:txBody>
          <a:bodyPr>
            <a:normAutofit fontScale="77500" lnSpcReduction="20000"/>
          </a:bodyPr>
          <a:lstStyle/>
          <a:p>
            <a:pPr lvl="0"/>
            <a:r>
              <a:rPr lang="tr-TR" b="1" dirty="0"/>
              <a:t>Vergi uzmanı eczacı</a:t>
            </a:r>
            <a:endParaRPr lang="tr-TR" dirty="0"/>
          </a:p>
          <a:p>
            <a:r>
              <a:rPr lang="tr-TR" dirty="0"/>
              <a:t>Nitelikler: </a:t>
            </a:r>
          </a:p>
          <a:p>
            <a:pPr lvl="0"/>
            <a:r>
              <a:rPr lang="tr-TR" dirty="0"/>
              <a:t>Yüksek lisans eğitimi alarak muhasebe ve işletme dersi almak</a:t>
            </a:r>
          </a:p>
          <a:p>
            <a:r>
              <a:rPr lang="tr-TR" dirty="0"/>
              <a:t>Gereklilikler: </a:t>
            </a:r>
          </a:p>
          <a:p>
            <a:pPr lvl="0"/>
            <a:r>
              <a:rPr lang="tr-TR" dirty="0"/>
              <a:t>Sektörün adilane bir şekilde vergilendirilmesi için sektörün tüm detaylarının ifade edilebilmesi ve belgelendirilmeyen eczane düşlen fiyat ve kayıplarının ifade edilebilir hale gelmesi ve zarar görmemesi</a:t>
            </a:r>
          </a:p>
          <a:p>
            <a:pPr marL="0" indent="0">
              <a:buNone/>
            </a:pPr>
            <a:r>
              <a:rPr lang="tr-TR" b="1" dirty="0"/>
              <a:t> </a:t>
            </a:r>
            <a:endParaRPr lang="tr-TR" dirty="0"/>
          </a:p>
          <a:p>
            <a:pPr lvl="0"/>
            <a:r>
              <a:rPr lang="tr-TR" b="1" dirty="0"/>
              <a:t>Geriatri Eczacısı</a:t>
            </a:r>
            <a:endParaRPr lang="tr-TR" dirty="0"/>
          </a:p>
          <a:p>
            <a:r>
              <a:rPr lang="tr-TR" dirty="0"/>
              <a:t>Nitelikler: </a:t>
            </a:r>
          </a:p>
          <a:p>
            <a:pPr lvl="0"/>
            <a:r>
              <a:rPr lang="tr-TR" dirty="0"/>
              <a:t>Akılcı ilaç kullanımı eğitimi olmalı</a:t>
            </a:r>
          </a:p>
          <a:p>
            <a:pPr lvl="0"/>
            <a:r>
              <a:rPr lang="tr-TR" dirty="0"/>
              <a:t>Psikoloji eğitimi olmalı </a:t>
            </a:r>
          </a:p>
          <a:p>
            <a:pPr lvl="0"/>
            <a:r>
              <a:rPr lang="tr-TR" dirty="0"/>
              <a:t>Rehabilitasyon eğitimi almalı</a:t>
            </a:r>
          </a:p>
          <a:p>
            <a:r>
              <a:rPr lang="tr-TR" dirty="0"/>
              <a:t>Gereklilikler: </a:t>
            </a:r>
          </a:p>
          <a:p>
            <a:pPr lvl="0"/>
            <a:r>
              <a:rPr lang="tr-TR" dirty="0"/>
              <a:t>Yaşlı bakım ve huzurevlerinin mevzuatlarına eczacı kadrosu eklenmelidir</a:t>
            </a:r>
          </a:p>
          <a:p>
            <a:endParaRPr lang="tr-TR" dirty="0"/>
          </a:p>
          <a:p>
            <a:endParaRPr lang="tr-TR" dirty="0"/>
          </a:p>
        </p:txBody>
      </p:sp>
    </p:spTree>
    <p:extLst>
      <p:ext uri="{BB962C8B-B14F-4D97-AF65-F5344CB8AC3E}">
        <p14:creationId xmlns:p14="http://schemas.microsoft.com/office/powerpoint/2010/main" val="27958769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8712" y="814039"/>
            <a:ext cx="10785088" cy="5362924"/>
          </a:xfrm>
        </p:spPr>
        <p:txBody>
          <a:bodyPr>
            <a:normAutofit/>
          </a:bodyPr>
          <a:lstStyle/>
          <a:p>
            <a:pPr lvl="0"/>
            <a:r>
              <a:rPr lang="tr-TR" b="1" dirty="0"/>
              <a:t>Profesyonel hizmet danışmanı eczacı</a:t>
            </a:r>
            <a:endParaRPr lang="tr-TR" dirty="0"/>
          </a:p>
          <a:p>
            <a:r>
              <a:rPr lang="tr-TR" dirty="0"/>
              <a:t>Nitelikler: </a:t>
            </a:r>
          </a:p>
          <a:p>
            <a:pPr lvl="0"/>
            <a:r>
              <a:rPr lang="tr-TR" dirty="0"/>
              <a:t>Pazarlama ve satış tekniği dersi almalı</a:t>
            </a:r>
          </a:p>
          <a:p>
            <a:pPr lvl="0"/>
            <a:r>
              <a:rPr lang="tr-TR" dirty="0"/>
              <a:t>İletişim </a:t>
            </a:r>
          </a:p>
          <a:p>
            <a:pPr lvl="0"/>
            <a:r>
              <a:rPr lang="tr-TR" dirty="0"/>
              <a:t>Tasarım ve dizayn</a:t>
            </a:r>
          </a:p>
          <a:p>
            <a:endParaRPr lang="tr-TR" dirty="0"/>
          </a:p>
          <a:p>
            <a:r>
              <a:rPr lang="tr-TR" dirty="0"/>
              <a:t>Gereklilikler: </a:t>
            </a:r>
          </a:p>
          <a:p>
            <a:pPr lvl="0"/>
            <a:r>
              <a:rPr lang="tr-TR" dirty="0"/>
              <a:t>Eczanelerin günün koşullarına uygun standarda sahip olabilmesi için önemi vurgulanmalı. Gelişen şartlara ayak </a:t>
            </a:r>
            <a:r>
              <a:rPr lang="tr-TR" dirty="0" smtClean="0"/>
              <a:t>uydurabilmeli.</a:t>
            </a:r>
            <a:endParaRPr lang="tr-TR" dirty="0"/>
          </a:p>
          <a:p>
            <a:pPr lvl="0"/>
            <a:r>
              <a:rPr lang="tr-TR" dirty="0"/>
              <a:t>Eczane koçu sıfatı kullanabilmek için </a:t>
            </a:r>
            <a:r>
              <a:rPr lang="tr-TR" dirty="0" err="1"/>
              <a:t>TEB’in</a:t>
            </a:r>
            <a:r>
              <a:rPr lang="tr-TR" dirty="0"/>
              <a:t> sertifikası / tescili gerekliliği konulmalı, eczacılar bu konuda </a:t>
            </a:r>
            <a:r>
              <a:rPr lang="tr-TR" dirty="0" smtClean="0"/>
              <a:t>uyarılmalı.</a:t>
            </a:r>
            <a:endParaRPr lang="tr-TR" dirty="0"/>
          </a:p>
          <a:p>
            <a:endParaRPr lang="tr-TR" dirty="0"/>
          </a:p>
          <a:p>
            <a:pPr marL="0" indent="0">
              <a:buNone/>
            </a:pPr>
            <a:endParaRPr lang="tr-TR" dirty="0"/>
          </a:p>
        </p:txBody>
      </p:sp>
    </p:spTree>
    <p:extLst>
      <p:ext uri="{BB962C8B-B14F-4D97-AF65-F5344CB8AC3E}">
        <p14:creationId xmlns:p14="http://schemas.microsoft.com/office/powerpoint/2010/main" val="28134768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Klinik eczacı</a:t>
            </a:r>
            <a:endParaRPr lang="tr-TR" dirty="0"/>
          </a:p>
          <a:p>
            <a:r>
              <a:rPr lang="tr-TR" dirty="0"/>
              <a:t>Nitelikler: </a:t>
            </a:r>
          </a:p>
          <a:p>
            <a:pPr lvl="0"/>
            <a:r>
              <a:rPr lang="tr-TR" dirty="0"/>
              <a:t>Klinik eczacı eğitimi almalı</a:t>
            </a:r>
          </a:p>
          <a:p>
            <a:r>
              <a:rPr lang="tr-TR" dirty="0"/>
              <a:t>Gereklilikler: </a:t>
            </a:r>
          </a:p>
          <a:p>
            <a:pPr lvl="0"/>
            <a:r>
              <a:rPr lang="tr-TR" dirty="0"/>
              <a:t>Yasada tedavi hizmetleri yönetmeliğinde tanımlanmalı ve buna uygun kadro açılmalı</a:t>
            </a:r>
          </a:p>
          <a:p>
            <a:endParaRPr lang="tr-TR" dirty="0"/>
          </a:p>
        </p:txBody>
      </p:sp>
    </p:spTree>
    <p:extLst>
      <p:ext uri="{BB962C8B-B14F-4D97-AF65-F5344CB8AC3E}">
        <p14:creationId xmlns:p14="http://schemas.microsoft.com/office/powerpoint/2010/main" val="1669475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err="1"/>
              <a:t>İnsangücü</a:t>
            </a:r>
            <a:r>
              <a:rPr lang="tr-TR" b="1" dirty="0"/>
              <a:t> Planlamasında Kendimize Sorulacak Sorular</a:t>
            </a:r>
            <a:endParaRPr lang="tr-TR" dirty="0"/>
          </a:p>
          <a:p>
            <a:pPr lvl="0"/>
            <a:r>
              <a:rPr lang="tr-TR" dirty="0"/>
              <a:t>Nerede çalışmaktadır? </a:t>
            </a:r>
          </a:p>
          <a:p>
            <a:pPr lvl="0"/>
            <a:r>
              <a:rPr lang="tr-TR" dirty="0"/>
              <a:t>Çalışmıyorsa neden çalışmamaktadır?</a:t>
            </a:r>
          </a:p>
          <a:p>
            <a:pPr lvl="0"/>
            <a:r>
              <a:rPr lang="tr-TR" dirty="0"/>
              <a:t>Nerelerde çalışabilir?</a:t>
            </a:r>
          </a:p>
          <a:p>
            <a:pPr lvl="0"/>
            <a:r>
              <a:rPr lang="tr-TR" dirty="0"/>
              <a:t>Buralarda çalışmak için gereken beceriler nelerdir?  </a:t>
            </a:r>
          </a:p>
          <a:p>
            <a:pPr lvl="0"/>
            <a:r>
              <a:rPr lang="tr-TR" dirty="0"/>
              <a:t>Bu çalışanları desteklemek için ne tür örgütsel yapılar olmalıdır? </a:t>
            </a:r>
          </a:p>
          <a:p>
            <a:pPr lvl="0"/>
            <a:r>
              <a:rPr lang="tr-TR" dirty="0"/>
              <a:t>Söz konusu çalışanlara ne tür meslek içi sürekli eğitim imkanları sunulmalıdır? </a:t>
            </a:r>
          </a:p>
          <a:p>
            <a:endParaRPr lang="tr-TR" dirty="0"/>
          </a:p>
        </p:txBody>
      </p:sp>
    </p:spTree>
    <p:extLst>
      <p:ext uri="{BB962C8B-B14F-4D97-AF65-F5344CB8AC3E}">
        <p14:creationId xmlns:p14="http://schemas.microsoft.com/office/powerpoint/2010/main" val="39970089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190" y="713678"/>
            <a:ext cx="10528610" cy="5463285"/>
          </a:xfrm>
        </p:spPr>
        <p:txBody>
          <a:bodyPr>
            <a:normAutofit fontScale="70000" lnSpcReduction="20000"/>
          </a:bodyPr>
          <a:lstStyle/>
          <a:p>
            <a:pPr lvl="0"/>
            <a:r>
              <a:rPr lang="tr-TR" b="1" dirty="0"/>
              <a:t>Özel hastane eczacısı </a:t>
            </a:r>
            <a:endParaRPr lang="tr-TR" dirty="0"/>
          </a:p>
          <a:p>
            <a:r>
              <a:rPr lang="tr-TR" dirty="0"/>
              <a:t>Nitelikler:  </a:t>
            </a:r>
          </a:p>
          <a:p>
            <a:pPr lvl="0"/>
            <a:r>
              <a:rPr lang="tr-TR" dirty="0"/>
              <a:t>Muhasebe</a:t>
            </a:r>
          </a:p>
          <a:p>
            <a:pPr lvl="0"/>
            <a:r>
              <a:rPr lang="tr-TR" dirty="0"/>
              <a:t>Alım-satım</a:t>
            </a:r>
          </a:p>
          <a:p>
            <a:pPr lvl="0"/>
            <a:r>
              <a:rPr lang="tr-TR" dirty="0"/>
              <a:t>Farmakoloji</a:t>
            </a:r>
          </a:p>
          <a:p>
            <a:pPr lvl="0"/>
            <a:r>
              <a:rPr lang="tr-TR" dirty="0"/>
              <a:t>Klinik eczacılık eğitimi almış olmalı</a:t>
            </a:r>
          </a:p>
          <a:p>
            <a:r>
              <a:rPr lang="tr-TR" dirty="0"/>
              <a:t>Gereklilikler: </a:t>
            </a:r>
          </a:p>
          <a:p>
            <a:pPr lvl="0"/>
            <a:r>
              <a:rPr lang="tr-TR" dirty="0"/>
              <a:t>50 yataklı her hastane için bir eczacı çalıştırma zorunluluğu içeren yönetmelik yürürlüğe girmelidir</a:t>
            </a:r>
          </a:p>
          <a:p>
            <a:endParaRPr lang="tr-TR" dirty="0"/>
          </a:p>
          <a:p>
            <a:pPr lvl="0"/>
            <a:r>
              <a:rPr lang="tr-TR" b="1" dirty="0" err="1"/>
              <a:t>Farmakope</a:t>
            </a:r>
            <a:r>
              <a:rPr lang="tr-TR" b="1" dirty="0"/>
              <a:t> analisti eczacı</a:t>
            </a:r>
            <a:endParaRPr lang="tr-TR" dirty="0"/>
          </a:p>
          <a:p>
            <a:r>
              <a:rPr lang="tr-TR" dirty="0"/>
              <a:t>Nitelikler:  </a:t>
            </a:r>
          </a:p>
          <a:p>
            <a:pPr lvl="0"/>
            <a:r>
              <a:rPr lang="tr-TR" dirty="0"/>
              <a:t>Etken madde bilmeli, etken madde nerede, nasıl, herhangi koşullarda saklanır bilmeli</a:t>
            </a:r>
          </a:p>
          <a:p>
            <a:pPr lvl="0"/>
            <a:r>
              <a:rPr lang="tr-TR" dirty="0" smtClean="0"/>
              <a:t>Farmakoloji</a:t>
            </a:r>
            <a:r>
              <a:rPr lang="tr-TR" dirty="0"/>
              <a:t>, </a:t>
            </a:r>
            <a:r>
              <a:rPr lang="tr-TR" dirty="0" smtClean="0"/>
              <a:t>Farm. Toksikoloji, Farmakognozi eğitimi almalı </a:t>
            </a:r>
          </a:p>
          <a:p>
            <a:pPr lvl="0"/>
            <a:r>
              <a:rPr lang="tr-TR" dirty="0" smtClean="0"/>
              <a:t>Gereklilikler</a:t>
            </a:r>
            <a:r>
              <a:rPr lang="tr-TR" dirty="0"/>
              <a:t>: </a:t>
            </a:r>
          </a:p>
          <a:p>
            <a:r>
              <a:rPr lang="tr-TR" dirty="0"/>
              <a:t>Türkiye </a:t>
            </a:r>
            <a:r>
              <a:rPr lang="tr-TR" dirty="0" err="1"/>
              <a:t>farmakopesi</a:t>
            </a:r>
            <a:r>
              <a:rPr lang="tr-TR" dirty="0"/>
              <a:t> dinamik olmalı ve sürekli güncel kalacak şekilde eczacı denetiminde </a:t>
            </a:r>
            <a:r>
              <a:rPr lang="tr-TR" dirty="0" smtClean="0"/>
              <a:t>olmalı</a:t>
            </a:r>
          </a:p>
          <a:p>
            <a:r>
              <a:rPr lang="tr-TR" dirty="0" smtClean="0"/>
              <a:t>Akademisyen </a:t>
            </a:r>
            <a:r>
              <a:rPr lang="tr-TR" dirty="0"/>
              <a:t>olmalı</a:t>
            </a:r>
          </a:p>
          <a:p>
            <a:pPr lvl="0"/>
            <a:endParaRPr lang="tr-TR" dirty="0"/>
          </a:p>
          <a:p>
            <a:endParaRPr lang="tr-TR" dirty="0"/>
          </a:p>
          <a:p>
            <a:endParaRPr lang="tr-TR" dirty="0"/>
          </a:p>
        </p:txBody>
      </p:sp>
    </p:spTree>
    <p:extLst>
      <p:ext uri="{BB962C8B-B14F-4D97-AF65-F5344CB8AC3E}">
        <p14:creationId xmlns:p14="http://schemas.microsoft.com/office/powerpoint/2010/main" val="42468936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Gıda takviyesi satan işyerinde çalışan eczacı </a:t>
            </a:r>
            <a:endParaRPr lang="tr-TR" dirty="0"/>
          </a:p>
          <a:p>
            <a:r>
              <a:rPr lang="tr-TR" dirty="0"/>
              <a:t>Nitelikler:  </a:t>
            </a:r>
          </a:p>
          <a:p>
            <a:pPr lvl="0"/>
            <a:r>
              <a:rPr lang="tr-TR" dirty="0" smtClean="0"/>
              <a:t>Gıda takviyeleri hakkında bilgi sahibi olmalı.</a:t>
            </a:r>
            <a:endParaRPr lang="tr-TR" dirty="0"/>
          </a:p>
          <a:p>
            <a:endParaRPr lang="tr-TR" dirty="0"/>
          </a:p>
          <a:p>
            <a:r>
              <a:rPr lang="tr-TR" dirty="0"/>
              <a:t>Gereklilikler: </a:t>
            </a:r>
          </a:p>
          <a:p>
            <a:pPr lvl="0"/>
            <a:r>
              <a:rPr lang="tr-TR" dirty="0"/>
              <a:t>Gıda takviyesi ürünlerin </a:t>
            </a:r>
            <a:r>
              <a:rPr lang="tr-TR" dirty="0" smtClean="0"/>
              <a:t>sadece eczanede, eczacı </a:t>
            </a:r>
            <a:r>
              <a:rPr lang="tr-TR" dirty="0"/>
              <a:t>tarafından verilmesi gerekir. </a:t>
            </a:r>
          </a:p>
        </p:txBody>
      </p:sp>
    </p:spTree>
    <p:extLst>
      <p:ext uri="{BB962C8B-B14F-4D97-AF65-F5344CB8AC3E}">
        <p14:creationId xmlns:p14="http://schemas.microsoft.com/office/powerpoint/2010/main" val="751201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2083" y="978132"/>
            <a:ext cx="10515600" cy="5265650"/>
          </a:xfrm>
        </p:spPr>
        <p:txBody>
          <a:bodyPr>
            <a:normAutofit/>
          </a:bodyPr>
          <a:lstStyle/>
          <a:p>
            <a:pPr lvl="0"/>
            <a:r>
              <a:rPr lang="tr-TR" b="1" dirty="0"/>
              <a:t>Çağrı merkezi eczacısı </a:t>
            </a:r>
            <a:endParaRPr lang="tr-TR" dirty="0"/>
          </a:p>
          <a:p>
            <a:r>
              <a:rPr lang="tr-TR" dirty="0"/>
              <a:t>Gereklilikler: </a:t>
            </a:r>
          </a:p>
          <a:p>
            <a:pPr lvl="0"/>
            <a:r>
              <a:rPr lang="tr-TR" dirty="0" smtClean="0"/>
              <a:t>Mevzuatı olmalı, 7/24  </a:t>
            </a:r>
            <a:r>
              <a:rPr lang="tr-TR" dirty="0"/>
              <a:t>saat halkın doğru bilgiye ulaşması </a:t>
            </a:r>
            <a:endParaRPr lang="tr-TR" dirty="0" smtClean="0"/>
          </a:p>
          <a:p>
            <a:pPr lvl="0"/>
            <a:endParaRPr lang="tr-TR" b="1" dirty="0"/>
          </a:p>
          <a:p>
            <a:pPr lvl="0"/>
            <a:r>
              <a:rPr lang="tr-TR" b="1" dirty="0" smtClean="0"/>
              <a:t>Zehir </a:t>
            </a:r>
            <a:r>
              <a:rPr lang="tr-TR" b="1" dirty="0"/>
              <a:t>danışma merkezlerinde </a:t>
            </a:r>
            <a:r>
              <a:rPr lang="tr-TR" b="1" dirty="0" smtClean="0"/>
              <a:t>eczacı</a:t>
            </a:r>
          </a:p>
          <a:p>
            <a:pPr lvl="0"/>
            <a:r>
              <a:rPr lang="tr-TR" dirty="0" smtClean="0"/>
              <a:t>İlaç etkileşimleri konusunda bilgili olmalı</a:t>
            </a:r>
            <a:endParaRPr lang="tr-TR" dirty="0"/>
          </a:p>
          <a:p>
            <a:r>
              <a:rPr lang="tr-TR" dirty="0"/>
              <a:t>Gereklilikler: </a:t>
            </a:r>
          </a:p>
          <a:p>
            <a:pPr lvl="0"/>
            <a:r>
              <a:rPr lang="tr-TR" dirty="0"/>
              <a:t>Akut </a:t>
            </a:r>
            <a:r>
              <a:rPr lang="tr-TR" dirty="0" smtClean="0"/>
              <a:t>gelişen zehirlenmelerde </a:t>
            </a:r>
            <a:r>
              <a:rPr lang="tr-TR" dirty="0"/>
              <a:t>doğru bilgiye acil şekilde ulaşılabilmesi için </a:t>
            </a:r>
            <a:r>
              <a:rPr lang="tr-TR" dirty="0" smtClean="0"/>
              <a:t>farmakoloji/Farm. Toksikoloji de lisansüstü eğitim</a:t>
            </a:r>
          </a:p>
          <a:p>
            <a:endParaRPr lang="tr-TR" dirty="0"/>
          </a:p>
          <a:p>
            <a:endParaRPr lang="tr-TR" dirty="0"/>
          </a:p>
        </p:txBody>
      </p:sp>
    </p:spTree>
    <p:extLst>
      <p:ext uri="{BB962C8B-B14F-4D97-AF65-F5344CB8AC3E}">
        <p14:creationId xmlns:p14="http://schemas.microsoft.com/office/powerpoint/2010/main" val="23318513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Kalkınma Bakanlığı’nda uzman eczacı </a:t>
            </a:r>
            <a:endParaRPr lang="tr-TR" dirty="0"/>
          </a:p>
          <a:p>
            <a:r>
              <a:rPr lang="tr-TR" dirty="0"/>
              <a:t>Gereklilikler: </a:t>
            </a:r>
          </a:p>
          <a:p>
            <a:pPr lvl="0"/>
            <a:r>
              <a:rPr lang="tr-TR" dirty="0"/>
              <a:t>Doğru hedef, planlama, yerel ilaç sanayi desteklenmesi amacıyla özel istihdam sağlanmalıdır. Kalkınmanın en güzel yolu tasarruf, ilacı en iyi bilen eczacı, </a:t>
            </a:r>
            <a:r>
              <a:rPr lang="tr-TR" dirty="0" err="1"/>
              <a:t>SGK’nın</a:t>
            </a:r>
            <a:r>
              <a:rPr lang="tr-TR" dirty="0"/>
              <a:t> dolayısıyla devletin ilaca ödediği paranın </a:t>
            </a:r>
            <a:r>
              <a:rPr lang="tr-TR" dirty="0" smtClean="0"/>
              <a:t>azaltılması mümkün olabilir.</a:t>
            </a:r>
            <a:endParaRPr lang="tr-TR" dirty="0"/>
          </a:p>
          <a:p>
            <a:endParaRPr lang="tr-TR" dirty="0"/>
          </a:p>
        </p:txBody>
      </p:sp>
    </p:spTree>
    <p:extLst>
      <p:ext uri="{BB962C8B-B14F-4D97-AF65-F5344CB8AC3E}">
        <p14:creationId xmlns:p14="http://schemas.microsoft.com/office/powerpoint/2010/main" val="15636995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073" y="628073"/>
            <a:ext cx="10494818" cy="6297036"/>
          </a:xfrm>
        </p:spPr>
        <p:txBody>
          <a:bodyPr>
            <a:normAutofit lnSpcReduction="10000"/>
          </a:bodyPr>
          <a:lstStyle/>
          <a:p>
            <a:pPr lvl="0"/>
            <a:r>
              <a:rPr lang="tr-TR" b="1" dirty="0" err="1"/>
              <a:t>TÜİK’te</a:t>
            </a:r>
            <a:r>
              <a:rPr lang="tr-TR" b="1" dirty="0"/>
              <a:t> Araştırmacı </a:t>
            </a:r>
            <a:r>
              <a:rPr lang="tr-TR" b="1" dirty="0" smtClean="0"/>
              <a:t>Eczacı</a:t>
            </a:r>
          </a:p>
          <a:p>
            <a:pPr marL="0" lvl="0" indent="0">
              <a:buNone/>
            </a:pPr>
            <a:endParaRPr lang="tr-TR" dirty="0"/>
          </a:p>
          <a:p>
            <a:r>
              <a:rPr lang="tr-TR" dirty="0"/>
              <a:t>Gereklilikler: </a:t>
            </a:r>
          </a:p>
          <a:p>
            <a:pPr lvl="0"/>
            <a:r>
              <a:rPr lang="tr-TR" dirty="0"/>
              <a:t>Türkiye’de ilaç kullanımına ait istatistiki bilgilerin çıkarılması, ilaç planlamasının doğru yapılması için en sağlıklı bilgilerin ulaşması amacıyla eczacılık alanına özel  kadrolaşma sağlanmalıdır. </a:t>
            </a:r>
          </a:p>
          <a:p>
            <a:endParaRPr lang="tr-TR" dirty="0"/>
          </a:p>
          <a:p>
            <a:pPr lvl="0"/>
            <a:r>
              <a:rPr lang="tr-TR" b="1" dirty="0"/>
              <a:t>Çevre Bakanlığı’nda çalışan eczacı</a:t>
            </a:r>
            <a:endParaRPr lang="tr-TR" dirty="0"/>
          </a:p>
          <a:p>
            <a:r>
              <a:rPr lang="tr-TR" dirty="0"/>
              <a:t> Gereklilikler: </a:t>
            </a:r>
          </a:p>
          <a:p>
            <a:pPr lvl="0"/>
            <a:r>
              <a:rPr lang="tr-TR" dirty="0"/>
              <a:t>İlacın çevreye olan zararını araştırılabilmesi ve imhası için gerekli istihdam yasalarla düzenlenmesi. Dezenfektan maddelerin kontrolü, bu işi yapan kişilerin sağlığı… nedenleriyle; </a:t>
            </a:r>
          </a:p>
          <a:p>
            <a:pPr lvl="0"/>
            <a:r>
              <a:rPr lang="tr-TR" dirty="0"/>
              <a:t>Çıkartılacak olan İlaç İmha Yönetmeliğine bu merkezlerde çalışacak eczacı eklenmesi</a:t>
            </a:r>
          </a:p>
          <a:p>
            <a:endParaRPr lang="tr-TR" dirty="0"/>
          </a:p>
        </p:txBody>
      </p:sp>
    </p:spTree>
    <p:extLst>
      <p:ext uri="{BB962C8B-B14F-4D97-AF65-F5344CB8AC3E}">
        <p14:creationId xmlns:p14="http://schemas.microsoft.com/office/powerpoint/2010/main" val="33214594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829" y="959005"/>
            <a:ext cx="10628971" cy="5217958"/>
          </a:xfrm>
        </p:spPr>
        <p:txBody>
          <a:bodyPr>
            <a:normAutofit/>
          </a:bodyPr>
          <a:lstStyle/>
          <a:p>
            <a:pPr lvl="0"/>
            <a:r>
              <a:rPr lang="tr-TR" b="1" dirty="0" err="1"/>
              <a:t>Farmakoantropoloji</a:t>
            </a:r>
            <a:r>
              <a:rPr lang="tr-TR" b="1" dirty="0"/>
              <a:t> uzmanı eczacı </a:t>
            </a:r>
            <a:endParaRPr lang="tr-TR" dirty="0"/>
          </a:p>
          <a:p>
            <a:r>
              <a:rPr lang="tr-TR" dirty="0"/>
              <a:t>Nitelikler:  </a:t>
            </a:r>
          </a:p>
          <a:p>
            <a:pPr lvl="0"/>
            <a:r>
              <a:rPr lang="tr-TR" dirty="0"/>
              <a:t>Eczacılık lisans eğitimi </a:t>
            </a:r>
            <a:endParaRPr lang="tr-TR" dirty="0" smtClean="0"/>
          </a:p>
          <a:p>
            <a:pPr lvl="0"/>
            <a:r>
              <a:rPr lang="tr-TR" dirty="0"/>
              <a:t>S</a:t>
            </a:r>
            <a:r>
              <a:rPr lang="tr-TR" dirty="0" smtClean="0"/>
              <a:t>osyoloji-antropoloji </a:t>
            </a:r>
            <a:r>
              <a:rPr lang="tr-TR" dirty="0"/>
              <a:t>yüksek lisansı yapmak </a:t>
            </a:r>
          </a:p>
          <a:p>
            <a:r>
              <a:rPr lang="tr-TR" dirty="0"/>
              <a:t>Gereklilikler: </a:t>
            </a:r>
          </a:p>
          <a:p>
            <a:pPr lvl="0"/>
            <a:r>
              <a:rPr lang="tr-TR" dirty="0"/>
              <a:t>Müzeler müdürlüğü nezdinde girişimde bulunmak</a:t>
            </a:r>
          </a:p>
          <a:p>
            <a:endParaRPr lang="tr-TR" dirty="0"/>
          </a:p>
          <a:p>
            <a:pPr lvl="0"/>
            <a:endParaRPr lang="tr-TR" b="1" dirty="0" smtClean="0"/>
          </a:p>
          <a:p>
            <a:endParaRPr lang="tr-TR" dirty="0"/>
          </a:p>
          <a:p>
            <a:endParaRPr lang="tr-TR" dirty="0"/>
          </a:p>
        </p:txBody>
      </p:sp>
    </p:spTree>
    <p:extLst>
      <p:ext uri="{BB962C8B-B14F-4D97-AF65-F5344CB8AC3E}">
        <p14:creationId xmlns:p14="http://schemas.microsoft.com/office/powerpoint/2010/main" val="5431292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4537"/>
            <a:ext cx="10896600" cy="5842426"/>
          </a:xfrm>
        </p:spPr>
        <p:txBody>
          <a:bodyPr>
            <a:normAutofit fontScale="92500" lnSpcReduction="10000"/>
          </a:bodyPr>
          <a:lstStyle/>
          <a:p>
            <a:pPr lvl="0"/>
            <a:r>
              <a:rPr lang="tr-TR" b="1" dirty="0"/>
              <a:t>Türk Patent Enstitüsü’nde uzman eczacı </a:t>
            </a:r>
            <a:endParaRPr lang="tr-TR" dirty="0"/>
          </a:p>
          <a:p>
            <a:r>
              <a:rPr lang="tr-TR" dirty="0"/>
              <a:t>Nitelikler:  </a:t>
            </a:r>
          </a:p>
          <a:p>
            <a:pPr lvl="0"/>
            <a:r>
              <a:rPr lang="tr-TR" dirty="0"/>
              <a:t>Eczacılık lisans eğitimi üzerine yabancı dil, uluslar arası hukuk, enstitü ile ilgili tüm mevzuata hâkim olmak</a:t>
            </a:r>
          </a:p>
          <a:p>
            <a:r>
              <a:rPr lang="tr-TR" dirty="0"/>
              <a:t>Gereklilikler:</a:t>
            </a:r>
          </a:p>
          <a:p>
            <a:pPr lvl="0"/>
            <a:r>
              <a:rPr lang="tr-TR" dirty="0"/>
              <a:t>Bununla ilgili yönetmelik değişikliğine gidilerek kadro açılması</a:t>
            </a:r>
          </a:p>
          <a:p>
            <a:endParaRPr lang="tr-TR" dirty="0"/>
          </a:p>
          <a:p>
            <a:pPr lvl="0"/>
            <a:r>
              <a:rPr lang="tr-TR" b="1" dirty="0"/>
              <a:t>Özel Sigorta Şirketleri</a:t>
            </a:r>
            <a:endParaRPr lang="tr-TR" dirty="0"/>
          </a:p>
          <a:p>
            <a:r>
              <a:rPr lang="tr-TR" dirty="0"/>
              <a:t>Nitelikler:  </a:t>
            </a:r>
          </a:p>
          <a:p>
            <a:pPr lvl="0"/>
            <a:r>
              <a:rPr lang="tr-TR" dirty="0"/>
              <a:t>Eczacılık lisansı eğitimi yanında özel sigorta mevzuatına hâkim olmak </a:t>
            </a:r>
          </a:p>
          <a:p>
            <a:r>
              <a:rPr lang="tr-TR" dirty="0"/>
              <a:t>Gereklilikler:</a:t>
            </a:r>
          </a:p>
          <a:p>
            <a:r>
              <a:rPr lang="tr-TR" dirty="0"/>
              <a:t>Bu konuyla ilgili yönetmelik değişikliğine gidilmeli, iç mevzuatlarında eczacı çalıştırma zorunluluğu getirilmeli</a:t>
            </a:r>
          </a:p>
          <a:p>
            <a:endParaRPr lang="tr-TR" dirty="0"/>
          </a:p>
          <a:p>
            <a:endParaRPr lang="tr-TR" dirty="0"/>
          </a:p>
        </p:txBody>
      </p:sp>
    </p:spTree>
    <p:extLst>
      <p:ext uri="{BB962C8B-B14F-4D97-AF65-F5344CB8AC3E}">
        <p14:creationId xmlns:p14="http://schemas.microsoft.com/office/powerpoint/2010/main" val="1241753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654" y="245327"/>
            <a:ext cx="10863146" cy="5931636"/>
          </a:xfrm>
        </p:spPr>
        <p:txBody>
          <a:bodyPr>
            <a:normAutofit fontScale="85000" lnSpcReduction="20000"/>
          </a:bodyPr>
          <a:lstStyle/>
          <a:p>
            <a:pPr lvl="0"/>
            <a:r>
              <a:rPr lang="tr-TR" b="1" dirty="0"/>
              <a:t>RTÜK’te kontrolör eczacı </a:t>
            </a:r>
            <a:endParaRPr lang="tr-TR" dirty="0"/>
          </a:p>
          <a:p>
            <a:r>
              <a:rPr lang="tr-TR" dirty="0"/>
              <a:t>Nitelikler:  </a:t>
            </a:r>
          </a:p>
          <a:p>
            <a:pPr lvl="0"/>
            <a:r>
              <a:rPr lang="tr-TR" dirty="0"/>
              <a:t>Eczacılık lisansı eğitimi yanında RTÜK mevzuatına hakim olmak</a:t>
            </a:r>
          </a:p>
          <a:p>
            <a:r>
              <a:rPr lang="tr-TR" dirty="0"/>
              <a:t>Gereklilikler:</a:t>
            </a:r>
          </a:p>
          <a:p>
            <a:pPr lvl="0"/>
            <a:r>
              <a:rPr lang="tr-TR" dirty="0"/>
              <a:t>Mevzuat değişikliği gereklidir</a:t>
            </a:r>
          </a:p>
          <a:p>
            <a:endParaRPr lang="tr-TR" dirty="0"/>
          </a:p>
          <a:p>
            <a:pPr marL="0" lvl="0" indent="0">
              <a:buNone/>
            </a:pPr>
            <a:r>
              <a:rPr lang="tr-TR" b="1" dirty="0" smtClean="0"/>
              <a:t>Bilgi Teknolojileri ve İletişim Kurumu’ </a:t>
            </a:r>
            <a:r>
              <a:rPr lang="tr-TR" b="1" dirty="0" err="1" smtClean="0"/>
              <a:t>nda</a:t>
            </a:r>
            <a:r>
              <a:rPr lang="tr-TR" b="1" dirty="0" smtClean="0"/>
              <a:t> uzman eczacı </a:t>
            </a:r>
            <a:endParaRPr lang="tr-TR" dirty="0" smtClean="0"/>
          </a:p>
          <a:p>
            <a:r>
              <a:rPr lang="tr-TR" dirty="0" smtClean="0"/>
              <a:t>Nitelikler</a:t>
            </a:r>
            <a:r>
              <a:rPr lang="tr-TR" dirty="0"/>
              <a:t>:  </a:t>
            </a:r>
          </a:p>
          <a:p>
            <a:pPr lvl="0"/>
            <a:r>
              <a:rPr lang="tr-TR" dirty="0"/>
              <a:t>Eczacılık lisansı eğitimi üzerine farmakoloji ve/veya toksikoloji biyokimya vb. ilaçla ilgili her konuda meslek içi eğitim almış olmak </a:t>
            </a:r>
          </a:p>
          <a:p>
            <a:pPr lvl="0"/>
            <a:r>
              <a:rPr lang="tr-TR" dirty="0"/>
              <a:t>Ticaret kanununa hakim olunmalı</a:t>
            </a:r>
          </a:p>
          <a:p>
            <a:pPr lvl="0"/>
            <a:r>
              <a:rPr lang="tr-TR" dirty="0"/>
              <a:t>Diksiyon dersi alınmalı</a:t>
            </a:r>
          </a:p>
          <a:p>
            <a:pPr lvl="0"/>
            <a:r>
              <a:rPr lang="tr-TR" dirty="0"/>
              <a:t>İletişim dersi alınmalı</a:t>
            </a:r>
          </a:p>
          <a:p>
            <a:r>
              <a:rPr lang="tr-TR" dirty="0"/>
              <a:t>Gereklilikler:</a:t>
            </a:r>
          </a:p>
          <a:p>
            <a:pPr lvl="0"/>
            <a:r>
              <a:rPr lang="tr-TR" dirty="0"/>
              <a:t>Konuyla ilgili mevzuat değişikliği gereklidir </a:t>
            </a:r>
          </a:p>
          <a:p>
            <a:endParaRPr lang="tr-TR" dirty="0"/>
          </a:p>
        </p:txBody>
      </p:sp>
    </p:spTree>
    <p:extLst>
      <p:ext uri="{BB962C8B-B14F-4D97-AF65-F5344CB8AC3E}">
        <p14:creationId xmlns:p14="http://schemas.microsoft.com/office/powerpoint/2010/main" val="7193857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lvl="0"/>
            <a:r>
              <a:rPr lang="tr-TR" b="1" dirty="0" err="1" smtClean="0"/>
              <a:t>Biyoteknoloji</a:t>
            </a:r>
            <a:r>
              <a:rPr lang="tr-TR" b="1" dirty="0" smtClean="0"/>
              <a:t> </a:t>
            </a:r>
            <a:r>
              <a:rPr lang="tr-TR" b="1" dirty="0"/>
              <a:t>ve </a:t>
            </a:r>
            <a:r>
              <a:rPr lang="tr-TR" b="1" dirty="0" err="1" smtClean="0"/>
              <a:t>Nanoteknolojide</a:t>
            </a:r>
            <a:r>
              <a:rPr lang="tr-TR" b="1" dirty="0" smtClean="0"/>
              <a:t> </a:t>
            </a:r>
            <a:r>
              <a:rPr lang="tr-TR" b="1" dirty="0"/>
              <a:t>uzman eczacı </a:t>
            </a:r>
            <a:endParaRPr lang="tr-TR" dirty="0"/>
          </a:p>
          <a:p>
            <a:r>
              <a:rPr lang="tr-TR" dirty="0"/>
              <a:t>Nitelikler:  </a:t>
            </a:r>
          </a:p>
          <a:p>
            <a:pPr lvl="0"/>
            <a:r>
              <a:rPr lang="tr-TR" dirty="0"/>
              <a:t>Eczacılık lisans eğitimi üzerine </a:t>
            </a:r>
            <a:r>
              <a:rPr lang="tr-TR" dirty="0" err="1"/>
              <a:t>farmasötik</a:t>
            </a:r>
            <a:r>
              <a:rPr lang="tr-TR" dirty="0"/>
              <a:t> teknoloji konusunda </a:t>
            </a:r>
            <a:r>
              <a:rPr lang="tr-TR" dirty="0" smtClean="0"/>
              <a:t>lisansüstü eğitim almak. </a:t>
            </a:r>
          </a:p>
          <a:p>
            <a:r>
              <a:rPr lang="tr-TR" dirty="0" smtClean="0"/>
              <a:t>Gereklilikler</a:t>
            </a:r>
            <a:r>
              <a:rPr lang="tr-TR" dirty="0"/>
              <a:t>:</a:t>
            </a:r>
          </a:p>
          <a:p>
            <a:pPr lvl="0"/>
            <a:r>
              <a:rPr lang="tr-TR" dirty="0" err="1"/>
              <a:t>Nanoteknoloji</a:t>
            </a:r>
            <a:r>
              <a:rPr lang="tr-TR" dirty="0"/>
              <a:t>  ile ilaç üreten firmalara bu konuda zorunluluk konulması</a:t>
            </a:r>
          </a:p>
          <a:p>
            <a:pPr lvl="0"/>
            <a:r>
              <a:rPr lang="tr-TR" dirty="0"/>
              <a:t>İlgili mevzuat değişikliği yapılmalı </a:t>
            </a:r>
          </a:p>
          <a:p>
            <a:pPr lvl="0"/>
            <a:r>
              <a:rPr lang="tr-TR" dirty="0" err="1"/>
              <a:t>Biyo</a:t>
            </a:r>
            <a:r>
              <a:rPr lang="tr-TR" dirty="0"/>
              <a:t> ve </a:t>
            </a:r>
            <a:r>
              <a:rPr lang="tr-TR" dirty="0" err="1"/>
              <a:t>nanoteknoloji</a:t>
            </a:r>
            <a:r>
              <a:rPr lang="tr-TR" dirty="0"/>
              <a:t> ile ilaç üreten firmalara doktora yapmış ya da 2 yıl çalışmış olan eczacı çalıştırma zorunluluğu getirilmesi</a:t>
            </a:r>
          </a:p>
          <a:p>
            <a:endParaRPr lang="tr-TR" dirty="0"/>
          </a:p>
        </p:txBody>
      </p:sp>
    </p:spTree>
    <p:extLst>
      <p:ext uri="{BB962C8B-B14F-4D97-AF65-F5344CB8AC3E}">
        <p14:creationId xmlns:p14="http://schemas.microsoft.com/office/powerpoint/2010/main" val="37740608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9434" y="524107"/>
            <a:ext cx="10584366" cy="5652856"/>
          </a:xfrm>
        </p:spPr>
        <p:txBody>
          <a:bodyPr>
            <a:normAutofit fontScale="92500" lnSpcReduction="10000"/>
          </a:bodyPr>
          <a:lstStyle/>
          <a:p>
            <a:pPr lvl="0"/>
            <a:r>
              <a:rPr lang="tr-TR" b="1" dirty="0"/>
              <a:t>Kalite uzmanı eczacı </a:t>
            </a:r>
            <a:endParaRPr lang="tr-TR" dirty="0"/>
          </a:p>
          <a:p>
            <a:r>
              <a:rPr lang="tr-TR" dirty="0"/>
              <a:t>Gereklilikler:  </a:t>
            </a:r>
          </a:p>
          <a:p>
            <a:pPr lvl="0"/>
            <a:r>
              <a:rPr lang="tr-TR" dirty="0"/>
              <a:t>İlgili mevzuatta değişiklik yapmak</a:t>
            </a:r>
          </a:p>
          <a:p>
            <a:pPr lvl="0"/>
            <a:r>
              <a:rPr lang="tr-TR" dirty="0"/>
              <a:t>Bu konuyla ilgili eczacı alımını zorunlu hale getirmek </a:t>
            </a:r>
          </a:p>
          <a:p>
            <a:endParaRPr lang="tr-TR" dirty="0"/>
          </a:p>
          <a:p>
            <a:endParaRPr lang="tr-TR" dirty="0"/>
          </a:p>
          <a:p>
            <a:pPr lvl="0"/>
            <a:r>
              <a:rPr lang="tr-TR" b="1" dirty="0"/>
              <a:t>Veteriner hekimlikte kullanılan ilaç alanında uzman eczacı </a:t>
            </a:r>
            <a:endParaRPr lang="tr-TR" dirty="0"/>
          </a:p>
          <a:p>
            <a:endParaRPr lang="tr-TR" dirty="0"/>
          </a:p>
          <a:p>
            <a:r>
              <a:rPr lang="tr-TR" dirty="0"/>
              <a:t>Nitelikler:  </a:t>
            </a:r>
          </a:p>
          <a:p>
            <a:pPr lvl="0"/>
            <a:r>
              <a:rPr lang="tr-TR" dirty="0"/>
              <a:t>Eczacılık lisans eğitimi üzerine veteriner hekimlikte veteriner farmakolojisi üzerine yüksek lisans yapmak </a:t>
            </a:r>
          </a:p>
          <a:p>
            <a:r>
              <a:rPr lang="tr-TR" dirty="0"/>
              <a:t>Gereklilikler:  </a:t>
            </a:r>
          </a:p>
          <a:p>
            <a:pPr lvl="0"/>
            <a:r>
              <a:rPr lang="tr-TR" dirty="0"/>
              <a:t>Tarım il Müdürlüğü’nde eczacı çalışması için ilgili mevzuatın değiştirilmesi</a:t>
            </a:r>
          </a:p>
          <a:p>
            <a:endParaRPr lang="tr-TR" dirty="0"/>
          </a:p>
          <a:p>
            <a:endParaRPr lang="tr-TR" dirty="0"/>
          </a:p>
        </p:txBody>
      </p:sp>
    </p:spTree>
    <p:extLst>
      <p:ext uri="{BB962C8B-B14F-4D97-AF65-F5344CB8AC3E}">
        <p14:creationId xmlns:p14="http://schemas.microsoft.com/office/powerpoint/2010/main" val="3186801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Neden </a:t>
            </a:r>
            <a:r>
              <a:rPr lang="tr-TR" b="1" dirty="0" err="1"/>
              <a:t>İnsangücü</a:t>
            </a:r>
            <a:r>
              <a:rPr lang="tr-TR" b="1" dirty="0"/>
              <a:t> Planlamasına İhtiyaç Duyuyoruz?</a:t>
            </a:r>
            <a:endParaRPr lang="tr-TR" dirty="0"/>
          </a:p>
          <a:p>
            <a:pPr lvl="0"/>
            <a:r>
              <a:rPr lang="tr-TR" dirty="0"/>
              <a:t>6308 sayılı </a:t>
            </a:r>
            <a:r>
              <a:rPr lang="tr-TR" dirty="0" smtClean="0"/>
              <a:t>Yasa ve  </a:t>
            </a:r>
            <a:r>
              <a:rPr lang="tr-TR" dirty="0"/>
              <a:t>bağlı yönetmelik</a:t>
            </a:r>
          </a:p>
          <a:p>
            <a:pPr lvl="0"/>
            <a:r>
              <a:rPr lang="tr-TR" dirty="0"/>
              <a:t>Yeni eczacılık fakültelerinin açılması</a:t>
            </a:r>
          </a:p>
          <a:p>
            <a:pPr lvl="0"/>
            <a:r>
              <a:rPr lang="tr-TR" dirty="0"/>
              <a:t>Sağlık Bakanlığı Sağlık </a:t>
            </a:r>
            <a:r>
              <a:rPr lang="tr-TR" dirty="0" err="1"/>
              <a:t>İnsangücü</a:t>
            </a:r>
            <a:r>
              <a:rPr lang="tr-TR" dirty="0"/>
              <a:t> Daire Başkanlığı’nın yapmakta olduğu çalışma </a:t>
            </a:r>
          </a:p>
          <a:p>
            <a:endParaRPr lang="tr-TR" dirty="0"/>
          </a:p>
        </p:txBody>
      </p:sp>
    </p:spTree>
    <p:extLst>
      <p:ext uri="{BB962C8B-B14F-4D97-AF65-F5344CB8AC3E}">
        <p14:creationId xmlns:p14="http://schemas.microsoft.com/office/powerpoint/2010/main" val="7939840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Adli bilirkişi </a:t>
            </a:r>
            <a:r>
              <a:rPr lang="tr-TR" b="1" dirty="0" smtClean="0"/>
              <a:t>uzmanı </a:t>
            </a:r>
            <a:r>
              <a:rPr lang="tr-TR" b="1" dirty="0"/>
              <a:t>eczacı </a:t>
            </a:r>
            <a:endParaRPr lang="tr-TR" dirty="0"/>
          </a:p>
          <a:p>
            <a:r>
              <a:rPr lang="tr-TR" dirty="0"/>
              <a:t>Nitelikler:  </a:t>
            </a:r>
          </a:p>
          <a:p>
            <a:pPr lvl="0"/>
            <a:r>
              <a:rPr lang="tr-TR" dirty="0"/>
              <a:t>Eczacılık lisans eğitimi üzerine </a:t>
            </a:r>
            <a:r>
              <a:rPr lang="tr-TR" dirty="0" smtClean="0"/>
              <a:t>adli eczacılık yüksek lisans yapılmalı</a:t>
            </a:r>
            <a:endParaRPr lang="tr-TR" dirty="0"/>
          </a:p>
          <a:p>
            <a:r>
              <a:rPr lang="tr-TR" dirty="0"/>
              <a:t>Gereklilikler: </a:t>
            </a:r>
          </a:p>
          <a:p>
            <a:pPr lvl="0"/>
            <a:r>
              <a:rPr lang="tr-TR" dirty="0"/>
              <a:t>İllerin Adalet Komisyonu Başkanlıkları </a:t>
            </a:r>
            <a:r>
              <a:rPr lang="tr-TR" dirty="0" smtClean="0"/>
              <a:t>disiplin </a:t>
            </a:r>
            <a:r>
              <a:rPr lang="tr-TR" dirty="0"/>
              <a:t>suçu almamış olanlar ve belirli yaşın üzerindekiler bilirkişi olarak </a:t>
            </a:r>
            <a:r>
              <a:rPr lang="tr-TR" dirty="0" smtClean="0"/>
              <a:t>atanma koşulu getirilmeli.</a:t>
            </a:r>
            <a:endParaRPr lang="tr-TR" dirty="0"/>
          </a:p>
          <a:p>
            <a:endParaRPr lang="tr-TR" dirty="0"/>
          </a:p>
        </p:txBody>
      </p:sp>
    </p:spTree>
    <p:extLst>
      <p:ext uri="{BB962C8B-B14F-4D97-AF65-F5344CB8AC3E}">
        <p14:creationId xmlns:p14="http://schemas.microsoft.com/office/powerpoint/2010/main" val="42088955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829" y="947854"/>
            <a:ext cx="10628971" cy="5229109"/>
          </a:xfrm>
        </p:spPr>
        <p:txBody>
          <a:bodyPr>
            <a:normAutofit lnSpcReduction="10000"/>
          </a:bodyPr>
          <a:lstStyle/>
          <a:p>
            <a:pPr lvl="0"/>
            <a:r>
              <a:rPr lang="tr-TR" b="1" dirty="0"/>
              <a:t>Hac ve umre ziyaretlerinde eczacı</a:t>
            </a:r>
            <a:endParaRPr lang="tr-TR" dirty="0"/>
          </a:p>
          <a:p>
            <a:r>
              <a:rPr lang="tr-TR" dirty="0"/>
              <a:t>Nitelikler:  	</a:t>
            </a:r>
          </a:p>
          <a:p>
            <a:pPr lvl="0"/>
            <a:r>
              <a:rPr lang="tr-TR" dirty="0"/>
              <a:t>Eczacılık lisansı eğitimi, kronik hastalıklar konusunda farmakolojiye hâkim ve eğitim almış yabancı dil </a:t>
            </a:r>
            <a:r>
              <a:rPr lang="tr-TR" dirty="0" smtClean="0"/>
              <a:t>bilenler olmalı.</a:t>
            </a:r>
            <a:endParaRPr lang="tr-TR" dirty="0"/>
          </a:p>
          <a:p>
            <a:r>
              <a:rPr lang="tr-TR" dirty="0"/>
              <a:t>Gereklilikler:</a:t>
            </a:r>
          </a:p>
          <a:p>
            <a:pPr lvl="0"/>
            <a:r>
              <a:rPr lang="tr-TR" dirty="0"/>
              <a:t>Kadro açılması için Diyanet İşleri </a:t>
            </a:r>
            <a:r>
              <a:rPr lang="tr-TR" dirty="0" err="1"/>
              <a:t>Bşk</a:t>
            </a:r>
            <a:r>
              <a:rPr lang="tr-TR" dirty="0"/>
              <a:t> nezdinde girişimde bulunulması</a:t>
            </a:r>
          </a:p>
          <a:p>
            <a:endParaRPr lang="tr-TR" dirty="0"/>
          </a:p>
          <a:p>
            <a:pPr lvl="0"/>
            <a:r>
              <a:rPr lang="tr-TR" b="1" dirty="0"/>
              <a:t>Reklam Kurulu’nda eczacı </a:t>
            </a:r>
            <a:endParaRPr lang="tr-TR" dirty="0"/>
          </a:p>
          <a:p>
            <a:r>
              <a:rPr lang="tr-TR" dirty="0"/>
              <a:t>Nitelikler:  </a:t>
            </a:r>
          </a:p>
          <a:p>
            <a:pPr lvl="0"/>
            <a:r>
              <a:rPr lang="tr-TR" dirty="0"/>
              <a:t>Eczacılık lisans eğitimi, etik kurallar deontolojik ve/veya pedagoji konusunda eğitimli olmak </a:t>
            </a:r>
          </a:p>
          <a:p>
            <a:endParaRPr lang="tr-TR" dirty="0"/>
          </a:p>
        </p:txBody>
      </p:sp>
    </p:spTree>
    <p:extLst>
      <p:ext uri="{BB962C8B-B14F-4D97-AF65-F5344CB8AC3E}">
        <p14:creationId xmlns:p14="http://schemas.microsoft.com/office/powerpoint/2010/main" val="19617237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190" y="635620"/>
            <a:ext cx="10528610" cy="5541343"/>
          </a:xfrm>
        </p:spPr>
        <p:txBody>
          <a:bodyPr>
            <a:normAutofit fontScale="92500" lnSpcReduction="10000"/>
          </a:bodyPr>
          <a:lstStyle/>
          <a:p>
            <a:r>
              <a:rPr lang="tr-TR" b="1" dirty="0"/>
              <a:t>ALANDA YAPILMASI GEREKEN DEĞİŞİKLİKLER</a:t>
            </a:r>
            <a:endParaRPr lang="tr-TR" dirty="0"/>
          </a:p>
          <a:p>
            <a:pPr marL="0" indent="0">
              <a:buNone/>
            </a:pPr>
            <a:endParaRPr lang="tr-TR" dirty="0"/>
          </a:p>
          <a:p>
            <a:r>
              <a:rPr lang="tr-TR" b="1" i="1" dirty="0"/>
              <a:t>Değiştirilmesi Gereken Yönetmelik ve Genelgeler: </a:t>
            </a:r>
            <a:endParaRPr lang="tr-TR" dirty="0"/>
          </a:p>
          <a:p>
            <a:endParaRPr lang="tr-TR" dirty="0"/>
          </a:p>
          <a:p>
            <a:pPr lvl="0"/>
            <a:r>
              <a:rPr lang="tr-TR" dirty="0"/>
              <a:t>Emniyet Genel Müdürlüğü yönetmeliği değiştirilerek Narkotik Şube Müdürlüğü’nde eczacı çalıştırılması zorunluluğu getirilmesi</a:t>
            </a:r>
          </a:p>
          <a:p>
            <a:pPr lvl="0"/>
            <a:r>
              <a:rPr lang="tr-TR" dirty="0"/>
              <a:t>Milli Eğitim Bakanlığı Mevzuatı değiştirilerek Sağlık Bilgisi öğretmenlerinde aranan şartlardan biri olarak eczacı olmak koşulunun getirilmesi</a:t>
            </a:r>
          </a:p>
          <a:p>
            <a:pPr lvl="0"/>
            <a:r>
              <a:rPr lang="tr-TR" dirty="0"/>
              <a:t>İlaç ve Kozmetik Üretim mevzuatı değiştirilerek gıda destekleri, ilaç, kozmetik ve Ar-ge Alanlarında üretim kapasitesine bağlı olarak eczacı çalıştırılması zorunluluğu getirilmesi</a:t>
            </a:r>
          </a:p>
          <a:p>
            <a:pPr lvl="0"/>
            <a:r>
              <a:rPr lang="tr-TR" dirty="0"/>
              <a:t>Sağlık Bakanlığı mevzuat değişikliği ile ASM, TSM, AÇSAP gibi yerlerde eczacı istihdamı zorunluluğu getirilmesi</a:t>
            </a:r>
          </a:p>
          <a:p>
            <a:endParaRPr lang="tr-TR" dirty="0"/>
          </a:p>
        </p:txBody>
      </p:sp>
    </p:spTree>
    <p:extLst>
      <p:ext uri="{BB962C8B-B14F-4D97-AF65-F5344CB8AC3E}">
        <p14:creationId xmlns:p14="http://schemas.microsoft.com/office/powerpoint/2010/main" val="34464094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6410" y="546410"/>
            <a:ext cx="10807390" cy="5630553"/>
          </a:xfrm>
        </p:spPr>
        <p:txBody>
          <a:bodyPr>
            <a:normAutofit fontScale="92500" lnSpcReduction="20000"/>
          </a:bodyPr>
          <a:lstStyle/>
          <a:p>
            <a:pPr lvl="0"/>
            <a:r>
              <a:rPr lang="tr-TR" dirty="0"/>
              <a:t>Kamu Hastane Birlikleri yönetmeliğinde değişikliğe giderek psikiyatri kliniği bulunan hastanelerde branş eczacısı çalıştırma zorunluluğu getirilmesi</a:t>
            </a:r>
          </a:p>
          <a:p>
            <a:pPr lvl="0"/>
            <a:r>
              <a:rPr lang="tr-TR" dirty="0"/>
              <a:t>Kamu Hastane Birlikleri yönetmeliğinde değişikliğe giderek </a:t>
            </a:r>
            <a:r>
              <a:rPr lang="tr-TR" dirty="0" err="1"/>
              <a:t>pediyatri</a:t>
            </a:r>
            <a:r>
              <a:rPr lang="tr-TR" dirty="0"/>
              <a:t> kliniği bulunan hastanelerde branş eczacısı çalıştırma zorunluluğu getirilmesi</a:t>
            </a:r>
          </a:p>
          <a:p>
            <a:pPr lvl="0"/>
            <a:r>
              <a:rPr lang="tr-TR" dirty="0"/>
              <a:t>Sivil savunma mevzuatı içinde ilaç sevkiyat, depolama ve dağıtımında kullanılmak üzere sivil savunma kurumları içinde eczacı istihdamı zorunluluğu getirilmesi</a:t>
            </a:r>
          </a:p>
          <a:p>
            <a:pPr lvl="0"/>
            <a:r>
              <a:rPr lang="tr-TR" dirty="0"/>
              <a:t>Gençlik ve Spor Bakanlığı’na bağlı doping merkezlerinde eczane açılması ve eczacı çalıştırılması için yönetmelik değişikliği yapılması</a:t>
            </a:r>
          </a:p>
          <a:p>
            <a:pPr lvl="0"/>
            <a:r>
              <a:rPr lang="tr-TR" dirty="0"/>
              <a:t>Geleneksel Bitkisel Droglar Yönetmeliği’nde değişiklik yapılarak drog analiz ve üretimini yapan tesislerde eczacı bulundurulması zorunluluğu getirilmesi</a:t>
            </a:r>
          </a:p>
          <a:p>
            <a:pPr lvl="0"/>
            <a:r>
              <a:rPr lang="tr-TR" dirty="0"/>
              <a:t>Gıda Yönetmeliği içinde ek eczacı istihdamı yaratmak için çalışma yapılması</a:t>
            </a:r>
          </a:p>
          <a:p>
            <a:pPr lvl="0"/>
            <a:r>
              <a:rPr lang="tr-TR" dirty="0"/>
              <a:t>Medikal malzeme, gıda, kozmetik gibi ürünlerde kalite belgesi verilen tüm alanlarda mevzuatların incelenerek eczacı çalıştırılmasının sağlanması</a:t>
            </a:r>
          </a:p>
          <a:p>
            <a:pPr lvl="0"/>
            <a:r>
              <a:rPr lang="tr-TR" dirty="0"/>
              <a:t>Evde Bakım Hizmetleri Yönetmeliği’nde değişiklik yapılarak her evde bakım birimine ya da hasta popülasyonuna göre eczacı çalıştırılmasını sağlamak</a:t>
            </a:r>
          </a:p>
          <a:p>
            <a:endParaRPr lang="tr-TR" dirty="0"/>
          </a:p>
        </p:txBody>
      </p:sp>
    </p:spTree>
    <p:extLst>
      <p:ext uri="{BB962C8B-B14F-4D97-AF65-F5344CB8AC3E}">
        <p14:creationId xmlns:p14="http://schemas.microsoft.com/office/powerpoint/2010/main" val="2803010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Tedavi Hizmetleri </a:t>
            </a:r>
            <a:r>
              <a:rPr lang="tr-TR" dirty="0" err="1"/>
              <a:t>Yönetmeliği’de</a:t>
            </a:r>
            <a:r>
              <a:rPr lang="tr-TR" dirty="0"/>
              <a:t> değişikliğe giderek hastanelerde klinik eczacı çalıştırılmasını sağlamak</a:t>
            </a:r>
          </a:p>
          <a:p>
            <a:pPr lvl="0"/>
            <a:r>
              <a:rPr lang="tr-TR" dirty="0"/>
              <a:t>RTÜK Mevzuatı değiştirilerek eczacı istihdamının sağlanması</a:t>
            </a:r>
          </a:p>
          <a:p>
            <a:pPr lvl="0"/>
            <a:r>
              <a:rPr lang="tr-TR" dirty="0"/>
              <a:t>Özel Sigorta Şirketleri yönetmeliği değiştirilerek reçete kontrolünde eczacı çalıştırılması zorunluluğu getirilmeli</a:t>
            </a:r>
          </a:p>
          <a:p>
            <a:pPr lvl="0"/>
            <a:r>
              <a:rPr lang="tr-TR" dirty="0"/>
              <a:t>İlgili mevzuat değiştirilerek tarım İl Müdürlüklerinde eczacı kadrosunun açılmasının sağlanması</a:t>
            </a:r>
          </a:p>
          <a:p>
            <a:endParaRPr lang="tr-TR" dirty="0"/>
          </a:p>
        </p:txBody>
      </p:sp>
    </p:spTree>
    <p:extLst>
      <p:ext uri="{BB962C8B-B14F-4D97-AF65-F5344CB8AC3E}">
        <p14:creationId xmlns:p14="http://schemas.microsoft.com/office/powerpoint/2010/main" val="28488218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i="1" dirty="0"/>
              <a:t>Yeni Çıkartılması Gereken Yönetmelik ve Genelgeler: </a:t>
            </a:r>
            <a:endParaRPr lang="tr-TR" dirty="0"/>
          </a:p>
          <a:p>
            <a:endParaRPr lang="tr-TR" dirty="0"/>
          </a:p>
          <a:p>
            <a:pPr lvl="0"/>
            <a:r>
              <a:rPr lang="tr-TR" dirty="0"/>
              <a:t>Eczacılar ile kamu kurum ve kuruluşları arasında doğan anlaşmazlıkları çözmek üzere bilirkişi uygulamasını içeren yeni bir yönetmelik çıkartılması</a:t>
            </a:r>
          </a:p>
          <a:p>
            <a:pPr lvl="0"/>
            <a:r>
              <a:rPr lang="tr-TR" dirty="0"/>
              <a:t>İlaç İmha Yönetmeliği’nde ilaç toplama ve imha merkezlerinde eczacı çalıştırma zorunluluğu getirilmesi</a:t>
            </a:r>
          </a:p>
          <a:p>
            <a:pPr marL="0" indent="0">
              <a:buNone/>
            </a:pPr>
            <a:endParaRPr lang="tr-TR" dirty="0"/>
          </a:p>
          <a:p>
            <a:endParaRPr lang="tr-TR" dirty="0"/>
          </a:p>
        </p:txBody>
      </p:sp>
    </p:spTree>
    <p:extLst>
      <p:ext uri="{BB962C8B-B14F-4D97-AF65-F5344CB8AC3E}">
        <p14:creationId xmlns:p14="http://schemas.microsoft.com/office/powerpoint/2010/main" val="8551524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i="1" dirty="0"/>
              <a:t>Planlanması Gereken Eğitimler: </a:t>
            </a:r>
            <a:endParaRPr lang="tr-TR" dirty="0"/>
          </a:p>
          <a:p>
            <a:endParaRPr lang="tr-TR" dirty="0"/>
          </a:p>
          <a:p>
            <a:pPr lvl="0"/>
            <a:r>
              <a:rPr lang="tr-TR" dirty="0"/>
              <a:t>İlaç Hukuku Uzmanı yetiştirmek üzere Anayasa, İdare Hukuku, Türk Ceza Hukuku konularında üç aylık eğitimler planlamak</a:t>
            </a:r>
          </a:p>
          <a:p>
            <a:pPr lvl="0"/>
            <a:r>
              <a:rPr lang="tr-TR" dirty="0"/>
              <a:t>Kalite Standardı eğitimleri vermek</a:t>
            </a:r>
          </a:p>
          <a:p>
            <a:pPr lvl="0"/>
            <a:r>
              <a:rPr lang="tr-TR" dirty="0" err="1"/>
              <a:t>Geriyatri</a:t>
            </a:r>
            <a:r>
              <a:rPr lang="tr-TR" dirty="0"/>
              <a:t> eczacılığı eğitimi planlamak</a:t>
            </a:r>
          </a:p>
          <a:p>
            <a:pPr lvl="0"/>
            <a:r>
              <a:rPr lang="tr-TR" dirty="0"/>
              <a:t>Psikiyatri eczacılığı eğitimi planlamak</a:t>
            </a:r>
          </a:p>
          <a:p>
            <a:pPr lvl="0"/>
            <a:r>
              <a:rPr lang="tr-TR" dirty="0"/>
              <a:t>Olağanüstü durumlarda eczacılık hizmetleri eğitimi planlamak</a:t>
            </a:r>
          </a:p>
          <a:p>
            <a:endParaRPr lang="tr-TR" dirty="0"/>
          </a:p>
        </p:txBody>
      </p:sp>
    </p:spTree>
    <p:extLst>
      <p:ext uri="{BB962C8B-B14F-4D97-AF65-F5344CB8AC3E}">
        <p14:creationId xmlns:p14="http://schemas.microsoft.com/office/powerpoint/2010/main" val="361120923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2805" y="911225"/>
            <a:ext cx="10515600" cy="4351338"/>
          </a:xfrm>
        </p:spPr>
        <p:txBody>
          <a:bodyPr>
            <a:normAutofit fontScale="92500" lnSpcReduction="10000"/>
          </a:bodyPr>
          <a:lstStyle/>
          <a:p>
            <a:r>
              <a:rPr lang="tr-TR" b="1" i="1" dirty="0"/>
              <a:t>Yapılması Gereken Lobi Faaliyetleri: </a:t>
            </a:r>
            <a:endParaRPr lang="tr-TR" dirty="0"/>
          </a:p>
          <a:p>
            <a:pPr lvl="0"/>
            <a:r>
              <a:rPr lang="tr-TR" dirty="0" smtClean="0"/>
              <a:t>Tarım </a:t>
            </a:r>
            <a:r>
              <a:rPr lang="tr-TR" dirty="0"/>
              <a:t>Bakanlığı nezdinde gıda takviyeleri, veteriner ve zirai ilaçların denetiminde eczacı görevlendirilmesi için çalışma yapılması</a:t>
            </a:r>
          </a:p>
          <a:p>
            <a:pPr lvl="0"/>
            <a:r>
              <a:rPr lang="tr-TR" dirty="0"/>
              <a:t>YÖK ile görüşmeler yaparak,</a:t>
            </a:r>
          </a:p>
          <a:p>
            <a:pPr lvl="0"/>
            <a:r>
              <a:rPr lang="tr-TR" dirty="0"/>
              <a:t>İlaç hukuku alanı kurulmasını, buralara eczacıların da alınmasını sağlamak</a:t>
            </a:r>
          </a:p>
          <a:p>
            <a:pPr lvl="0"/>
            <a:r>
              <a:rPr lang="tr-TR" dirty="0"/>
              <a:t>TÜBİTAK ve Tıp Fakülteleri araştırma </a:t>
            </a:r>
            <a:r>
              <a:rPr lang="tr-TR" dirty="0" err="1"/>
              <a:t>laboratuarlarında</a:t>
            </a:r>
            <a:r>
              <a:rPr lang="tr-TR" dirty="0"/>
              <a:t> kadro açılmasını sağlamak</a:t>
            </a:r>
          </a:p>
          <a:p>
            <a:pPr lvl="0"/>
            <a:r>
              <a:rPr lang="tr-TR" dirty="0"/>
              <a:t>BÜMKO Genel Müdürlüğü’nde eczacı kadrosu açılması için çalışma yapılması</a:t>
            </a:r>
          </a:p>
          <a:p>
            <a:pPr lvl="0"/>
            <a:r>
              <a:rPr lang="tr-TR" dirty="0"/>
              <a:t>Emniyet Müdürlüğü nezdinde çalışma yaparak polis </a:t>
            </a:r>
            <a:r>
              <a:rPr lang="tr-TR" dirty="0" err="1"/>
              <a:t>kriminal</a:t>
            </a:r>
            <a:r>
              <a:rPr lang="tr-TR" dirty="0"/>
              <a:t> </a:t>
            </a:r>
            <a:r>
              <a:rPr lang="tr-TR" dirty="0" err="1"/>
              <a:t>laboratuarları</a:t>
            </a:r>
            <a:r>
              <a:rPr lang="tr-TR" dirty="0"/>
              <a:t> için kadro cetveline eczacı eklenmesini sağlamak</a:t>
            </a:r>
          </a:p>
          <a:p>
            <a:endParaRPr lang="tr-TR" dirty="0"/>
          </a:p>
        </p:txBody>
      </p:sp>
    </p:spTree>
    <p:extLst>
      <p:ext uri="{BB962C8B-B14F-4D97-AF65-F5344CB8AC3E}">
        <p14:creationId xmlns:p14="http://schemas.microsoft.com/office/powerpoint/2010/main" val="16490697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2527" y="758283"/>
            <a:ext cx="10651273" cy="5418680"/>
          </a:xfrm>
        </p:spPr>
        <p:txBody>
          <a:bodyPr>
            <a:normAutofit/>
          </a:bodyPr>
          <a:lstStyle/>
          <a:p>
            <a:pPr lvl="0"/>
            <a:r>
              <a:rPr lang="tr-TR" dirty="0"/>
              <a:t>KOSGEB Başkanlığı ile görüşmeler yaparak büyükşehirlerden başlayarak eczacı KOBİ uzmanı alınması için çalışmalar yapmak</a:t>
            </a:r>
          </a:p>
          <a:p>
            <a:pPr lvl="0"/>
            <a:r>
              <a:rPr lang="tr-TR" dirty="0"/>
              <a:t>TBMM Başkanlığı ile görüşmeler yaparak Plan Bütçe Komisyonu’nda uzman eczacı çalıştırılmasını sağlamak</a:t>
            </a:r>
          </a:p>
          <a:p>
            <a:pPr lvl="0"/>
            <a:r>
              <a:rPr lang="tr-TR" dirty="0"/>
              <a:t>Özel Hastaneler Yönetmeliği’nde 50 yatağa bir eczacı uygulamasının başlatılması için görüşmeler yapmak</a:t>
            </a:r>
          </a:p>
          <a:p>
            <a:pPr lvl="0"/>
            <a:r>
              <a:rPr lang="tr-TR" dirty="0"/>
              <a:t>TÜİK ile görüşmeler yaparak ilaç istatistikleri alanında çalışacak eczacı kadrosu açılmasını sağlamak</a:t>
            </a:r>
          </a:p>
          <a:p>
            <a:pPr lvl="0"/>
            <a:r>
              <a:rPr lang="tr-TR" dirty="0"/>
              <a:t>Müzeler Müdürlüğü nezdinde girişimde bulunarak </a:t>
            </a:r>
            <a:r>
              <a:rPr lang="tr-TR" dirty="0" err="1"/>
              <a:t>farmakoantropoliji</a:t>
            </a:r>
            <a:r>
              <a:rPr lang="tr-TR" dirty="0"/>
              <a:t> alanında uzman eczacı çalıştırılmasını sağlamak</a:t>
            </a:r>
          </a:p>
          <a:p>
            <a:pPr lvl="0"/>
            <a:r>
              <a:rPr lang="tr-TR" dirty="0"/>
              <a:t>Diyanet İşleri Başkanlığı ile görüşme yaparak hac ve umre ziyaretlerinde eczacı bulundurulmasını sağlamak</a:t>
            </a:r>
          </a:p>
          <a:p>
            <a:endParaRPr lang="tr-TR" dirty="0"/>
          </a:p>
        </p:txBody>
      </p:sp>
    </p:spTree>
    <p:extLst>
      <p:ext uri="{BB962C8B-B14F-4D97-AF65-F5344CB8AC3E}">
        <p14:creationId xmlns:p14="http://schemas.microsoft.com/office/powerpoint/2010/main" val="25743494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KAYNAKLAR</a:t>
            </a:r>
          </a:p>
          <a:p>
            <a:r>
              <a:rPr lang="tr-TR" b="1" dirty="0" smtClean="0"/>
              <a:t>TEB, ECZACI </a:t>
            </a:r>
            <a:r>
              <a:rPr lang="tr-TR" b="1" dirty="0"/>
              <a:t>İŞGÜCÜ PLANLAMASI</a:t>
            </a:r>
            <a:endParaRPr lang="tr-TR" dirty="0"/>
          </a:p>
          <a:p>
            <a:r>
              <a:rPr lang="tr-TR" b="1" dirty="0"/>
              <a:t>ATÖLYE SONUÇ RAPORU</a:t>
            </a:r>
            <a:endParaRPr lang="tr-TR" dirty="0"/>
          </a:p>
          <a:p>
            <a:r>
              <a:rPr lang="tr-TR" b="1" dirty="0"/>
              <a:t>11 ARALIK 2012 </a:t>
            </a:r>
            <a:r>
              <a:rPr lang="tr-TR" b="1" dirty="0" smtClean="0"/>
              <a:t>/ </a:t>
            </a:r>
            <a:r>
              <a:rPr lang="tr-TR" b="1" dirty="0"/>
              <a:t>ANKARA</a:t>
            </a:r>
            <a:endParaRPr lang="tr-TR" dirty="0"/>
          </a:p>
          <a:p>
            <a:endParaRPr lang="tr-TR" dirty="0"/>
          </a:p>
        </p:txBody>
      </p:sp>
    </p:spTree>
    <p:extLst>
      <p:ext uri="{BB962C8B-B14F-4D97-AF65-F5344CB8AC3E}">
        <p14:creationId xmlns:p14="http://schemas.microsoft.com/office/powerpoint/2010/main" val="4096983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221734" y="222354"/>
            <a:ext cx="7162730" cy="369332"/>
          </a:xfrm>
          <a:prstGeom prst="rect">
            <a:avLst/>
          </a:prstGeom>
        </p:spPr>
        <p:txBody>
          <a:bodyPr wrap="none">
            <a:spAutoFit/>
          </a:bodyPr>
          <a:lstStyle/>
          <a:p>
            <a:r>
              <a:rPr lang="tr-TR" b="1" dirty="0"/>
              <a:t>ECZACILARIN MEVCUT İSTİHDAM ALANLARI VE </a:t>
            </a:r>
            <a:r>
              <a:rPr lang="tr-TR" b="1"/>
              <a:t>GEREKTİRDİĞİ </a:t>
            </a:r>
            <a:r>
              <a:rPr lang="tr-TR" b="1" smtClean="0"/>
              <a:t>NİTELİKLER</a:t>
            </a:r>
            <a:endParaRPr lang="tr-TR" dirty="0"/>
          </a:p>
        </p:txBody>
      </p:sp>
      <p:graphicFrame>
        <p:nvGraphicFramePr>
          <p:cNvPr id="6" name="Tablo 5"/>
          <p:cNvGraphicFramePr>
            <a:graphicFrameLocks noGrp="1"/>
          </p:cNvGraphicFramePr>
          <p:nvPr>
            <p:extLst>
              <p:ext uri="{D42A27DB-BD31-4B8C-83A1-F6EECF244321}">
                <p14:modId xmlns:p14="http://schemas.microsoft.com/office/powerpoint/2010/main" val="255021779"/>
              </p:ext>
            </p:extLst>
          </p:nvPr>
        </p:nvGraphicFramePr>
        <p:xfrm>
          <a:off x="412594" y="591686"/>
          <a:ext cx="11162372" cy="4732020"/>
        </p:xfrm>
        <a:graphic>
          <a:graphicData uri="http://schemas.openxmlformats.org/drawingml/2006/table">
            <a:tbl>
              <a:tblPr firstRow="1" firstCol="1" bandRow="1">
                <a:tableStyleId>{5C22544A-7EE6-4342-B048-85BDC9FD1C3A}</a:tableStyleId>
              </a:tblPr>
              <a:tblGrid>
                <a:gridCol w="5581186">
                  <a:extLst>
                    <a:ext uri="{9D8B030D-6E8A-4147-A177-3AD203B41FA5}">
                      <a16:colId xmlns:a16="http://schemas.microsoft.com/office/drawing/2014/main" val="1121422914"/>
                    </a:ext>
                  </a:extLst>
                </a:gridCol>
                <a:gridCol w="5581186">
                  <a:extLst>
                    <a:ext uri="{9D8B030D-6E8A-4147-A177-3AD203B41FA5}">
                      <a16:colId xmlns:a16="http://schemas.microsoft.com/office/drawing/2014/main" val="2389562799"/>
                    </a:ext>
                  </a:extLst>
                </a:gridCol>
              </a:tblGrid>
              <a:tr h="0">
                <a:tc>
                  <a:txBody>
                    <a:bodyPr/>
                    <a:lstStyle/>
                    <a:p>
                      <a:pPr algn="just">
                        <a:lnSpc>
                          <a:spcPct val="115000"/>
                        </a:lnSpc>
                        <a:spcBef>
                          <a:spcPts val="300"/>
                        </a:spcBef>
                        <a:spcAft>
                          <a:spcPts val="300"/>
                        </a:spcAft>
                      </a:pPr>
                      <a:r>
                        <a:rPr lang="tr-TR" sz="1800" dirty="0">
                          <a:effectLst/>
                        </a:rPr>
                        <a:t>ALAN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NİTELİK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8267388"/>
                  </a:ext>
                </a:extLst>
              </a:tr>
              <a:tr h="0">
                <a:tc>
                  <a:txBody>
                    <a:bodyPr/>
                    <a:lstStyle/>
                    <a:p>
                      <a:pPr algn="just">
                        <a:lnSpc>
                          <a:spcPct val="115000"/>
                        </a:lnSpc>
                        <a:spcBef>
                          <a:spcPts val="300"/>
                        </a:spcBef>
                        <a:spcAft>
                          <a:spcPts val="300"/>
                        </a:spcAft>
                      </a:pPr>
                      <a:r>
                        <a:rPr lang="tr-TR" sz="1800" dirty="0">
                          <a:effectLst/>
                        </a:rPr>
                        <a:t>Hastane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 en az 6 ay hastanede staj yapmış olmak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28455639"/>
                  </a:ext>
                </a:extLst>
              </a:tr>
              <a:tr h="0">
                <a:tc>
                  <a:txBody>
                    <a:bodyPr/>
                    <a:lstStyle/>
                    <a:p>
                      <a:pPr algn="just">
                        <a:lnSpc>
                          <a:spcPct val="115000"/>
                        </a:lnSpc>
                        <a:spcBef>
                          <a:spcPts val="300"/>
                        </a:spcBef>
                        <a:spcAft>
                          <a:spcPts val="300"/>
                        </a:spcAft>
                      </a:pPr>
                      <a:r>
                        <a:rPr lang="tr-TR" sz="1800" dirty="0">
                          <a:effectLst/>
                        </a:rPr>
                        <a:t>Akademisyen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 ve sonrasında yüksek lisans, doktora vs. eğitimi almak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70474986"/>
                  </a:ext>
                </a:extLst>
              </a:tr>
              <a:tr h="0">
                <a:tc>
                  <a:txBody>
                    <a:bodyPr/>
                    <a:lstStyle/>
                    <a:p>
                      <a:pPr algn="just">
                        <a:lnSpc>
                          <a:spcPct val="115000"/>
                        </a:lnSpc>
                        <a:spcBef>
                          <a:spcPts val="300"/>
                        </a:spcBef>
                        <a:spcAft>
                          <a:spcPts val="300"/>
                        </a:spcAft>
                      </a:pPr>
                      <a:r>
                        <a:rPr lang="tr-TR" sz="1800" dirty="0">
                          <a:effectLst/>
                        </a:rPr>
                        <a:t>Klinik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a:t>
                      </a:r>
                      <a:r>
                        <a:rPr lang="tr-TR" sz="1800" dirty="0" smtClean="0">
                          <a:effectLst/>
                        </a:rPr>
                        <a:t>klinik eczacılık alanında uzmanlık </a:t>
                      </a:r>
                      <a:r>
                        <a:rPr lang="tr-TR" sz="1800" dirty="0">
                          <a:effectLst/>
                        </a:rPr>
                        <a:t>eğitimi almak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6801764"/>
                  </a:ext>
                </a:extLst>
              </a:tr>
              <a:tr h="0">
                <a:tc>
                  <a:txBody>
                    <a:bodyPr/>
                    <a:lstStyle/>
                    <a:p>
                      <a:pPr algn="just">
                        <a:lnSpc>
                          <a:spcPct val="115000"/>
                        </a:lnSpc>
                        <a:spcBef>
                          <a:spcPts val="300"/>
                        </a:spcBef>
                        <a:spcAft>
                          <a:spcPts val="300"/>
                        </a:spcAft>
                      </a:pPr>
                      <a:r>
                        <a:rPr lang="tr-TR" sz="1800">
                          <a:effectLst/>
                        </a:rPr>
                        <a:t>Kamu Eczacısı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SUT ve mevzuata hakim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3290410"/>
                  </a:ext>
                </a:extLst>
              </a:tr>
              <a:tr h="0">
                <a:tc>
                  <a:txBody>
                    <a:bodyPr/>
                    <a:lstStyle/>
                    <a:p>
                      <a:pPr algn="just">
                        <a:lnSpc>
                          <a:spcPct val="115000"/>
                        </a:lnSpc>
                        <a:spcBef>
                          <a:spcPts val="300"/>
                        </a:spcBef>
                        <a:spcAft>
                          <a:spcPts val="300"/>
                        </a:spcAft>
                      </a:pPr>
                      <a:r>
                        <a:rPr lang="tr-TR" sz="1800">
                          <a:effectLst/>
                        </a:rPr>
                        <a:t>Endüstride Çalışan Eczacı (Ruhsatlandırma, Üretim, Kalite Kontrol, Farmakovijilans gibi birimlerde ve Ürün Müdürü, Satış Pazarlama Müdürü, Tanıtım Müdürü, Ürün danışmanı olarak)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endüstriyel alanda ilacın üretilmesi, ruhsatlandırılması, kalite kontrolü, ve ilacın dağıtımına kadar olan süreçte sorumluluk sahibi, ayrıca bu konularda staj yapmış olmak, yabancı dil konuşabilmek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49313507"/>
                  </a:ext>
                </a:extLst>
              </a:tr>
              <a:tr h="0">
                <a:tc>
                  <a:txBody>
                    <a:bodyPr/>
                    <a:lstStyle/>
                    <a:p>
                      <a:pPr algn="just">
                        <a:lnSpc>
                          <a:spcPct val="115000"/>
                        </a:lnSpc>
                        <a:spcBef>
                          <a:spcPts val="300"/>
                        </a:spcBef>
                        <a:spcAft>
                          <a:spcPts val="300"/>
                        </a:spcAft>
                      </a:pPr>
                      <a:r>
                        <a:rPr lang="tr-TR" sz="1800" dirty="0" err="1">
                          <a:effectLst/>
                        </a:rPr>
                        <a:t>TİTCK’da</a:t>
                      </a:r>
                      <a:r>
                        <a:rPr lang="tr-TR" sz="1800" dirty="0">
                          <a:effectLst/>
                        </a:rPr>
                        <a:t>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32953087"/>
                  </a:ext>
                </a:extLst>
              </a:tr>
            </a:tbl>
          </a:graphicData>
        </a:graphic>
      </p:graphicFrame>
    </p:spTree>
    <p:extLst>
      <p:ext uri="{BB962C8B-B14F-4D97-AF65-F5344CB8AC3E}">
        <p14:creationId xmlns:p14="http://schemas.microsoft.com/office/powerpoint/2010/main" val="3998197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359484889"/>
              </p:ext>
            </p:extLst>
          </p:nvPr>
        </p:nvGraphicFramePr>
        <p:xfrm>
          <a:off x="693682" y="1282389"/>
          <a:ext cx="9785132" cy="4515636"/>
        </p:xfrm>
        <a:graphic>
          <a:graphicData uri="http://schemas.openxmlformats.org/drawingml/2006/table">
            <a:tbl>
              <a:tblPr firstRow="1" firstCol="1" bandRow="1">
                <a:tableStyleId>{5C22544A-7EE6-4342-B048-85BDC9FD1C3A}</a:tableStyleId>
              </a:tblPr>
              <a:tblGrid>
                <a:gridCol w="4892566">
                  <a:extLst>
                    <a:ext uri="{9D8B030D-6E8A-4147-A177-3AD203B41FA5}">
                      <a16:colId xmlns:a16="http://schemas.microsoft.com/office/drawing/2014/main" val="2111593462"/>
                    </a:ext>
                  </a:extLst>
                </a:gridCol>
                <a:gridCol w="4892566">
                  <a:extLst>
                    <a:ext uri="{9D8B030D-6E8A-4147-A177-3AD203B41FA5}">
                      <a16:colId xmlns:a16="http://schemas.microsoft.com/office/drawing/2014/main" val="3425499644"/>
                    </a:ext>
                  </a:extLst>
                </a:gridCol>
              </a:tblGrid>
              <a:tr h="619288">
                <a:tc>
                  <a:txBody>
                    <a:bodyPr/>
                    <a:lstStyle/>
                    <a:p>
                      <a:pPr algn="just">
                        <a:lnSpc>
                          <a:spcPct val="115000"/>
                        </a:lnSpc>
                        <a:spcBef>
                          <a:spcPts val="300"/>
                        </a:spcBef>
                        <a:spcAft>
                          <a:spcPts val="300"/>
                        </a:spcAft>
                      </a:pPr>
                      <a:r>
                        <a:rPr lang="tr-TR" sz="1800" dirty="0" err="1">
                          <a:effectLst/>
                        </a:rPr>
                        <a:t>SGK’da</a:t>
                      </a:r>
                      <a:r>
                        <a:rPr lang="tr-TR" sz="1800" dirty="0">
                          <a:effectLst/>
                        </a:rPr>
                        <a:t> Merkez Heyeti/Taşra Teşkilatında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dirty="0"/>
                        <a:t>5 yıllık Eczacılık Fakültesi mezunu olmak</a:t>
                      </a:r>
                    </a:p>
                  </a:txBody>
                  <a:tcPr marL="68580" marR="68580" marT="0" marB="0"/>
                </a:tc>
                <a:extLst>
                  <a:ext uri="{0D108BD9-81ED-4DB2-BD59-A6C34878D82A}">
                    <a16:rowId xmlns:a16="http://schemas.microsoft.com/office/drawing/2014/main" val="4063860603"/>
                  </a:ext>
                </a:extLst>
              </a:tr>
              <a:tr h="309644">
                <a:tc>
                  <a:txBody>
                    <a:bodyPr/>
                    <a:lstStyle/>
                    <a:p>
                      <a:pPr algn="just">
                        <a:lnSpc>
                          <a:spcPct val="115000"/>
                        </a:lnSpc>
                        <a:spcBef>
                          <a:spcPts val="300"/>
                        </a:spcBef>
                        <a:spcAft>
                          <a:spcPts val="300"/>
                        </a:spcAft>
                      </a:pPr>
                      <a:r>
                        <a:rPr lang="tr-TR" sz="1800" dirty="0">
                          <a:effectLst/>
                        </a:rPr>
                        <a:t>Özel Hastanelerde Hastane 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3704246"/>
                  </a:ext>
                </a:extLst>
              </a:tr>
              <a:tr h="309644">
                <a:tc>
                  <a:txBody>
                    <a:bodyPr/>
                    <a:lstStyle/>
                    <a:p>
                      <a:pPr algn="just">
                        <a:lnSpc>
                          <a:spcPct val="115000"/>
                        </a:lnSpc>
                        <a:spcBef>
                          <a:spcPts val="300"/>
                        </a:spcBef>
                        <a:spcAft>
                          <a:spcPts val="300"/>
                        </a:spcAft>
                      </a:pPr>
                      <a:r>
                        <a:rPr lang="tr-TR" sz="1800" dirty="0" err="1">
                          <a:effectLst/>
                        </a:rPr>
                        <a:t>TÜFAM’da</a:t>
                      </a:r>
                      <a:r>
                        <a:rPr lang="tr-TR" sz="1800" dirty="0">
                          <a:effectLst/>
                        </a:rPr>
                        <a:t>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8777090"/>
                  </a:ext>
                </a:extLst>
              </a:tr>
              <a:tr h="309644">
                <a:tc>
                  <a:txBody>
                    <a:bodyPr/>
                    <a:lstStyle/>
                    <a:p>
                      <a:pPr algn="just">
                        <a:lnSpc>
                          <a:spcPct val="115000"/>
                        </a:lnSpc>
                        <a:spcBef>
                          <a:spcPts val="300"/>
                        </a:spcBef>
                        <a:spcAft>
                          <a:spcPts val="300"/>
                        </a:spcAft>
                      </a:pPr>
                      <a:r>
                        <a:rPr lang="tr-TR" sz="1800" dirty="0">
                          <a:effectLst/>
                        </a:rPr>
                        <a:t>Serbest </a:t>
                      </a:r>
                      <a:r>
                        <a:rPr lang="tr-TR" sz="1800" dirty="0" smtClean="0">
                          <a:effectLst/>
                        </a:rPr>
                        <a:t>Eczacılık (Toplum Eczacılığı)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a:effectLst/>
                        </a:rPr>
                        <a:t>5 yıllık Eczacılık Fakültesi mezunu olmak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760156"/>
                  </a:ext>
                </a:extLst>
              </a:tr>
              <a:tr h="309644">
                <a:tc>
                  <a:txBody>
                    <a:bodyPr/>
                    <a:lstStyle/>
                    <a:p>
                      <a:pPr algn="just">
                        <a:lnSpc>
                          <a:spcPct val="115000"/>
                        </a:lnSpc>
                        <a:spcBef>
                          <a:spcPts val="300"/>
                        </a:spcBef>
                        <a:spcAft>
                          <a:spcPts val="300"/>
                        </a:spcAft>
                      </a:pPr>
                      <a:r>
                        <a:rPr lang="tr-TR" sz="1800">
                          <a:effectLst/>
                        </a:rPr>
                        <a:t>Eczacı Odalarında Danışman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48002989"/>
                  </a:ext>
                </a:extLst>
              </a:tr>
              <a:tr h="619288">
                <a:tc>
                  <a:txBody>
                    <a:bodyPr/>
                    <a:lstStyle/>
                    <a:p>
                      <a:pPr algn="just">
                        <a:lnSpc>
                          <a:spcPct val="115000"/>
                        </a:lnSpc>
                        <a:spcBef>
                          <a:spcPts val="300"/>
                        </a:spcBef>
                        <a:spcAft>
                          <a:spcPts val="300"/>
                        </a:spcAft>
                      </a:pPr>
                      <a:r>
                        <a:rPr lang="tr-TR" sz="1800" dirty="0">
                          <a:effectLst/>
                        </a:rPr>
                        <a:t>Sağlık Müdürlüklerinde Merkez Teşkilatında/ Şube Amiri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4568255"/>
                  </a:ext>
                </a:extLst>
              </a:tr>
              <a:tr h="619288">
                <a:tc>
                  <a:txBody>
                    <a:bodyPr/>
                    <a:lstStyle/>
                    <a:p>
                      <a:pPr algn="just">
                        <a:lnSpc>
                          <a:spcPct val="115000"/>
                        </a:lnSpc>
                        <a:spcBef>
                          <a:spcPts val="300"/>
                        </a:spcBef>
                        <a:spcAft>
                          <a:spcPts val="300"/>
                        </a:spcAft>
                      </a:pPr>
                      <a:r>
                        <a:rPr lang="tr-TR" sz="1800">
                          <a:effectLst/>
                        </a:rPr>
                        <a:t>Kooperatif ve Ecza Depolarında (Dağıtım Kanallarında) Mesul Müdür olarak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2081310"/>
                  </a:ext>
                </a:extLst>
              </a:tr>
              <a:tr h="309644">
                <a:tc>
                  <a:txBody>
                    <a:bodyPr/>
                    <a:lstStyle/>
                    <a:p>
                      <a:pPr algn="just">
                        <a:lnSpc>
                          <a:spcPct val="115000"/>
                        </a:lnSpc>
                        <a:spcBef>
                          <a:spcPts val="300"/>
                        </a:spcBef>
                        <a:spcAft>
                          <a:spcPts val="300"/>
                        </a:spcAft>
                      </a:pPr>
                      <a:r>
                        <a:rPr lang="tr-TR" sz="1800">
                          <a:effectLst/>
                        </a:rPr>
                        <a:t>Yardımcı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4959745"/>
                  </a:ext>
                </a:extLst>
              </a:tr>
              <a:tr h="309644">
                <a:tc>
                  <a:txBody>
                    <a:bodyPr/>
                    <a:lstStyle/>
                    <a:p>
                      <a:pPr algn="just">
                        <a:lnSpc>
                          <a:spcPct val="115000"/>
                        </a:lnSpc>
                        <a:spcBef>
                          <a:spcPts val="300"/>
                        </a:spcBef>
                        <a:spcAft>
                          <a:spcPts val="300"/>
                        </a:spcAft>
                      </a:pPr>
                      <a:r>
                        <a:rPr lang="tr-TR" sz="1800">
                          <a:effectLst/>
                        </a:rPr>
                        <a:t>İkinci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9383714"/>
                  </a:ext>
                </a:extLst>
              </a:tr>
              <a:tr h="730020">
                <a:tc>
                  <a:txBody>
                    <a:bodyPr/>
                    <a:lstStyle/>
                    <a:p>
                      <a:pPr algn="just">
                        <a:lnSpc>
                          <a:spcPct val="115000"/>
                        </a:lnSpc>
                        <a:spcBef>
                          <a:spcPts val="300"/>
                        </a:spcBef>
                        <a:spcAft>
                          <a:spcPts val="300"/>
                        </a:spcAft>
                      </a:pPr>
                      <a:r>
                        <a:rPr lang="tr-TR" sz="1800" dirty="0">
                          <a:effectLst/>
                        </a:rPr>
                        <a:t>Askeri Eczacılık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a:t>
                      </a:r>
                      <a:r>
                        <a:rPr lang="tr-TR" sz="1800" dirty="0" smtClean="0">
                          <a:effectLst/>
                        </a:rPr>
                        <a:t>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9966633"/>
                  </a:ext>
                </a:extLst>
              </a:tr>
            </a:tbl>
          </a:graphicData>
        </a:graphic>
      </p:graphicFrame>
      <p:pic>
        <p:nvPicPr>
          <p:cNvPr id="5" name="Resim 4"/>
          <p:cNvPicPr>
            <a:picLocks noChangeAspect="1"/>
          </p:cNvPicPr>
          <p:nvPr/>
        </p:nvPicPr>
        <p:blipFill>
          <a:blip r:embed="rId2"/>
          <a:stretch>
            <a:fillRect/>
          </a:stretch>
        </p:blipFill>
        <p:spPr>
          <a:xfrm>
            <a:off x="1620852" y="293924"/>
            <a:ext cx="4456562" cy="493819"/>
          </a:xfrm>
          <a:prstGeom prst="rect">
            <a:avLst/>
          </a:prstGeom>
        </p:spPr>
      </p:pic>
    </p:spTree>
    <p:extLst>
      <p:ext uri="{BB962C8B-B14F-4D97-AF65-F5344CB8AC3E}">
        <p14:creationId xmlns:p14="http://schemas.microsoft.com/office/powerpoint/2010/main" val="1958652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8070085"/>
              </p:ext>
            </p:extLst>
          </p:nvPr>
        </p:nvGraphicFramePr>
        <p:xfrm>
          <a:off x="935418" y="1192381"/>
          <a:ext cx="10142484" cy="4416552"/>
        </p:xfrm>
        <a:graphic>
          <a:graphicData uri="http://schemas.openxmlformats.org/drawingml/2006/table">
            <a:tbl>
              <a:tblPr firstRow="1" firstCol="1" bandRow="1">
                <a:tableStyleId>{5C22544A-7EE6-4342-B048-85BDC9FD1C3A}</a:tableStyleId>
              </a:tblPr>
              <a:tblGrid>
                <a:gridCol w="5071242">
                  <a:extLst>
                    <a:ext uri="{9D8B030D-6E8A-4147-A177-3AD203B41FA5}">
                      <a16:colId xmlns:a16="http://schemas.microsoft.com/office/drawing/2014/main" val="2827303208"/>
                    </a:ext>
                  </a:extLst>
                </a:gridCol>
                <a:gridCol w="5071242">
                  <a:extLst>
                    <a:ext uri="{9D8B030D-6E8A-4147-A177-3AD203B41FA5}">
                      <a16:colId xmlns:a16="http://schemas.microsoft.com/office/drawing/2014/main" val="405660567"/>
                    </a:ext>
                  </a:extLst>
                </a:gridCol>
              </a:tblGrid>
              <a:tr h="0">
                <a:tc>
                  <a:txBody>
                    <a:bodyPr/>
                    <a:lstStyle/>
                    <a:p>
                      <a:pPr algn="just">
                        <a:lnSpc>
                          <a:spcPct val="115000"/>
                        </a:lnSpc>
                        <a:spcBef>
                          <a:spcPts val="300"/>
                        </a:spcBef>
                        <a:spcAft>
                          <a:spcPts val="300"/>
                        </a:spcAft>
                      </a:pPr>
                      <a:r>
                        <a:rPr lang="tr-TR" sz="1800" dirty="0">
                          <a:effectLst/>
                        </a:rPr>
                        <a:t>Sağlık Bakanlığı’nda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a:t>
                      </a:r>
                      <a:r>
                        <a:rPr lang="tr-TR" sz="1800" dirty="0" smtClean="0">
                          <a:effectLst/>
                        </a:rPr>
                        <a:t>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9182413"/>
                  </a:ext>
                </a:extLst>
              </a:tr>
              <a:tr h="0">
                <a:tc>
                  <a:txBody>
                    <a:bodyPr/>
                    <a:lstStyle/>
                    <a:p>
                      <a:pPr algn="just">
                        <a:lnSpc>
                          <a:spcPct val="115000"/>
                        </a:lnSpc>
                        <a:spcBef>
                          <a:spcPts val="300"/>
                        </a:spcBef>
                        <a:spcAft>
                          <a:spcPts val="300"/>
                        </a:spcAft>
                      </a:pPr>
                      <a:r>
                        <a:rPr lang="tr-TR" sz="1800" dirty="0">
                          <a:effectLst/>
                        </a:rPr>
                        <a:t>Kozmetik Sanayi’nde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a:t>
                      </a:r>
                      <a:r>
                        <a:rPr lang="tr-TR" sz="1800" dirty="0" smtClean="0">
                          <a:effectLst/>
                        </a:rPr>
                        <a:t>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25974011"/>
                  </a:ext>
                </a:extLst>
              </a:tr>
              <a:tr h="0">
                <a:tc>
                  <a:txBody>
                    <a:bodyPr/>
                    <a:lstStyle/>
                    <a:p>
                      <a:pPr algn="just">
                        <a:lnSpc>
                          <a:spcPct val="115000"/>
                        </a:lnSpc>
                        <a:spcBef>
                          <a:spcPts val="300"/>
                        </a:spcBef>
                        <a:spcAft>
                          <a:spcPts val="300"/>
                        </a:spcAft>
                      </a:pPr>
                      <a:r>
                        <a:rPr lang="tr-TR" sz="1800" dirty="0">
                          <a:effectLst/>
                        </a:rPr>
                        <a:t>Zirai ilaç satışı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zirai ilaç eğitimi için kurs görmek ve sınava girmek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3880879"/>
                  </a:ext>
                </a:extLst>
              </a:tr>
              <a:tr h="0">
                <a:tc>
                  <a:txBody>
                    <a:bodyPr/>
                    <a:lstStyle/>
                    <a:p>
                      <a:pPr algn="just">
                        <a:lnSpc>
                          <a:spcPct val="115000"/>
                        </a:lnSpc>
                        <a:spcBef>
                          <a:spcPts val="300"/>
                        </a:spcBef>
                        <a:spcAft>
                          <a:spcPts val="300"/>
                        </a:spcAft>
                      </a:pPr>
                      <a:r>
                        <a:rPr lang="tr-TR" sz="1800">
                          <a:effectLst/>
                        </a:rPr>
                        <a:t>Adli Eczacılık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425816"/>
                  </a:ext>
                </a:extLst>
              </a:tr>
              <a:tr h="0">
                <a:tc>
                  <a:txBody>
                    <a:bodyPr/>
                    <a:lstStyle/>
                    <a:p>
                      <a:pPr algn="just">
                        <a:lnSpc>
                          <a:spcPct val="115000"/>
                        </a:lnSpc>
                        <a:spcBef>
                          <a:spcPts val="300"/>
                        </a:spcBef>
                        <a:spcAft>
                          <a:spcPts val="300"/>
                        </a:spcAft>
                      </a:pPr>
                      <a:r>
                        <a:rPr lang="tr-TR" sz="1800" dirty="0" smtClean="0">
                          <a:effectLst/>
                        </a:rPr>
                        <a:t>Ar-Ge </a:t>
                      </a:r>
                      <a:r>
                        <a:rPr lang="tr-TR" sz="1800" dirty="0">
                          <a:effectLst/>
                        </a:rPr>
                        <a:t>Eczacısı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a:t>
                      </a:r>
                      <a:r>
                        <a:rPr lang="tr-TR" sz="1800" dirty="0" err="1">
                          <a:effectLst/>
                        </a:rPr>
                        <a:t>Farmasötik</a:t>
                      </a:r>
                      <a:r>
                        <a:rPr lang="tr-TR" sz="1800" dirty="0">
                          <a:effectLst/>
                        </a:rPr>
                        <a:t> Teknoloji, </a:t>
                      </a:r>
                      <a:r>
                        <a:rPr lang="tr-TR" sz="1800" dirty="0" err="1">
                          <a:effectLst/>
                        </a:rPr>
                        <a:t>Farmasötik</a:t>
                      </a:r>
                      <a:r>
                        <a:rPr lang="tr-TR" sz="1800" dirty="0">
                          <a:effectLst/>
                        </a:rPr>
                        <a:t> Kimya dallarında yüksek lisans yapmış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5610380"/>
                  </a:ext>
                </a:extLst>
              </a:tr>
              <a:tr h="0">
                <a:tc>
                  <a:txBody>
                    <a:bodyPr/>
                    <a:lstStyle/>
                    <a:p>
                      <a:pPr algn="just">
                        <a:lnSpc>
                          <a:spcPct val="115000"/>
                        </a:lnSpc>
                        <a:spcBef>
                          <a:spcPts val="300"/>
                        </a:spcBef>
                        <a:spcAft>
                          <a:spcPts val="300"/>
                        </a:spcAft>
                      </a:pPr>
                      <a:r>
                        <a:rPr lang="tr-TR" sz="1800">
                          <a:effectLst/>
                        </a:rPr>
                        <a:t>Tıbbi Mümessil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33087402"/>
                  </a:ext>
                </a:extLst>
              </a:tr>
              <a:tr h="0">
                <a:tc>
                  <a:txBody>
                    <a:bodyPr/>
                    <a:lstStyle/>
                    <a:p>
                      <a:pPr algn="just">
                        <a:lnSpc>
                          <a:spcPct val="115000"/>
                        </a:lnSpc>
                        <a:spcBef>
                          <a:spcPts val="300"/>
                        </a:spcBef>
                        <a:spcAft>
                          <a:spcPts val="300"/>
                        </a:spcAft>
                      </a:pPr>
                      <a:r>
                        <a:rPr lang="tr-TR" sz="1800">
                          <a:effectLst/>
                        </a:rPr>
                        <a:t>Bitkisel İlaç Üretiminde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 ve </a:t>
                      </a:r>
                      <a:r>
                        <a:rPr lang="tr-TR" sz="1800" dirty="0" err="1">
                          <a:effectLst/>
                        </a:rPr>
                        <a:t>fitoterapi</a:t>
                      </a:r>
                      <a:r>
                        <a:rPr lang="tr-TR" sz="1800" dirty="0">
                          <a:effectLst/>
                        </a:rPr>
                        <a:t> eğitimi almak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1811892"/>
                  </a:ext>
                </a:extLst>
              </a:tr>
              <a:tr h="0">
                <a:tc>
                  <a:txBody>
                    <a:bodyPr/>
                    <a:lstStyle/>
                    <a:p>
                      <a:pPr algn="just">
                        <a:lnSpc>
                          <a:spcPct val="115000"/>
                        </a:lnSpc>
                        <a:spcBef>
                          <a:spcPts val="300"/>
                        </a:spcBef>
                        <a:spcAft>
                          <a:spcPts val="300"/>
                        </a:spcAft>
                      </a:pPr>
                      <a:r>
                        <a:rPr lang="tr-TR" sz="1800">
                          <a:effectLst/>
                        </a:rPr>
                        <a:t>Halk Sağlığı Laboratuarında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0986373"/>
                  </a:ext>
                </a:extLst>
              </a:tr>
              <a:tr h="0">
                <a:tc>
                  <a:txBody>
                    <a:bodyPr/>
                    <a:lstStyle/>
                    <a:p>
                      <a:pPr algn="just">
                        <a:lnSpc>
                          <a:spcPct val="115000"/>
                        </a:lnSpc>
                        <a:spcBef>
                          <a:spcPts val="300"/>
                        </a:spcBef>
                        <a:spcAft>
                          <a:spcPts val="300"/>
                        </a:spcAft>
                      </a:pPr>
                      <a:r>
                        <a:rPr lang="tr-TR" sz="1800">
                          <a:effectLst/>
                        </a:rPr>
                        <a:t>Toplum Sağlığı Merkezi’nde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18661295"/>
                  </a:ext>
                </a:extLst>
              </a:tr>
              <a:tr h="0">
                <a:tc>
                  <a:txBody>
                    <a:bodyPr/>
                    <a:lstStyle/>
                    <a:p>
                      <a:pPr algn="just">
                        <a:lnSpc>
                          <a:spcPct val="115000"/>
                        </a:lnSpc>
                        <a:spcBef>
                          <a:spcPts val="300"/>
                        </a:spcBef>
                        <a:spcAft>
                          <a:spcPts val="300"/>
                        </a:spcAft>
                      </a:pPr>
                      <a:r>
                        <a:rPr lang="tr-TR" sz="1800">
                          <a:effectLst/>
                        </a:rPr>
                        <a:t>Sosyal Hizmetler İl Müdürlüğü’nde Eczacı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Bef>
                          <a:spcPts val="300"/>
                        </a:spcBef>
                        <a:spcAft>
                          <a:spcPts val="300"/>
                        </a:spcAft>
                      </a:pPr>
                      <a:r>
                        <a:rPr lang="tr-TR" sz="1800" dirty="0">
                          <a:effectLst/>
                        </a:rPr>
                        <a:t>5 yıllık Eczacılık Fakültesi mezunu olmak</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3422026"/>
                  </a:ext>
                </a:extLst>
              </a:tr>
            </a:tbl>
          </a:graphicData>
        </a:graphic>
      </p:graphicFrame>
      <p:pic>
        <p:nvPicPr>
          <p:cNvPr id="5" name="Resim 4"/>
          <p:cNvPicPr>
            <a:picLocks noChangeAspect="1"/>
          </p:cNvPicPr>
          <p:nvPr/>
        </p:nvPicPr>
        <p:blipFill>
          <a:blip r:embed="rId2"/>
          <a:stretch>
            <a:fillRect/>
          </a:stretch>
        </p:blipFill>
        <p:spPr>
          <a:xfrm>
            <a:off x="1661532" y="225597"/>
            <a:ext cx="4456562" cy="493819"/>
          </a:xfrm>
          <a:prstGeom prst="rect">
            <a:avLst/>
          </a:prstGeom>
        </p:spPr>
      </p:pic>
    </p:spTree>
    <p:extLst>
      <p:ext uri="{BB962C8B-B14F-4D97-AF65-F5344CB8AC3E}">
        <p14:creationId xmlns:p14="http://schemas.microsoft.com/office/powerpoint/2010/main" val="3903067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214712073"/>
              </p:ext>
            </p:extLst>
          </p:nvPr>
        </p:nvGraphicFramePr>
        <p:xfrm>
          <a:off x="1583473" y="1165465"/>
          <a:ext cx="7169708" cy="5362956"/>
        </p:xfrm>
        <a:graphic>
          <a:graphicData uri="http://schemas.openxmlformats.org/drawingml/2006/table">
            <a:tbl>
              <a:tblPr firstRow="1" firstCol="1" bandRow="1">
                <a:tableStyleId>{5C22544A-7EE6-4342-B048-85BDC9FD1C3A}</a:tableStyleId>
              </a:tblPr>
              <a:tblGrid>
                <a:gridCol w="7169708">
                  <a:extLst>
                    <a:ext uri="{9D8B030D-6E8A-4147-A177-3AD203B41FA5}">
                      <a16:colId xmlns:a16="http://schemas.microsoft.com/office/drawing/2014/main" val="1571107263"/>
                    </a:ext>
                  </a:extLst>
                </a:gridCol>
              </a:tblGrid>
              <a:tr h="0">
                <a:tc>
                  <a:txBody>
                    <a:bodyPr/>
                    <a:lstStyle/>
                    <a:p>
                      <a:pPr algn="just">
                        <a:lnSpc>
                          <a:spcPct val="115000"/>
                        </a:lnSpc>
                        <a:spcBef>
                          <a:spcPts val="300"/>
                        </a:spcBef>
                        <a:spcAft>
                          <a:spcPts val="300"/>
                        </a:spcAft>
                      </a:pPr>
                      <a:r>
                        <a:rPr lang="tr-TR" sz="1800" dirty="0">
                          <a:effectLst/>
                        </a:rPr>
                        <a:t>Mermer üretimi/ticareti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0363409"/>
                  </a:ext>
                </a:extLst>
              </a:tr>
              <a:tr h="0">
                <a:tc>
                  <a:txBody>
                    <a:bodyPr/>
                    <a:lstStyle/>
                    <a:p>
                      <a:pPr algn="just">
                        <a:lnSpc>
                          <a:spcPct val="115000"/>
                        </a:lnSpc>
                        <a:spcBef>
                          <a:spcPts val="300"/>
                        </a:spcBef>
                        <a:spcAft>
                          <a:spcPts val="300"/>
                        </a:spcAft>
                      </a:pPr>
                      <a:r>
                        <a:rPr lang="tr-TR" sz="1800" dirty="0">
                          <a:effectLst/>
                        </a:rPr>
                        <a:t>Kamudan Emekli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0764820"/>
                  </a:ext>
                </a:extLst>
              </a:tr>
              <a:tr h="0">
                <a:tc>
                  <a:txBody>
                    <a:bodyPr/>
                    <a:lstStyle/>
                    <a:p>
                      <a:pPr algn="just">
                        <a:lnSpc>
                          <a:spcPct val="115000"/>
                        </a:lnSpc>
                        <a:spcBef>
                          <a:spcPts val="300"/>
                        </a:spcBef>
                        <a:spcAft>
                          <a:spcPts val="300"/>
                        </a:spcAft>
                      </a:pPr>
                      <a:r>
                        <a:rPr lang="tr-TR" sz="1800" dirty="0">
                          <a:effectLst/>
                        </a:rPr>
                        <a:t>Eczanesini kapatan Eczacı (iflas eden, yaşlılıktan, hastalıktan dolayı kapatan)</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4700322"/>
                  </a:ext>
                </a:extLst>
              </a:tr>
              <a:tr h="0">
                <a:tc>
                  <a:txBody>
                    <a:bodyPr/>
                    <a:lstStyle/>
                    <a:p>
                      <a:pPr algn="just">
                        <a:lnSpc>
                          <a:spcPct val="115000"/>
                        </a:lnSpc>
                        <a:spcBef>
                          <a:spcPts val="300"/>
                        </a:spcBef>
                        <a:spcAft>
                          <a:spcPts val="300"/>
                        </a:spcAft>
                      </a:pPr>
                      <a:r>
                        <a:rPr lang="tr-TR" sz="1800" dirty="0">
                          <a:effectLst/>
                        </a:rPr>
                        <a:t>Müteahhitlik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2873652"/>
                  </a:ext>
                </a:extLst>
              </a:tr>
              <a:tr h="0">
                <a:tc>
                  <a:txBody>
                    <a:bodyPr/>
                    <a:lstStyle/>
                    <a:p>
                      <a:pPr algn="just">
                        <a:lnSpc>
                          <a:spcPct val="115000"/>
                        </a:lnSpc>
                        <a:spcBef>
                          <a:spcPts val="300"/>
                        </a:spcBef>
                        <a:spcAft>
                          <a:spcPts val="300"/>
                        </a:spcAft>
                      </a:pPr>
                      <a:r>
                        <a:rPr lang="tr-TR" sz="1800" dirty="0">
                          <a:effectLst/>
                        </a:rPr>
                        <a:t>Simit fırını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7702030"/>
                  </a:ext>
                </a:extLst>
              </a:tr>
              <a:tr h="0">
                <a:tc>
                  <a:txBody>
                    <a:bodyPr/>
                    <a:lstStyle/>
                    <a:p>
                      <a:pPr algn="just">
                        <a:lnSpc>
                          <a:spcPct val="115000"/>
                        </a:lnSpc>
                        <a:spcBef>
                          <a:spcPts val="300"/>
                        </a:spcBef>
                        <a:spcAft>
                          <a:spcPts val="300"/>
                        </a:spcAft>
                      </a:pPr>
                      <a:r>
                        <a:rPr lang="tr-TR" sz="1800" dirty="0">
                          <a:effectLst/>
                        </a:rPr>
                        <a:t>Zeytinyağı üreten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50951242"/>
                  </a:ext>
                </a:extLst>
              </a:tr>
              <a:tr h="0">
                <a:tc>
                  <a:txBody>
                    <a:bodyPr/>
                    <a:lstStyle/>
                    <a:p>
                      <a:pPr algn="just">
                        <a:lnSpc>
                          <a:spcPct val="115000"/>
                        </a:lnSpc>
                        <a:spcBef>
                          <a:spcPts val="300"/>
                        </a:spcBef>
                        <a:spcAft>
                          <a:spcPts val="300"/>
                        </a:spcAft>
                      </a:pPr>
                      <a:r>
                        <a:rPr lang="tr-TR" sz="1800" dirty="0">
                          <a:effectLst/>
                        </a:rPr>
                        <a:t>Eş durumundan yurtdışına giden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59135165"/>
                  </a:ext>
                </a:extLst>
              </a:tr>
              <a:tr h="0">
                <a:tc>
                  <a:txBody>
                    <a:bodyPr/>
                    <a:lstStyle/>
                    <a:p>
                      <a:pPr algn="just">
                        <a:lnSpc>
                          <a:spcPct val="115000"/>
                        </a:lnSpc>
                        <a:spcBef>
                          <a:spcPts val="300"/>
                        </a:spcBef>
                        <a:spcAft>
                          <a:spcPts val="300"/>
                        </a:spcAft>
                      </a:pPr>
                      <a:r>
                        <a:rPr lang="tr-TR" sz="1800" dirty="0">
                          <a:effectLst/>
                        </a:rPr>
                        <a:t>Çiftçilik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8390611"/>
                  </a:ext>
                </a:extLst>
              </a:tr>
              <a:tr h="0">
                <a:tc>
                  <a:txBody>
                    <a:bodyPr/>
                    <a:lstStyle/>
                    <a:p>
                      <a:pPr algn="just">
                        <a:lnSpc>
                          <a:spcPct val="115000"/>
                        </a:lnSpc>
                        <a:spcBef>
                          <a:spcPts val="300"/>
                        </a:spcBef>
                        <a:spcAft>
                          <a:spcPts val="300"/>
                        </a:spcAft>
                      </a:pPr>
                      <a:r>
                        <a:rPr lang="tr-TR" sz="1800" dirty="0" smtClean="0">
                          <a:effectLst/>
                        </a:rPr>
                        <a:t>Ses sanatçısı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92818256"/>
                  </a:ext>
                </a:extLst>
              </a:tr>
              <a:tr h="0">
                <a:tc>
                  <a:txBody>
                    <a:bodyPr/>
                    <a:lstStyle/>
                    <a:p>
                      <a:pPr algn="just">
                        <a:lnSpc>
                          <a:spcPct val="115000"/>
                        </a:lnSpc>
                        <a:spcBef>
                          <a:spcPts val="300"/>
                        </a:spcBef>
                        <a:spcAft>
                          <a:spcPts val="300"/>
                        </a:spcAft>
                      </a:pPr>
                      <a:r>
                        <a:rPr lang="tr-TR" sz="1800" dirty="0">
                          <a:effectLst/>
                        </a:rPr>
                        <a:t>Sanatçı (Müzisyen, Tiyatrocu, Ressam, Orkestra Şefi)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31113947"/>
                  </a:ext>
                </a:extLst>
              </a:tr>
              <a:tr h="0">
                <a:tc>
                  <a:txBody>
                    <a:bodyPr/>
                    <a:lstStyle/>
                    <a:p>
                      <a:pPr algn="just">
                        <a:lnSpc>
                          <a:spcPct val="115000"/>
                        </a:lnSpc>
                        <a:spcBef>
                          <a:spcPts val="300"/>
                        </a:spcBef>
                        <a:spcAft>
                          <a:spcPts val="300"/>
                        </a:spcAft>
                      </a:pPr>
                      <a:r>
                        <a:rPr lang="tr-TR" sz="1800" dirty="0">
                          <a:effectLst/>
                        </a:rPr>
                        <a:t>Hayvancılık yapan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66286489"/>
                  </a:ext>
                </a:extLst>
              </a:tr>
              <a:tr h="0">
                <a:tc>
                  <a:txBody>
                    <a:bodyPr/>
                    <a:lstStyle/>
                    <a:p>
                      <a:pPr algn="just">
                        <a:lnSpc>
                          <a:spcPct val="115000"/>
                        </a:lnSpc>
                        <a:spcBef>
                          <a:spcPts val="300"/>
                        </a:spcBef>
                        <a:spcAft>
                          <a:spcPts val="300"/>
                        </a:spcAft>
                      </a:pPr>
                      <a:r>
                        <a:rPr lang="tr-TR" sz="1800" dirty="0" err="1">
                          <a:effectLst/>
                        </a:rPr>
                        <a:t>Restaurant</a:t>
                      </a:r>
                      <a:r>
                        <a:rPr lang="tr-TR" sz="1800" dirty="0">
                          <a:effectLst/>
                        </a:rPr>
                        <a:t> sahibi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05578738"/>
                  </a:ext>
                </a:extLst>
              </a:tr>
              <a:tr h="0">
                <a:tc>
                  <a:txBody>
                    <a:bodyPr/>
                    <a:lstStyle/>
                    <a:p>
                      <a:pPr algn="just">
                        <a:lnSpc>
                          <a:spcPct val="115000"/>
                        </a:lnSpc>
                        <a:spcBef>
                          <a:spcPts val="300"/>
                        </a:spcBef>
                        <a:spcAft>
                          <a:spcPts val="300"/>
                        </a:spcAft>
                      </a:pPr>
                      <a:r>
                        <a:rPr lang="tr-TR" sz="1800" dirty="0">
                          <a:effectLst/>
                        </a:rPr>
                        <a:t>Şans oyunları bayii işleten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28271896"/>
                  </a:ext>
                </a:extLst>
              </a:tr>
              <a:tr h="0">
                <a:tc>
                  <a:txBody>
                    <a:bodyPr/>
                    <a:lstStyle/>
                    <a:p>
                      <a:pPr algn="just">
                        <a:lnSpc>
                          <a:spcPct val="115000"/>
                        </a:lnSpc>
                        <a:spcBef>
                          <a:spcPts val="300"/>
                        </a:spcBef>
                        <a:spcAft>
                          <a:spcPts val="300"/>
                        </a:spcAft>
                      </a:pPr>
                      <a:r>
                        <a:rPr lang="tr-TR" sz="1800" dirty="0">
                          <a:effectLst/>
                        </a:rPr>
                        <a:t>Giyim sanayi, tekstil sanayi alanında çalışan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6247793"/>
                  </a:ext>
                </a:extLst>
              </a:tr>
              <a:tr h="0">
                <a:tc>
                  <a:txBody>
                    <a:bodyPr/>
                    <a:lstStyle/>
                    <a:p>
                      <a:pPr algn="just">
                        <a:lnSpc>
                          <a:spcPct val="115000"/>
                        </a:lnSpc>
                        <a:spcBef>
                          <a:spcPts val="300"/>
                        </a:spcBef>
                        <a:spcAft>
                          <a:spcPts val="300"/>
                        </a:spcAft>
                      </a:pPr>
                      <a:r>
                        <a:rPr lang="tr-TR" sz="1800" dirty="0">
                          <a:effectLst/>
                        </a:rPr>
                        <a:t>Ev hanımı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5455103"/>
                  </a:ext>
                </a:extLst>
              </a:tr>
              <a:tr h="0">
                <a:tc>
                  <a:txBody>
                    <a:bodyPr/>
                    <a:lstStyle/>
                    <a:p>
                      <a:pPr algn="just">
                        <a:lnSpc>
                          <a:spcPct val="115000"/>
                        </a:lnSpc>
                        <a:spcBef>
                          <a:spcPts val="300"/>
                        </a:spcBef>
                        <a:spcAft>
                          <a:spcPts val="300"/>
                        </a:spcAft>
                      </a:pPr>
                      <a:r>
                        <a:rPr lang="tr-TR" sz="1800" dirty="0">
                          <a:effectLst/>
                        </a:rPr>
                        <a:t>Anaokulu ve ilkokul işleten Eczacı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013284"/>
                  </a:ext>
                </a:extLst>
              </a:tr>
            </a:tbl>
          </a:graphicData>
        </a:graphic>
      </p:graphicFrame>
      <p:sp>
        <p:nvSpPr>
          <p:cNvPr id="5" name="Dikdörtgen 4"/>
          <p:cNvSpPr/>
          <p:nvPr/>
        </p:nvSpPr>
        <p:spPr>
          <a:xfrm>
            <a:off x="1431072" y="221232"/>
            <a:ext cx="9909717" cy="646331"/>
          </a:xfrm>
          <a:prstGeom prst="rect">
            <a:avLst/>
          </a:prstGeom>
        </p:spPr>
        <p:txBody>
          <a:bodyPr wrap="square">
            <a:spAutoFit/>
          </a:bodyPr>
          <a:lstStyle/>
          <a:p>
            <a:r>
              <a:rPr lang="tr-TR" b="1" dirty="0" smtClean="0"/>
              <a:t>Pasif Eczacılar</a:t>
            </a:r>
          </a:p>
          <a:p>
            <a:endParaRPr lang="tr-TR" dirty="0"/>
          </a:p>
        </p:txBody>
      </p:sp>
    </p:spTree>
    <p:extLst>
      <p:ext uri="{BB962C8B-B14F-4D97-AF65-F5344CB8AC3E}">
        <p14:creationId xmlns:p14="http://schemas.microsoft.com/office/powerpoint/2010/main" val="15091311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960</TotalTime>
  <Words>3426</Words>
  <Application>Microsoft Office PowerPoint</Application>
  <PresentationFormat>Geniş ekran</PresentationFormat>
  <Paragraphs>570</Paragraphs>
  <Slides>59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59</vt:i4>
      </vt:variant>
    </vt:vector>
  </HeadingPairs>
  <TitlesOfParts>
    <vt:vector size="64" baseType="lpstr">
      <vt:lpstr>Arial</vt:lpstr>
      <vt:lpstr>Calibri</vt:lpstr>
      <vt:lpstr>Calibri Light</vt:lpstr>
      <vt:lpstr>Times New Roman</vt:lpstr>
      <vt:lpstr>Office Teması</vt:lpstr>
      <vt:lpstr>  ECZACILARIN MEVCUT/POTANSİYEL İSTİHDAM ALANLARI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Windows Kullanıcısı</cp:lastModifiedBy>
  <cp:revision>61</cp:revision>
  <dcterms:created xsi:type="dcterms:W3CDTF">2021-11-18T07:06:20Z</dcterms:created>
  <dcterms:modified xsi:type="dcterms:W3CDTF">2021-12-17T15:33:44Z</dcterms:modified>
</cp:coreProperties>
</file>