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73" r:id="rId4"/>
    <p:sldId id="270" r:id="rId5"/>
    <p:sldId id="272" r:id="rId6"/>
    <p:sldId id="268" r:id="rId7"/>
    <p:sldId id="269" r:id="rId8"/>
    <p:sldId id="267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172817" y="1510748"/>
            <a:ext cx="6858000" cy="294343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SHB-419 DAYANIŞMA MODELLERİ</a:t>
            </a:r>
            <a:br>
              <a:rPr lang="tr-TR" b="1" dirty="0" smtClean="0"/>
            </a:br>
            <a:r>
              <a:rPr lang="tr-TR" b="1" dirty="0" smtClean="0"/>
              <a:t>TOPLUMLA SOSYAL HİZMET: DAYANIŞMA İÇİN İYİ UYGULAMA ÖRNEKLERİ</a:t>
            </a:r>
            <a:r>
              <a:rPr lang="tr-TR" b="1" dirty="0"/>
              <a:t/>
            </a:r>
            <a:br>
              <a:rPr lang="tr-TR" b="1" dirty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5505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446184" y="769383"/>
            <a:ext cx="783254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/>
              <a:t>“Toplum Örgütlenmesi/Toplum Organizasyonu”</a:t>
            </a:r>
          </a:p>
          <a:p>
            <a:pPr algn="ctr"/>
            <a:endParaRPr lang="tr-TR" sz="2400" b="1" dirty="0" smtClean="0"/>
          </a:p>
          <a:p>
            <a:pPr algn="ctr">
              <a:buFont typeface="Arial" charset="0"/>
              <a:buChar char="•"/>
            </a:pPr>
            <a:r>
              <a:rPr lang="tr-TR" sz="2400" dirty="0" smtClean="0"/>
              <a:t>Yerel (Bölgesel) Gelişim (Kalkınma)  Modeli</a:t>
            </a:r>
          </a:p>
          <a:p>
            <a:pPr algn="ctr"/>
            <a:endParaRPr lang="tr-TR" sz="2400" dirty="0" smtClean="0"/>
          </a:p>
          <a:p>
            <a:pPr algn="ctr">
              <a:buFont typeface="Arial" charset="0"/>
              <a:buChar char="•"/>
            </a:pPr>
            <a:r>
              <a:rPr lang="tr-TR" sz="2400" dirty="0" smtClean="0"/>
              <a:t> Sosyal Planlama Modeli</a:t>
            </a:r>
          </a:p>
          <a:p>
            <a:pPr algn="ctr"/>
            <a:endParaRPr lang="tr-TR" sz="2400" dirty="0" smtClean="0"/>
          </a:p>
          <a:p>
            <a:pPr algn="ctr">
              <a:buFont typeface="Arial" charset="0"/>
              <a:buChar char="•"/>
            </a:pPr>
            <a:r>
              <a:rPr lang="tr-TR" sz="2400" dirty="0" smtClean="0"/>
              <a:t>Sosyal Eylem Modeli</a:t>
            </a:r>
          </a:p>
          <a:p>
            <a:pPr algn="ctr"/>
            <a:endParaRPr lang="tr-TR" sz="2400" b="1" dirty="0" smtClean="0"/>
          </a:p>
          <a:p>
            <a:pPr algn="ctr"/>
            <a:r>
              <a:rPr lang="tr-TR" sz="2400" b="1" dirty="0" smtClean="0"/>
              <a:t>(</a:t>
            </a:r>
            <a:r>
              <a:rPr lang="tr-TR" sz="2400" b="1" dirty="0" err="1" smtClean="0"/>
              <a:t>Zastrow</a:t>
            </a:r>
            <a:r>
              <a:rPr lang="tr-TR" sz="2400" b="1" dirty="0" smtClean="0"/>
              <a:t>, 2013)</a:t>
            </a:r>
          </a:p>
          <a:p>
            <a:pPr algn="ctr"/>
            <a:endParaRPr lang="tr-TR" sz="2400" b="1" dirty="0" smtClean="0"/>
          </a:p>
          <a:p>
            <a:pPr algn="ctr"/>
            <a:endParaRPr lang="tr-TR" sz="2400" b="1" dirty="0" smtClean="0"/>
          </a:p>
          <a:p>
            <a:pPr algn="ctr"/>
            <a:endParaRPr lang="tr-TR" sz="2400" dirty="0" smtClean="0"/>
          </a:p>
          <a:p>
            <a:pPr algn="ctr"/>
            <a:endParaRPr lang="tr-TR" sz="2400" dirty="0" smtClean="0"/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67710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446184" y="769383"/>
            <a:ext cx="7832543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b="1" dirty="0" smtClean="0"/>
          </a:p>
          <a:p>
            <a:pPr algn="ctr"/>
            <a:r>
              <a:rPr lang="tr-TR" sz="2400" b="1" dirty="0" smtClean="0"/>
              <a:t>“Toplum Örgütlenmesi/Toplum Organizasyonu”nun Örnekler Üzerinden İncelenmesi</a:t>
            </a:r>
          </a:p>
          <a:p>
            <a:pPr algn="ctr"/>
            <a:endParaRPr lang="tr-TR" sz="2400" b="1" dirty="0" smtClean="0"/>
          </a:p>
          <a:p>
            <a:pPr algn="ctr">
              <a:buFont typeface="Arial" charset="0"/>
              <a:buChar char="•"/>
            </a:pPr>
            <a:r>
              <a:rPr lang="tr-TR" sz="2400" dirty="0" smtClean="0"/>
              <a:t>Yerel (Bölgesel) Gelişim (Kalkınma)  Modeli Örneği</a:t>
            </a:r>
          </a:p>
          <a:p>
            <a:pPr algn="ctr"/>
            <a:endParaRPr lang="tr-TR" sz="2400" dirty="0" smtClean="0"/>
          </a:p>
          <a:p>
            <a:pPr algn="ctr">
              <a:buFont typeface="Arial" charset="0"/>
              <a:buChar char="•"/>
            </a:pPr>
            <a:r>
              <a:rPr lang="tr-TR" sz="2400" dirty="0" smtClean="0"/>
              <a:t> Sosyal Planlama Modeli Örneği</a:t>
            </a:r>
          </a:p>
          <a:p>
            <a:pPr algn="ctr"/>
            <a:endParaRPr lang="tr-TR" sz="2400" dirty="0" smtClean="0"/>
          </a:p>
          <a:p>
            <a:pPr algn="ctr">
              <a:buFont typeface="Arial" charset="0"/>
              <a:buChar char="•"/>
            </a:pPr>
            <a:r>
              <a:rPr lang="tr-TR" sz="2400" dirty="0" smtClean="0"/>
              <a:t>Sosyal Eylem Modeli Örneği</a:t>
            </a:r>
          </a:p>
          <a:p>
            <a:pPr algn="ctr"/>
            <a:endParaRPr lang="tr-TR" sz="2400" b="1" dirty="0" smtClean="0"/>
          </a:p>
          <a:p>
            <a:pPr algn="ctr"/>
            <a:r>
              <a:rPr lang="tr-TR" sz="2400" b="1" dirty="0" smtClean="0"/>
              <a:t>(</a:t>
            </a:r>
            <a:r>
              <a:rPr lang="tr-TR" sz="2400" b="1" dirty="0" err="1" smtClean="0"/>
              <a:t>Zastrow</a:t>
            </a:r>
            <a:r>
              <a:rPr lang="tr-TR" sz="2400" b="1" dirty="0" smtClean="0"/>
              <a:t>, 2013)</a:t>
            </a:r>
          </a:p>
          <a:p>
            <a:pPr algn="ctr"/>
            <a:endParaRPr lang="tr-TR" sz="2400" b="1" dirty="0" smtClean="0"/>
          </a:p>
          <a:p>
            <a:pPr algn="ctr"/>
            <a:endParaRPr lang="tr-TR" sz="2400" b="1" dirty="0" smtClean="0"/>
          </a:p>
          <a:p>
            <a:pPr algn="ctr"/>
            <a:endParaRPr lang="tr-TR" sz="2400" dirty="0" smtClean="0"/>
          </a:p>
          <a:p>
            <a:pPr algn="ctr"/>
            <a:endParaRPr lang="tr-TR" sz="2400" dirty="0" smtClean="0"/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67710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446184" y="769383"/>
            <a:ext cx="7832543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b="1" dirty="0" smtClean="0"/>
          </a:p>
          <a:p>
            <a:pPr algn="ctr"/>
            <a:r>
              <a:rPr lang="tr-TR" sz="2400" b="1" dirty="0" smtClean="0"/>
              <a:t>Kullanılan Teknikler</a:t>
            </a:r>
          </a:p>
          <a:p>
            <a:pPr algn="ctr"/>
            <a:endParaRPr lang="tr-TR" sz="2400" b="1" dirty="0" smtClean="0"/>
          </a:p>
          <a:p>
            <a:pPr algn="ctr">
              <a:buFont typeface="Arial" charset="0"/>
              <a:buChar char="•"/>
            </a:pPr>
            <a:r>
              <a:rPr lang="tr-TR" sz="2400" dirty="0" smtClean="0"/>
              <a:t>Güç Alanı Analizi</a:t>
            </a:r>
          </a:p>
          <a:p>
            <a:pPr algn="ctr">
              <a:buFont typeface="Arial" charset="0"/>
              <a:buChar char="•"/>
            </a:pPr>
            <a:r>
              <a:rPr lang="tr-TR" sz="2400" dirty="0" smtClean="0"/>
              <a:t>Program Değerlendirme ve Gözden Geçirme Teknikleri</a:t>
            </a:r>
          </a:p>
          <a:p>
            <a:pPr algn="ctr">
              <a:buFont typeface="Arial" charset="0"/>
              <a:buChar char="•"/>
            </a:pPr>
            <a:r>
              <a:rPr lang="tr-TR" sz="2400" dirty="0" smtClean="0"/>
              <a:t>Nominal Grup Tekniği</a:t>
            </a:r>
          </a:p>
          <a:p>
            <a:pPr algn="ctr">
              <a:buFont typeface="Arial" charset="0"/>
              <a:buChar char="•"/>
            </a:pPr>
            <a:r>
              <a:rPr lang="tr-TR" sz="2400" dirty="0" err="1" smtClean="0"/>
              <a:t>Delphi</a:t>
            </a:r>
            <a:r>
              <a:rPr lang="tr-TR" sz="2400" dirty="0" smtClean="0"/>
              <a:t> Tekniği</a:t>
            </a:r>
          </a:p>
          <a:p>
            <a:pPr algn="ctr">
              <a:buFont typeface="Arial" charset="0"/>
              <a:buChar char="•"/>
            </a:pPr>
            <a:r>
              <a:rPr lang="tr-TR" sz="2400" dirty="0" smtClean="0"/>
              <a:t>Q-</a:t>
            </a:r>
            <a:r>
              <a:rPr lang="tr-TR" sz="2400" dirty="0" err="1" smtClean="0"/>
              <a:t>Sort</a:t>
            </a:r>
            <a:r>
              <a:rPr lang="tr-TR" sz="2400" dirty="0" smtClean="0"/>
              <a:t> Tekniği</a:t>
            </a:r>
          </a:p>
          <a:p>
            <a:pPr algn="ctr"/>
            <a:endParaRPr lang="tr-TR" sz="2400" dirty="0" smtClean="0"/>
          </a:p>
          <a:p>
            <a:pPr algn="ctr"/>
            <a:r>
              <a:rPr lang="tr-TR" sz="2400" dirty="0" smtClean="0"/>
              <a:t>(Keçeci, 2017)</a:t>
            </a:r>
          </a:p>
          <a:p>
            <a:pPr algn="ctr">
              <a:buFont typeface="Arial" charset="0"/>
              <a:buChar char="•"/>
            </a:pPr>
            <a:endParaRPr lang="tr-TR" sz="2400" dirty="0" smtClean="0"/>
          </a:p>
          <a:p>
            <a:pPr algn="ctr"/>
            <a:endParaRPr lang="tr-TR" sz="2400" b="1" dirty="0" smtClean="0"/>
          </a:p>
          <a:p>
            <a:pPr algn="ctr"/>
            <a:endParaRPr lang="tr-TR" sz="2400" b="1" dirty="0" smtClean="0"/>
          </a:p>
          <a:p>
            <a:pPr algn="ctr"/>
            <a:endParaRPr lang="tr-TR" sz="2400" dirty="0" smtClean="0"/>
          </a:p>
          <a:p>
            <a:pPr algn="ctr"/>
            <a:endParaRPr lang="tr-TR" sz="2400" dirty="0" smtClean="0"/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67710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446184" y="769383"/>
            <a:ext cx="783254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/>
          </a:p>
          <a:p>
            <a:pPr algn="ctr"/>
            <a:r>
              <a:rPr lang="tr-TR" sz="2400" b="1" dirty="0" smtClean="0"/>
              <a:t>Bir Uygulama Örneği Üzerinden Toplum Örgütlenmesinin/ Organizasyonunun Detaylı İncelenmesi </a:t>
            </a:r>
            <a:endParaRPr lang="tr-TR" sz="2400" dirty="0" smtClean="0"/>
          </a:p>
          <a:p>
            <a:pPr algn="ctr"/>
            <a:endParaRPr lang="tr-TR" sz="2400" dirty="0" smtClean="0"/>
          </a:p>
          <a:p>
            <a:pPr algn="ctr"/>
            <a:r>
              <a:rPr lang="tr-TR" sz="2400" dirty="0" smtClean="0"/>
              <a:t>“Toplumsal Cinsiyet Eşitliğini Sağlamada Toplum Organizasyonu Yöntemiyle Gerçekleştirilen Mahalle ve Köy Muhtarlarının Eğitimi”</a:t>
            </a:r>
          </a:p>
          <a:p>
            <a:pPr algn="ctr"/>
            <a:endParaRPr lang="tr-TR" sz="2400" b="1" dirty="0" smtClean="0"/>
          </a:p>
          <a:p>
            <a:pPr algn="ctr"/>
            <a:r>
              <a:rPr lang="tr-TR" sz="2400" b="1" dirty="0" smtClean="0"/>
              <a:t>(Şimşek ve Koruk, 2013)</a:t>
            </a:r>
          </a:p>
          <a:p>
            <a:pPr algn="ctr"/>
            <a:endParaRPr lang="tr-TR" sz="2400" b="1" dirty="0" smtClean="0"/>
          </a:p>
          <a:p>
            <a:pPr algn="ctr"/>
            <a:endParaRPr lang="tr-TR" sz="2400" b="1" dirty="0" smtClean="0"/>
          </a:p>
          <a:p>
            <a:pPr algn="ctr"/>
            <a:endParaRPr lang="tr-TR" sz="2400" dirty="0" smtClean="0"/>
          </a:p>
          <a:p>
            <a:pPr algn="ctr"/>
            <a:endParaRPr lang="tr-TR" sz="2400" dirty="0" smtClean="0"/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67710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446184" y="769383"/>
            <a:ext cx="783254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Toplumla sosyal hizmet çalışmalarında her sosyal hizmet uzmanı bazen topluma yönelik uygulama projelerinde yer alır. Bu projelerin geliştirilmesi, onaylanması ve yürürlüğe konulması sosyal hizmet uzmanları açısından önemlidir (Zastrow, 2013)</a:t>
            </a:r>
          </a:p>
          <a:p>
            <a:pPr algn="ctr"/>
            <a:endParaRPr lang="tr-TR" sz="2400" b="1" dirty="0" smtClean="0"/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67710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500034" y="500042"/>
            <a:ext cx="7832543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b="1" dirty="0" smtClean="0"/>
          </a:p>
          <a:p>
            <a:pPr algn="ctr"/>
            <a:r>
              <a:rPr lang="tr-TR" sz="2400" b="1" dirty="0" smtClean="0"/>
              <a:t>Bir Proje Önerisi Taslağı</a:t>
            </a:r>
          </a:p>
          <a:p>
            <a:pPr algn="ctr"/>
            <a:r>
              <a:rPr lang="tr-TR" sz="2400" dirty="0" smtClean="0"/>
              <a:t>AŞAMA I: Sorunun Tanımı ve Analizi</a:t>
            </a:r>
          </a:p>
          <a:p>
            <a:pPr algn="ctr"/>
            <a:r>
              <a:rPr lang="tr-TR" sz="2400" dirty="0" smtClean="0"/>
              <a:t>AŞAMA II: Proje Stratejisi</a:t>
            </a:r>
          </a:p>
          <a:p>
            <a:pPr algn="ctr"/>
            <a:r>
              <a:rPr lang="tr-TR" sz="2400" dirty="0" smtClean="0"/>
              <a:t>AŞAMA III: Hedef Grubun Belirlenmesi</a:t>
            </a:r>
          </a:p>
          <a:p>
            <a:pPr algn="ctr"/>
            <a:r>
              <a:rPr lang="tr-TR" sz="2400" dirty="0" smtClean="0"/>
              <a:t>AŞAMA IV: İşbirliği Yapılacak Kuruluşların Belirlenmesi</a:t>
            </a:r>
          </a:p>
          <a:p>
            <a:pPr algn="ctr"/>
            <a:r>
              <a:rPr lang="tr-TR" sz="2400" dirty="0" smtClean="0"/>
              <a:t>AŞAMA V: Amacın Belirlenmesi</a:t>
            </a:r>
          </a:p>
          <a:p>
            <a:pPr algn="ctr"/>
            <a:r>
              <a:rPr lang="tr-TR" sz="2400" dirty="0" smtClean="0"/>
              <a:t>AŞAMA VI: Proje Çıktılarının Belirlenmesi</a:t>
            </a:r>
          </a:p>
          <a:p>
            <a:pPr algn="ctr"/>
            <a:r>
              <a:rPr lang="tr-TR" sz="2400" dirty="0" smtClean="0"/>
              <a:t>AŞAMA VII: Proje Faaliyetlerinin Belirlenmesi</a:t>
            </a:r>
          </a:p>
          <a:p>
            <a:pPr algn="ctr"/>
            <a:r>
              <a:rPr lang="tr-TR" sz="2400" dirty="0" smtClean="0"/>
              <a:t>AŞAMA VIII: Projenin Girdilerinin Belirlenmesi</a:t>
            </a:r>
          </a:p>
          <a:p>
            <a:pPr algn="ctr"/>
            <a:r>
              <a:rPr lang="tr-TR" sz="2400" dirty="0" smtClean="0"/>
              <a:t>AŞAMA IX: İzleme</a:t>
            </a:r>
          </a:p>
          <a:p>
            <a:pPr algn="ctr"/>
            <a:r>
              <a:rPr lang="tr-TR" sz="2400" dirty="0" smtClean="0"/>
              <a:t>AŞAMA X: Bütçe Taslağının Hazırlanması</a:t>
            </a:r>
          </a:p>
          <a:p>
            <a:pPr algn="ctr"/>
            <a:endParaRPr lang="tr-TR" sz="2400" dirty="0" smtClean="0"/>
          </a:p>
          <a:p>
            <a:pPr algn="ctr"/>
            <a:r>
              <a:rPr lang="tr-TR" sz="2400" dirty="0" smtClean="0"/>
              <a:t>(Duyan, </a:t>
            </a:r>
            <a:r>
              <a:rPr lang="tr-TR" sz="2400" dirty="0" err="1" smtClean="0"/>
              <a:t>Çifci</a:t>
            </a:r>
            <a:r>
              <a:rPr lang="tr-TR" sz="2400" dirty="0" smtClean="0"/>
              <a:t>, </a:t>
            </a:r>
            <a:r>
              <a:rPr lang="tr-TR" sz="2400" dirty="0" err="1" smtClean="0"/>
              <a:t>Demirbilek</a:t>
            </a:r>
            <a:r>
              <a:rPr lang="tr-TR" sz="2400" dirty="0" smtClean="0"/>
              <a:t>, </a:t>
            </a:r>
            <a:r>
              <a:rPr lang="tr-TR" sz="2400" dirty="0" err="1" smtClean="0"/>
              <a:t>Yüceer</a:t>
            </a:r>
            <a:r>
              <a:rPr lang="tr-TR" sz="2400" dirty="0" smtClean="0"/>
              <a:t>-Kardeş ve </a:t>
            </a:r>
            <a:r>
              <a:rPr lang="tr-TR" sz="2400" dirty="0" err="1" smtClean="0"/>
              <a:t>Kuddaş</a:t>
            </a:r>
            <a:r>
              <a:rPr lang="tr-TR" sz="2400" dirty="0" smtClean="0"/>
              <a:t>, 2017)</a:t>
            </a:r>
          </a:p>
          <a:p>
            <a:pPr algn="ctr"/>
            <a:endParaRPr lang="tr-TR" sz="2400" b="1" dirty="0" smtClean="0"/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67710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571472" y="142852"/>
            <a:ext cx="8143932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/>
              <a:t>Yararlanılan Kaynaklar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Duyan, V., </a:t>
            </a:r>
            <a:r>
              <a:rPr lang="tr-TR" sz="2000" dirty="0" err="1" smtClean="0"/>
              <a:t>Çifci</a:t>
            </a:r>
            <a:r>
              <a:rPr lang="tr-TR" sz="2000" dirty="0" smtClean="0"/>
              <a:t>, E., </a:t>
            </a:r>
            <a:r>
              <a:rPr lang="tr-TR" sz="2000" dirty="0" err="1" smtClean="0"/>
              <a:t>Demirbilek</a:t>
            </a:r>
            <a:r>
              <a:rPr lang="tr-TR" sz="2000" dirty="0" smtClean="0"/>
              <a:t>, M., </a:t>
            </a:r>
            <a:r>
              <a:rPr lang="tr-TR" sz="2000" dirty="0" err="1" smtClean="0"/>
              <a:t>Yüceer</a:t>
            </a:r>
            <a:r>
              <a:rPr lang="tr-TR" sz="2000" dirty="0" smtClean="0"/>
              <a:t>-Kardeş, T. ve </a:t>
            </a:r>
            <a:r>
              <a:rPr lang="tr-TR" sz="2000" dirty="0" err="1" smtClean="0"/>
              <a:t>Kuddaş</a:t>
            </a:r>
            <a:r>
              <a:rPr lang="tr-TR" sz="2000" dirty="0" smtClean="0"/>
              <a:t>, B. (2017). SHB-407 Toplumla Sosyal Hizmet Uygulaması Yönergesi. Ankara Üniversitesi Sağlık Bilimleri Fakültesi Sosyal Hizmet Bölümü. 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Keçeci, G. (2017). Makro Sosyal Hizmet Uygulamasında Kullanılan Modeller, Teknikler ve Sosyal Hizmet Uzmanlarının Rolleri. </a:t>
            </a:r>
            <a:r>
              <a:rPr lang="tr-TR" sz="2000" i="1" dirty="0" smtClean="0"/>
              <a:t>Toplum ve Sosyal Hizmet</a:t>
            </a:r>
            <a:r>
              <a:rPr lang="tr-TR" sz="2000" dirty="0" smtClean="0"/>
              <a:t>, 28 (1), 187-201. 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Şimşek, Z. ve Koruk, İ. (2013). Toplumsal Cinsiyet Eşitliğini Sağlamada Toplum Organizasyonu Yöntemiyle Gerçekleştirilen Mahalle ve Köy Muhtarlarının Eğitimi. Sosyal Hizmet Sempozyumu 2010, Sosyal Kalkınma ve Sosyal Hizmet (s. 177-193, Yayına Haz. Ayşe Sezen </a:t>
            </a:r>
            <a:r>
              <a:rPr lang="tr-TR" sz="2000" dirty="0" err="1" smtClean="0"/>
              <a:t>Bayoğlu</a:t>
            </a:r>
            <a:r>
              <a:rPr lang="tr-TR" sz="2000" dirty="0" smtClean="0"/>
              <a:t>). Ankara: </a:t>
            </a:r>
            <a:r>
              <a:rPr lang="tr-TR" sz="2000" dirty="0" err="1" smtClean="0"/>
              <a:t>Alter</a:t>
            </a:r>
            <a:r>
              <a:rPr lang="tr-TR" sz="2000" dirty="0" smtClean="0"/>
              <a:t> Yay. </a:t>
            </a:r>
            <a:r>
              <a:rPr lang="tr-TR" sz="2000" dirty="0" err="1" smtClean="0"/>
              <a:t>Rek</a:t>
            </a:r>
            <a:r>
              <a:rPr lang="tr-TR" sz="2000" dirty="0" smtClean="0"/>
              <a:t>. Org. Tic. Ltd. Şti.  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err="1" smtClean="0">
                <a:solidFill>
                  <a:prstClr val="black"/>
                </a:solidFill>
                <a:cs typeface="Times New Roman" panose="02020603050405020304" pitchFamily="18" charset="0"/>
              </a:rPr>
              <a:t>Zastrow</a:t>
            </a:r>
            <a:r>
              <a:rPr lang="tr-TR" sz="2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, C. (2013). Sosyal Hizmete Giriş (</a:t>
            </a:r>
            <a:r>
              <a:rPr lang="tr-TR" sz="2000" dirty="0" err="1" smtClean="0">
                <a:solidFill>
                  <a:prstClr val="black"/>
                </a:solidFill>
                <a:cs typeface="Times New Roman" panose="02020603050405020304" pitchFamily="18" charset="0"/>
              </a:rPr>
              <a:t>Çev</a:t>
            </a:r>
            <a:r>
              <a:rPr lang="tr-TR" sz="2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. Aslıhan </a:t>
            </a:r>
            <a:r>
              <a:rPr lang="tr-TR" sz="2000" dirty="0" err="1" smtClean="0">
                <a:solidFill>
                  <a:prstClr val="black"/>
                </a:solidFill>
                <a:cs typeface="Times New Roman" panose="02020603050405020304" pitchFamily="18" charset="0"/>
              </a:rPr>
              <a:t>Aykara</a:t>
            </a:r>
            <a:r>
              <a:rPr lang="tr-TR" sz="2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, Ayşe </a:t>
            </a:r>
            <a:r>
              <a:rPr lang="tr-TR" sz="2000" dirty="0" err="1" smtClean="0">
                <a:solidFill>
                  <a:prstClr val="black"/>
                </a:solidFill>
                <a:cs typeface="Times New Roman" panose="02020603050405020304" pitchFamily="18" charset="0"/>
              </a:rPr>
              <a:t>Beyazova</a:t>
            </a:r>
            <a:r>
              <a:rPr lang="tr-TR" sz="2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, Burcu Yakut Çakar, Can Evren, Çağlar Karaca, Durdu Baran </a:t>
            </a:r>
            <a:r>
              <a:rPr lang="tr-TR" sz="2000" dirty="0" err="1" smtClean="0">
                <a:solidFill>
                  <a:prstClr val="black"/>
                </a:solidFill>
                <a:cs typeface="Times New Roman" panose="02020603050405020304" pitchFamily="18" charset="0"/>
              </a:rPr>
              <a:t>Çifci</a:t>
            </a:r>
            <a:r>
              <a:rPr lang="tr-TR" sz="2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, Emek Yıldırım, Emine </a:t>
            </a:r>
            <a:r>
              <a:rPr lang="tr-TR" sz="2000" dirty="0" err="1" smtClean="0">
                <a:solidFill>
                  <a:prstClr val="black"/>
                </a:solidFill>
                <a:cs typeface="Times New Roman" panose="02020603050405020304" pitchFamily="18" charset="0"/>
              </a:rPr>
              <a:t>Bahşi</a:t>
            </a:r>
            <a:r>
              <a:rPr lang="tr-TR" sz="2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, Gizem </a:t>
            </a:r>
            <a:r>
              <a:rPr lang="tr-TR" sz="2000" dirty="0" err="1" smtClean="0">
                <a:solidFill>
                  <a:prstClr val="black"/>
                </a:solidFill>
                <a:cs typeface="Times New Roman" panose="02020603050405020304" pitchFamily="18" charset="0"/>
              </a:rPr>
              <a:t>Albayrak</a:t>
            </a:r>
            <a:r>
              <a:rPr lang="tr-TR" sz="2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, Mehmet Sinan </a:t>
            </a:r>
            <a:r>
              <a:rPr lang="tr-TR" sz="2000" dirty="0" err="1" smtClean="0">
                <a:solidFill>
                  <a:prstClr val="black"/>
                </a:solidFill>
                <a:cs typeface="Times New Roman" panose="02020603050405020304" pitchFamily="18" charset="0"/>
              </a:rPr>
              <a:t>Birdal</a:t>
            </a:r>
            <a:r>
              <a:rPr lang="tr-TR" sz="2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, Sedat </a:t>
            </a:r>
            <a:r>
              <a:rPr lang="tr-TR" sz="2000" dirty="0" err="1" smtClean="0">
                <a:solidFill>
                  <a:prstClr val="black"/>
                </a:solidFill>
                <a:cs typeface="Times New Roman" panose="02020603050405020304" pitchFamily="18" charset="0"/>
              </a:rPr>
              <a:t>Yağcıoğlu</a:t>
            </a:r>
            <a:r>
              <a:rPr lang="tr-TR" sz="2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, Seval Kurukafa, Volkan Yılmaz). Ankara: </a:t>
            </a:r>
            <a:r>
              <a:rPr lang="tr-TR" sz="2000" dirty="0" err="1" smtClean="0">
                <a:solidFill>
                  <a:prstClr val="black"/>
                </a:solidFill>
                <a:cs typeface="Times New Roman" panose="02020603050405020304" pitchFamily="18" charset="0"/>
              </a:rPr>
              <a:t>Nika</a:t>
            </a:r>
            <a:r>
              <a:rPr lang="tr-TR" sz="2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43652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419</Words>
  <Application>Microsoft Office PowerPoint</Application>
  <PresentationFormat>Ekran Gösterisi (4:3)</PresentationFormat>
  <Paragraphs>94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Ofis Teması</vt:lpstr>
      <vt:lpstr>SHB-419 DAYANIŞMA MODELLERİ TOPLUMLA SOSYAL HİZMET: DAYANIŞMA İÇİN İYİ UYGULAMA ÖRNEKLERİ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VI. HAFTA: TOPLUMLA ÇALIŞMA, DAYANIŞMA VE SOSYAL HİZMET DOÇ.DR.FİLİZ YILDIRIM</dc:title>
  <dc:creator>Fl</dc:creator>
  <cp:lastModifiedBy>C</cp:lastModifiedBy>
  <cp:revision>22</cp:revision>
  <dcterms:created xsi:type="dcterms:W3CDTF">2017-10-31T09:02:25Z</dcterms:created>
  <dcterms:modified xsi:type="dcterms:W3CDTF">2017-11-02T20:02:18Z</dcterms:modified>
</cp:coreProperties>
</file>