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63743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08954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5102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94615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4219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51985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05970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41180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39874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63237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40706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8715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7797" y="736415"/>
            <a:ext cx="7886700" cy="5516469"/>
          </a:xfrm>
        </p:spPr>
        <p:txBody>
          <a:bodyPr>
            <a:normAutofit/>
          </a:bodyPr>
          <a:lstStyle/>
          <a:p>
            <a:pPr marL="0" indent="0">
              <a:spcAft>
                <a:spcPts val="0"/>
              </a:spcAft>
              <a:buNone/>
            </a:pPr>
            <a:r>
              <a:rPr lang="tr-TR" b="1" dirty="0">
                <a:latin typeface="Times New Roman" panose="02020603050405020304" pitchFamily="18" charset="0"/>
                <a:ea typeface="Times New Roman" panose="02020603050405020304" pitchFamily="18" charset="0"/>
              </a:rPr>
              <a:t>4</a:t>
            </a:r>
            <a:r>
              <a:rPr lang="tr-TR" b="1" dirty="0" smtClean="0">
                <a:latin typeface="Times New Roman" panose="02020603050405020304" pitchFamily="18" charset="0"/>
                <a:ea typeface="Times New Roman" panose="02020603050405020304" pitchFamily="18" charset="0"/>
              </a:rPr>
              <a:t>. DÜZLEM TAŞIYICI </a:t>
            </a:r>
            <a:r>
              <a:rPr lang="tr-TR" b="1" dirty="0">
                <a:latin typeface="Times New Roman" panose="02020603050405020304" pitchFamily="18" charset="0"/>
                <a:ea typeface="Times New Roman" panose="02020603050405020304" pitchFamily="18" charset="0"/>
              </a:rPr>
              <a:t>SİSTEMLER</a:t>
            </a:r>
            <a:endParaRPr lang="tr-TR" sz="18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Düzlem </a:t>
            </a:r>
            <a:r>
              <a:rPr lang="tr-TR" dirty="0">
                <a:latin typeface="Times New Roman" panose="02020603050405020304" pitchFamily="18" charset="0"/>
                <a:ea typeface="Times New Roman" panose="02020603050405020304" pitchFamily="18" charset="0"/>
              </a:rPr>
              <a:t>taşıyıcı sistemler, üzerine gelen yükleri emniyet sınırları içerisinde taşıyan </a:t>
            </a:r>
            <a:r>
              <a:rPr lang="tr-TR" dirty="0" err="1">
                <a:latin typeface="Times New Roman" panose="02020603050405020304" pitchFamily="18" charset="0"/>
                <a:ea typeface="Times New Roman" panose="02020603050405020304" pitchFamily="18" charset="0"/>
              </a:rPr>
              <a:t>rijit</a:t>
            </a:r>
            <a:r>
              <a:rPr lang="tr-TR" dirty="0">
                <a:latin typeface="Times New Roman" panose="02020603050405020304" pitchFamily="18" charset="0"/>
                <a:ea typeface="Times New Roman" panose="02020603050405020304" pitchFamily="18" charset="0"/>
              </a:rPr>
              <a:t> cisimler olarak tanımlanır. Taşıyıcı sistemler geometrileri ve yükleme durumlarına göre farklılıklar gösterirler. Bu bağlamda taşıyıcı sistemler;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906780" algn="l"/>
              </a:tabLst>
            </a:pPr>
            <a:r>
              <a:rPr lang="tr-TR" dirty="0">
                <a:latin typeface="Times New Roman" panose="02020603050405020304" pitchFamily="18" charset="0"/>
                <a:ea typeface="Times New Roman" panose="02020603050405020304" pitchFamily="18" charset="0"/>
              </a:rPr>
              <a:t>Çubuklar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906780" algn="l"/>
              </a:tabLst>
            </a:pPr>
            <a:r>
              <a:rPr lang="tr-TR" dirty="0">
                <a:latin typeface="Times New Roman" panose="02020603050405020304" pitchFamily="18" charset="0"/>
                <a:ea typeface="Times New Roman" panose="02020603050405020304" pitchFamily="18" charset="0"/>
              </a:rPr>
              <a:t>Levha ve plaklar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906780" algn="l"/>
              </a:tabLst>
            </a:pPr>
            <a:r>
              <a:rPr lang="tr-TR" dirty="0">
                <a:latin typeface="Times New Roman" panose="02020603050405020304" pitchFamily="18" charset="0"/>
                <a:ea typeface="Times New Roman" panose="02020603050405020304" pitchFamily="18" charset="0"/>
              </a:rPr>
              <a:t>Kabuklar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906780" algn="l"/>
              </a:tabLst>
            </a:pPr>
            <a:r>
              <a:rPr lang="tr-TR" dirty="0">
                <a:latin typeface="Times New Roman" panose="02020603050405020304" pitchFamily="18" charset="0"/>
                <a:ea typeface="Times New Roman" panose="02020603050405020304" pitchFamily="18" charset="0"/>
              </a:rPr>
              <a:t>Çok parçalı sistemler</a:t>
            </a:r>
            <a:endParaRPr lang="tr-TR" sz="3200" dirty="0">
              <a:latin typeface="Times New Roman" panose="02020603050405020304" pitchFamily="18" charset="0"/>
              <a:ea typeface="Times New Roman" panose="02020603050405020304" pitchFamily="18" charset="0"/>
            </a:endParaRPr>
          </a:p>
          <a:p>
            <a:pPr marL="0" indent="0">
              <a:buNone/>
            </a:pPr>
            <a:r>
              <a:rPr lang="tr-TR" dirty="0">
                <a:latin typeface="Times New Roman" panose="02020603050405020304" pitchFamily="18" charset="0"/>
                <a:ea typeface="Times New Roman" panose="02020603050405020304" pitchFamily="18" charset="0"/>
              </a:rPr>
              <a:t>şeklinde </a:t>
            </a:r>
            <a:r>
              <a:rPr lang="tr-TR" dirty="0" smtClean="0">
                <a:latin typeface="Times New Roman" panose="02020603050405020304" pitchFamily="18" charset="0"/>
                <a:ea typeface="Times New Roman" panose="02020603050405020304" pitchFamily="18" charset="0"/>
              </a:rPr>
              <a:t>sınıflandırılabilirler. </a:t>
            </a:r>
            <a:endParaRPr lang="tr-TR" dirty="0"/>
          </a:p>
        </p:txBody>
      </p:sp>
    </p:spTree>
    <p:extLst>
      <p:ext uri="{BB962C8B-B14F-4D97-AF65-F5344CB8AC3E}">
        <p14:creationId xmlns:p14="http://schemas.microsoft.com/office/powerpoint/2010/main" val="1103882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7541" y="696074"/>
            <a:ext cx="7886700" cy="5637493"/>
          </a:xfrm>
        </p:spPr>
        <p:txBody>
          <a:bodyPr>
            <a:normAutofit fontScale="92500" lnSpcReduction="20000"/>
          </a:bodyPr>
          <a:lstStyle/>
          <a:p>
            <a:pPr marL="0" indent="0" algn="just">
              <a:buNone/>
            </a:pPr>
            <a:r>
              <a:rPr lang="tr-TR" dirty="0">
                <a:latin typeface="Times New Roman" panose="02020603050405020304" pitchFamily="18" charset="0"/>
                <a:ea typeface="Times New Roman" panose="02020603050405020304" pitchFamily="18" charset="0"/>
              </a:rPr>
              <a:t>Bu bölümde denge denklemleri, mafsal ile bağlı elemanlardan oluşan yapıları analiz etmek için kullanılacaktır. </a:t>
            </a:r>
            <a:r>
              <a:rPr lang="tr-TR" b="1" i="1" dirty="0">
                <a:latin typeface="Times New Roman" panose="02020603050405020304" pitchFamily="18" charset="0"/>
                <a:ea typeface="Times New Roman" panose="02020603050405020304" pitchFamily="18" charset="0"/>
              </a:rPr>
              <a:t>Yapı analizi</a:t>
            </a:r>
            <a:r>
              <a:rPr lang="tr-TR" dirty="0">
                <a:latin typeface="Times New Roman" panose="02020603050405020304" pitchFamily="18" charset="0"/>
                <a:ea typeface="Times New Roman" panose="02020603050405020304" pitchFamily="18" charset="0"/>
              </a:rPr>
              <a:t>, yapıya gelen dış yüklerin yapıyı oluşturan elemanlara dağılımının belirlenmesi olarak tanımlanır. Bu analiz, dengede olan bir yapının her bir elemanının da dengede olması ilkesine dayanır. </a:t>
            </a:r>
          </a:p>
          <a:p>
            <a:pPr marL="0" indent="0" algn="just">
              <a:buNone/>
            </a:pPr>
            <a:r>
              <a:rPr lang="tr-TR" sz="2400" b="1" dirty="0" smtClean="0">
                <a:latin typeface="Times New Roman" panose="02020603050405020304" pitchFamily="18" charset="0"/>
                <a:ea typeface="Times New Roman" panose="02020603050405020304" pitchFamily="18" charset="0"/>
              </a:rPr>
              <a:t>DÜZLEM </a:t>
            </a:r>
            <a:r>
              <a:rPr lang="tr-TR" sz="2400" b="1" dirty="0">
                <a:latin typeface="Times New Roman" panose="02020603050405020304" pitchFamily="18" charset="0"/>
                <a:ea typeface="Times New Roman" panose="02020603050405020304" pitchFamily="18" charset="0"/>
              </a:rPr>
              <a:t>KAFES </a:t>
            </a:r>
            <a:r>
              <a:rPr lang="tr-TR" sz="2400" b="1" dirty="0" smtClean="0">
                <a:latin typeface="Times New Roman" panose="02020603050405020304" pitchFamily="18" charset="0"/>
                <a:ea typeface="Times New Roman" panose="02020603050405020304" pitchFamily="18" charset="0"/>
              </a:rPr>
              <a:t>SİSTEMLER</a:t>
            </a:r>
          </a:p>
          <a:p>
            <a:pPr marL="0" indent="0" algn="just">
              <a:buNone/>
            </a:pPr>
            <a:r>
              <a:rPr lang="tr-TR" dirty="0" smtClean="0">
                <a:latin typeface="Times New Roman" panose="02020603050405020304" pitchFamily="18" charset="0"/>
                <a:ea typeface="Times New Roman" panose="02020603050405020304" pitchFamily="18" charset="0"/>
              </a:rPr>
              <a:t>Mühendislikte </a:t>
            </a:r>
            <a:r>
              <a:rPr lang="tr-TR" dirty="0">
                <a:latin typeface="Times New Roman" panose="02020603050405020304" pitchFamily="18" charset="0"/>
                <a:ea typeface="Times New Roman" panose="02020603050405020304" pitchFamily="18" charset="0"/>
              </a:rPr>
              <a:t>kullanılan en önemli taşıyıcı yapı unsurlarından birisi kafes   sistemlerdir.  Kafes   sistemler,   özellikle   çatı    ve     köprüler    gibi </a:t>
            </a:r>
            <a:r>
              <a:rPr lang="tr-TR" dirty="0" smtClean="0">
                <a:latin typeface="Times New Roman" panose="02020603050405020304" pitchFamily="18" charset="0"/>
                <a:ea typeface="Times New Roman" panose="02020603050405020304" pitchFamily="18" charset="0"/>
              </a:rPr>
              <a:t>mühendislik  </a:t>
            </a:r>
            <a:r>
              <a:rPr lang="tr-TR" dirty="0">
                <a:latin typeface="Times New Roman" panose="02020603050405020304" pitchFamily="18" charset="0"/>
                <a:ea typeface="Times New Roman" panose="02020603050405020304" pitchFamily="18" charset="0"/>
              </a:rPr>
              <a:t>yapılarının   projelenmesinde  pratik  ve  ekonomik  bir  çözüm sağlarlar. Düzlem kafes sistemler tek bir düzlem içinde yer alırlar. Kafes sistemlere etki eden yükler de aynı düzlemde bulunurlar</a:t>
            </a:r>
            <a:r>
              <a:rPr lang="tr-TR" dirty="0" smtClean="0">
                <a:latin typeface="Times New Roman" panose="02020603050405020304" pitchFamily="18" charset="0"/>
                <a:ea typeface="Times New Roman" panose="02020603050405020304" pitchFamily="18" charset="0"/>
              </a:rPr>
              <a:t>.</a:t>
            </a:r>
          </a:p>
          <a:p>
            <a:pPr marL="0" indent="0" algn="just">
              <a:buNone/>
            </a:pPr>
            <a:r>
              <a:rPr lang="tr-TR" dirty="0">
                <a:latin typeface="Times New Roman" panose="02020603050405020304" pitchFamily="18" charset="0"/>
                <a:ea typeface="Times New Roman" panose="02020603050405020304" pitchFamily="18" charset="0"/>
              </a:rPr>
              <a:t>Kafes sistemler, doğru eksenli çubukların </a:t>
            </a:r>
            <a:r>
              <a:rPr lang="tr-TR" dirty="0" err="1">
                <a:latin typeface="Times New Roman" panose="02020603050405020304" pitchFamily="18" charset="0"/>
                <a:ea typeface="Times New Roman" panose="02020603050405020304" pitchFamily="18" charset="0"/>
              </a:rPr>
              <a:t>rijit</a:t>
            </a:r>
            <a:r>
              <a:rPr lang="tr-TR" dirty="0">
                <a:latin typeface="Times New Roman" panose="02020603050405020304" pitchFamily="18" charset="0"/>
                <a:ea typeface="Times New Roman" panose="02020603050405020304" pitchFamily="18" charset="0"/>
              </a:rPr>
              <a:t> bir cisim oluşturacak şekilde sürtünmesiz mafsallar ile uçlarından birbirlerine bağlanarak elde edilen yapı sistemleridir. Kafes sistemi oluşturan elemanlara </a:t>
            </a:r>
            <a:r>
              <a:rPr lang="tr-TR" b="1" i="1" dirty="0">
                <a:latin typeface="Times New Roman" panose="02020603050405020304" pitchFamily="18" charset="0"/>
                <a:ea typeface="Times New Roman" panose="02020603050405020304" pitchFamily="18" charset="0"/>
              </a:rPr>
              <a:t>çubuk</a:t>
            </a:r>
            <a:r>
              <a:rPr lang="tr-TR" dirty="0">
                <a:latin typeface="Times New Roman" panose="02020603050405020304" pitchFamily="18" charset="0"/>
                <a:ea typeface="Times New Roman" panose="02020603050405020304" pitchFamily="18" charset="0"/>
              </a:rPr>
              <a:t> adı verilir. </a:t>
            </a:r>
            <a:endParaRPr lang="tr-TR" dirty="0"/>
          </a:p>
        </p:txBody>
      </p:sp>
    </p:spTree>
    <p:extLst>
      <p:ext uri="{BB962C8B-B14F-4D97-AF65-F5344CB8AC3E}">
        <p14:creationId xmlns:p14="http://schemas.microsoft.com/office/powerpoint/2010/main" val="1730603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7030" y="709522"/>
            <a:ext cx="7886700" cy="4924799"/>
          </a:xfrm>
        </p:spPr>
        <p:txBody>
          <a:bodyPr>
            <a:normAutofit fontScale="92500" lnSpcReduction="10000"/>
          </a:bodyPr>
          <a:lstStyle/>
          <a:p>
            <a:pPr marL="0" indent="0" algn="just">
              <a:buNone/>
            </a:pPr>
            <a:r>
              <a:rPr lang="tr-TR" dirty="0">
                <a:latin typeface="Times New Roman" panose="02020603050405020304" pitchFamily="18" charset="0"/>
                <a:ea typeface="Times New Roman" panose="02020603050405020304" pitchFamily="18" charset="0"/>
              </a:rPr>
              <a:t>Bu nedenle kafes sistemler, iki veya üç köşesi üçgenlerle ortak olan bir üçgenler serisinden oluşurlar. Kafes sistemdeki üçgenlerin köşelerine diğer bir deyişle çubukların mafsallarla bağlandıkları noktalara </a:t>
            </a:r>
            <a:r>
              <a:rPr lang="tr-TR" b="1" i="1" dirty="0">
                <a:latin typeface="Times New Roman" panose="02020603050405020304" pitchFamily="18" charset="0"/>
                <a:ea typeface="Times New Roman" panose="02020603050405020304" pitchFamily="18" charset="0"/>
              </a:rPr>
              <a:t>düğüm</a:t>
            </a:r>
            <a:r>
              <a:rPr lang="tr-TR" dirty="0">
                <a:latin typeface="Times New Roman" panose="02020603050405020304" pitchFamily="18" charset="0"/>
                <a:ea typeface="Times New Roman" panose="02020603050405020304" pitchFamily="18" charset="0"/>
              </a:rPr>
              <a:t> adı verilir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Kafes sistemlerin analizinde öncelikle çubuklarda oluşan kuvvetlerin bulunması gerekir. Bu analiz işleminde iki önemli varsayımda bulunulur. Bu varsayımlardan birisi, dış yüklerin sadece düğüm noktalarına etki yaptığıdır. Genellikle kuvvet analizinde çubukların ağırlıkları ihmal edilir. Kafes sistemlerin analizinde yapılan diğer varsayım ise, çubukların düğüm noktalarında sürtünmesiz mafsallar ile bağlandığıdır.</a:t>
            </a:r>
            <a:endParaRPr lang="tr-TR" sz="3200" dirty="0">
              <a:latin typeface="Times New Roman" panose="02020603050405020304" pitchFamily="18" charset="0"/>
              <a:ea typeface="Times New Roman" panose="02020603050405020304" pitchFamily="18" charset="0"/>
            </a:endParaRPr>
          </a:p>
          <a:p>
            <a:pPr marL="0" indent="0" algn="just">
              <a:buNone/>
            </a:pPr>
            <a:r>
              <a:rPr lang="tr-TR" dirty="0" smtClean="0">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3985782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8480" y="803650"/>
            <a:ext cx="7886700" cy="5664387"/>
          </a:xfrm>
        </p:spPr>
        <p:txBody>
          <a:bodyPr>
            <a:normAutofit fontScale="92500"/>
          </a:bodyPr>
          <a:lstStyle/>
          <a:p>
            <a:pPr marL="0" indent="0" algn="just">
              <a:buNone/>
            </a:pPr>
            <a:r>
              <a:rPr lang="tr-TR" dirty="0">
                <a:latin typeface="Times New Roman" panose="02020603050405020304" pitchFamily="18" charset="0"/>
                <a:ea typeface="Times New Roman" panose="02020603050405020304" pitchFamily="18" charset="0"/>
              </a:rPr>
              <a:t>Kafes sistemi oluşturan her bir çubuğun dengede kalabilmesi için uçlarındaki düğümlerden iletilen bu iki kuvvetin büyüklüklerinin eşit, doğrultularının çubukların orta ekseni üzerinde ve yönlerinin ters olması gerekir (Şekil 5.8). Eğer bu iki kuvvet, çubuğu uzatma, diğer bir deyişle düğümlerden uzaklaşma eğiliminde ise </a:t>
            </a:r>
            <a:r>
              <a:rPr lang="tr-TR" b="1" i="1" dirty="0">
                <a:latin typeface="Times New Roman" panose="02020603050405020304" pitchFamily="18" charset="0"/>
                <a:ea typeface="Times New Roman" panose="02020603050405020304" pitchFamily="18" charset="0"/>
              </a:rPr>
              <a:t>çekme kuvveti</a:t>
            </a:r>
            <a:r>
              <a:rPr lang="tr-TR" dirty="0">
                <a:latin typeface="Times New Roman" panose="02020603050405020304" pitchFamily="18" charset="0"/>
                <a:ea typeface="Times New Roman" panose="02020603050405020304" pitchFamily="18" charset="0"/>
              </a:rPr>
              <a:t>, çubuğu kısaltma ya da düğümlere doğru olma eğiliminde ise </a:t>
            </a:r>
            <a:r>
              <a:rPr lang="tr-TR" b="1" i="1" dirty="0">
                <a:latin typeface="Times New Roman" panose="02020603050405020304" pitchFamily="18" charset="0"/>
                <a:ea typeface="Times New Roman" panose="02020603050405020304" pitchFamily="18" charset="0"/>
              </a:rPr>
              <a:t>basma kuvveti</a:t>
            </a:r>
            <a:r>
              <a:rPr lang="tr-TR" dirty="0">
                <a:latin typeface="Times New Roman" panose="02020603050405020304" pitchFamily="18" charset="0"/>
                <a:ea typeface="Times New Roman" panose="02020603050405020304" pitchFamily="18" charset="0"/>
              </a:rPr>
              <a:t> olarak adlandırılırlar.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b="1" i="1" dirty="0">
                <a:latin typeface="Times New Roman" panose="02020603050405020304" pitchFamily="18" charset="0"/>
                <a:ea typeface="Times New Roman" panose="02020603050405020304" pitchFamily="18" charset="0"/>
              </a:rPr>
              <a:t>Kafes Sistemlerin Statik </a:t>
            </a:r>
            <a:r>
              <a:rPr lang="tr-TR" b="1" i="1" dirty="0" smtClean="0">
                <a:latin typeface="Times New Roman" panose="02020603050405020304" pitchFamily="18" charset="0"/>
                <a:ea typeface="Times New Roman" panose="02020603050405020304" pitchFamily="18" charset="0"/>
              </a:rPr>
              <a:t>Belirliliği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Üç </a:t>
            </a:r>
            <a:r>
              <a:rPr lang="tr-TR" dirty="0">
                <a:latin typeface="Times New Roman" panose="02020603050405020304" pitchFamily="18" charset="0"/>
                <a:ea typeface="Times New Roman" panose="02020603050405020304" pitchFamily="18" charset="0"/>
              </a:rPr>
              <a:t>denge denkleminin ( ∑ </a:t>
            </a: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x</a:t>
            </a:r>
            <a:r>
              <a:rPr lang="tr-TR" dirty="0">
                <a:latin typeface="Times New Roman" panose="02020603050405020304" pitchFamily="18" charset="0"/>
                <a:ea typeface="Times New Roman" panose="02020603050405020304" pitchFamily="18" charset="0"/>
              </a:rPr>
              <a:t> = 0 ,  ∑ </a:t>
            </a: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y</a:t>
            </a:r>
            <a:r>
              <a:rPr lang="tr-TR" dirty="0">
                <a:latin typeface="Times New Roman" panose="02020603050405020304" pitchFamily="18" charset="0"/>
                <a:ea typeface="Times New Roman" panose="02020603050405020304" pitchFamily="18" charset="0"/>
              </a:rPr>
              <a:t> = 0 ve ∑ M = 0 ) uygulanması ile çözülebilen sistemlere </a:t>
            </a:r>
            <a:r>
              <a:rPr lang="tr-TR" b="1" i="1" dirty="0">
                <a:latin typeface="Times New Roman" panose="02020603050405020304" pitchFamily="18" charset="0"/>
                <a:ea typeface="Times New Roman" panose="02020603050405020304" pitchFamily="18" charset="0"/>
              </a:rPr>
              <a:t>Statik Belirli (</a:t>
            </a:r>
            <a:r>
              <a:rPr lang="tr-TR" b="1" i="1" dirty="0" err="1">
                <a:latin typeface="Times New Roman" panose="02020603050405020304" pitchFamily="18" charset="0"/>
                <a:ea typeface="Times New Roman" panose="02020603050405020304" pitchFamily="18" charset="0"/>
              </a:rPr>
              <a:t>İzostatik</a:t>
            </a:r>
            <a:r>
              <a:rPr lang="tr-TR" b="1" i="1" dirty="0">
                <a:latin typeface="Times New Roman" panose="02020603050405020304" pitchFamily="18" charset="0"/>
                <a:ea typeface="Times New Roman" panose="02020603050405020304" pitchFamily="18" charset="0"/>
              </a:rPr>
              <a:t>) Sistemler </a:t>
            </a:r>
            <a:r>
              <a:rPr lang="tr-TR" dirty="0">
                <a:latin typeface="Times New Roman" panose="02020603050405020304" pitchFamily="18" charset="0"/>
                <a:ea typeface="Times New Roman" panose="02020603050405020304" pitchFamily="18" charset="0"/>
              </a:rPr>
              <a:t>adı verilir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Klasik </a:t>
            </a:r>
            <a:r>
              <a:rPr lang="tr-TR" dirty="0">
                <a:latin typeface="Times New Roman" panose="02020603050405020304" pitchFamily="18" charset="0"/>
                <a:ea typeface="Times New Roman" panose="02020603050405020304" pitchFamily="18" charset="0"/>
              </a:rPr>
              <a:t>üç denge denklemi yeterli olmuyorsa böyle sistemler de </a:t>
            </a:r>
            <a:r>
              <a:rPr lang="tr-TR" b="1" i="1" dirty="0">
                <a:latin typeface="Times New Roman" panose="02020603050405020304" pitchFamily="18" charset="0"/>
                <a:ea typeface="Times New Roman" panose="02020603050405020304" pitchFamily="18" charset="0"/>
              </a:rPr>
              <a:t>Statik Belirsiz </a:t>
            </a:r>
            <a:r>
              <a:rPr lang="tr-TR" b="1" i="1" dirty="0" smtClean="0">
                <a:latin typeface="Times New Roman" panose="02020603050405020304" pitchFamily="18" charset="0"/>
                <a:ea typeface="Times New Roman" panose="02020603050405020304" pitchFamily="18" charset="0"/>
              </a:rPr>
              <a:t>(</a:t>
            </a:r>
            <a:r>
              <a:rPr lang="tr-TR" b="1" i="1" dirty="0" err="1">
                <a:latin typeface="Times New Roman" panose="02020603050405020304" pitchFamily="18" charset="0"/>
                <a:ea typeface="Times New Roman" panose="02020603050405020304" pitchFamily="18" charset="0"/>
              </a:rPr>
              <a:t>Hiperstatik</a:t>
            </a:r>
            <a:r>
              <a:rPr lang="tr-TR" b="1" i="1" dirty="0">
                <a:latin typeface="Times New Roman" panose="02020603050405020304" pitchFamily="18" charset="0"/>
                <a:ea typeface="Times New Roman" panose="02020603050405020304" pitchFamily="18" charset="0"/>
              </a:rPr>
              <a:t>) Sistemler </a:t>
            </a:r>
            <a:r>
              <a:rPr lang="tr-TR" dirty="0">
                <a:latin typeface="Times New Roman" panose="02020603050405020304" pitchFamily="18" charset="0"/>
                <a:ea typeface="Times New Roman" panose="02020603050405020304" pitchFamily="18" charset="0"/>
              </a:rPr>
              <a:t>olarak adlandırılır. </a:t>
            </a:r>
            <a:endParaRPr lang="tr-TR" dirty="0"/>
          </a:p>
        </p:txBody>
      </p:sp>
    </p:spTree>
    <p:extLst>
      <p:ext uri="{BB962C8B-B14F-4D97-AF65-F5344CB8AC3E}">
        <p14:creationId xmlns:p14="http://schemas.microsoft.com/office/powerpoint/2010/main" val="4098022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709521"/>
            <a:ext cx="7886700" cy="5691281"/>
          </a:xfrm>
        </p:spPr>
        <p:txBody>
          <a:bodyPr>
            <a:normAutofit fontScale="92500" lnSpcReduction="20000"/>
          </a:bodyPr>
          <a:lstStyle/>
          <a:p>
            <a:pPr marL="0" indent="0" algn="just">
              <a:spcAft>
                <a:spcPts val="0"/>
              </a:spcAft>
              <a:buNone/>
            </a:pPr>
            <a:r>
              <a:rPr lang="tr-TR" sz="3000" dirty="0">
                <a:latin typeface="Times New Roman" panose="02020603050405020304" pitchFamily="18" charset="0"/>
                <a:ea typeface="Times New Roman" panose="02020603050405020304" pitchFamily="18" charset="0"/>
              </a:rPr>
              <a:t>Herhangi bir kafes kirişin statik belirli olabilmesi için aşağıda verilen eşitliğin sağlanması </a:t>
            </a:r>
            <a:r>
              <a:rPr lang="tr-TR" sz="3000" dirty="0" smtClean="0">
                <a:latin typeface="Times New Roman" panose="02020603050405020304" pitchFamily="18" charset="0"/>
                <a:ea typeface="Times New Roman" panose="02020603050405020304" pitchFamily="18" charset="0"/>
              </a:rPr>
              <a:t>gerekir.</a:t>
            </a:r>
          </a:p>
          <a:p>
            <a:pPr marL="0" indent="0" algn="just">
              <a:spcAft>
                <a:spcPts val="0"/>
              </a:spcAft>
              <a:buNone/>
            </a:pPr>
            <a:r>
              <a:rPr lang="tr-TR" sz="3000" dirty="0" smtClean="0">
                <a:latin typeface="Times New Roman" panose="02020603050405020304" pitchFamily="18" charset="0"/>
                <a:ea typeface="Times New Roman" panose="02020603050405020304" pitchFamily="18" charset="0"/>
              </a:rPr>
              <a:t>m </a:t>
            </a:r>
            <a:r>
              <a:rPr lang="tr-TR" sz="3000" dirty="0">
                <a:latin typeface="Times New Roman" panose="02020603050405020304" pitchFamily="18" charset="0"/>
                <a:ea typeface="Times New Roman" panose="02020603050405020304" pitchFamily="18" charset="0"/>
              </a:rPr>
              <a:t>+ c = 2 </a:t>
            </a:r>
            <a:r>
              <a:rPr lang="tr-TR" sz="3000" dirty="0" smtClean="0">
                <a:latin typeface="Times New Roman" panose="02020603050405020304" pitchFamily="18" charset="0"/>
                <a:ea typeface="Times New Roman" panose="02020603050405020304" pitchFamily="18" charset="0"/>
              </a:rPr>
              <a:t>n</a:t>
            </a:r>
          </a:p>
          <a:p>
            <a:pPr marL="0" indent="0" algn="just">
              <a:spcAft>
                <a:spcPts val="0"/>
              </a:spcAft>
              <a:buNone/>
            </a:pPr>
            <a:r>
              <a:rPr lang="tr-TR" sz="3000" dirty="0" smtClean="0">
                <a:latin typeface="Times New Roman" panose="02020603050405020304" pitchFamily="18" charset="0"/>
                <a:ea typeface="Times New Roman" panose="02020603050405020304" pitchFamily="18" charset="0"/>
              </a:rPr>
              <a:t>Burada</a:t>
            </a:r>
            <a:r>
              <a:rPr lang="tr-TR" sz="3000" dirty="0">
                <a:latin typeface="Times New Roman" panose="02020603050405020304" pitchFamily="18" charset="0"/>
                <a:ea typeface="Times New Roman" panose="02020603050405020304" pitchFamily="18" charset="0"/>
              </a:rPr>
              <a:t>;  </a:t>
            </a:r>
            <a:r>
              <a:rPr lang="tr-TR" sz="3000" dirty="0" smtClean="0">
                <a:latin typeface="Times New Roman" panose="02020603050405020304" pitchFamily="18" charset="0"/>
                <a:ea typeface="Times New Roman" panose="02020603050405020304" pitchFamily="18" charset="0"/>
              </a:rPr>
              <a:t>	m  </a:t>
            </a:r>
            <a:r>
              <a:rPr lang="tr-TR" sz="3000" dirty="0">
                <a:latin typeface="Times New Roman" panose="02020603050405020304" pitchFamily="18" charset="0"/>
                <a:ea typeface="Times New Roman" panose="02020603050405020304" pitchFamily="18" charset="0"/>
              </a:rPr>
              <a:t>= Mesnet tepkisi </a:t>
            </a:r>
            <a:r>
              <a:rPr lang="tr-TR" sz="3000" dirty="0" smtClean="0">
                <a:latin typeface="Times New Roman" panose="02020603050405020304" pitchFamily="18" charset="0"/>
                <a:ea typeface="Times New Roman" panose="02020603050405020304" pitchFamily="18" charset="0"/>
              </a:rPr>
              <a:t>sayısı,</a:t>
            </a:r>
          </a:p>
          <a:p>
            <a:pPr marL="0" indent="0" algn="just">
              <a:spcAft>
                <a:spcPts val="0"/>
              </a:spcAft>
              <a:buNone/>
            </a:pPr>
            <a:r>
              <a:rPr lang="tr-TR" sz="3000" dirty="0">
                <a:latin typeface="Times New Roman" panose="02020603050405020304" pitchFamily="18" charset="0"/>
                <a:ea typeface="Times New Roman" panose="02020603050405020304" pitchFamily="18" charset="0"/>
              </a:rPr>
              <a:t>	</a:t>
            </a:r>
            <a:r>
              <a:rPr lang="tr-TR" sz="3000" dirty="0" smtClean="0">
                <a:latin typeface="Times New Roman" panose="02020603050405020304" pitchFamily="18" charset="0"/>
                <a:ea typeface="Times New Roman" panose="02020603050405020304" pitchFamily="18" charset="0"/>
              </a:rPr>
              <a:t>	c  </a:t>
            </a:r>
            <a:r>
              <a:rPr lang="tr-TR" sz="3000" dirty="0">
                <a:latin typeface="Times New Roman" panose="02020603050405020304" pitchFamily="18" charset="0"/>
                <a:ea typeface="Times New Roman" panose="02020603050405020304" pitchFamily="18" charset="0"/>
              </a:rPr>
              <a:t>= Toplam çubuk sayısı,</a:t>
            </a:r>
          </a:p>
          <a:p>
            <a:pPr indent="0" algn="just">
              <a:spcAft>
                <a:spcPts val="0"/>
              </a:spcAft>
              <a:buNone/>
            </a:pPr>
            <a:r>
              <a:rPr lang="tr-TR" sz="3000" dirty="0">
                <a:latin typeface="Times New Roman" panose="02020603050405020304" pitchFamily="18" charset="0"/>
                <a:ea typeface="Times New Roman" panose="02020603050405020304" pitchFamily="18" charset="0"/>
              </a:rPr>
              <a:t>		</a:t>
            </a:r>
            <a:r>
              <a:rPr lang="tr-TR" sz="3000" dirty="0" smtClean="0">
                <a:latin typeface="Times New Roman" panose="02020603050405020304" pitchFamily="18" charset="0"/>
                <a:ea typeface="Times New Roman" panose="02020603050405020304" pitchFamily="18" charset="0"/>
              </a:rPr>
              <a:t>n  </a:t>
            </a:r>
            <a:r>
              <a:rPr lang="tr-TR" sz="3000" dirty="0">
                <a:latin typeface="Times New Roman" panose="02020603050405020304" pitchFamily="18" charset="0"/>
                <a:ea typeface="Times New Roman" panose="02020603050405020304" pitchFamily="18" charset="0"/>
              </a:rPr>
              <a:t>= Toplam düğüm </a:t>
            </a:r>
            <a:r>
              <a:rPr lang="tr-TR" sz="3000" dirty="0" smtClean="0">
                <a:latin typeface="Times New Roman" panose="02020603050405020304" pitchFamily="18" charset="0"/>
                <a:ea typeface="Times New Roman" panose="02020603050405020304" pitchFamily="18" charset="0"/>
              </a:rPr>
              <a:t>sayısıdır.</a:t>
            </a:r>
          </a:p>
          <a:p>
            <a:pPr marL="0" indent="0" algn="just">
              <a:spcAft>
                <a:spcPts val="0"/>
              </a:spcAft>
              <a:buNone/>
            </a:pPr>
            <a:r>
              <a:rPr lang="tr-TR" sz="3000" b="1" dirty="0">
                <a:latin typeface="Times New Roman" panose="02020603050405020304" pitchFamily="18" charset="0"/>
                <a:ea typeface="Times New Roman" panose="02020603050405020304" pitchFamily="18" charset="0"/>
              </a:rPr>
              <a:t>Kafes Sistemlerin Çözüm </a:t>
            </a:r>
            <a:r>
              <a:rPr lang="tr-TR" sz="3000" b="1" dirty="0" smtClean="0">
                <a:latin typeface="Times New Roman" panose="02020603050405020304" pitchFamily="18" charset="0"/>
                <a:ea typeface="Times New Roman" panose="02020603050405020304" pitchFamily="18" charset="0"/>
              </a:rPr>
              <a:t>Yöntemleri</a:t>
            </a:r>
          </a:p>
          <a:p>
            <a:pPr marL="0" indent="0" algn="just">
              <a:spcAft>
                <a:spcPts val="0"/>
              </a:spcAft>
              <a:buNone/>
            </a:pPr>
            <a:r>
              <a:rPr lang="tr-TR" sz="3000" dirty="0" smtClean="0">
                <a:latin typeface="Times New Roman" panose="02020603050405020304" pitchFamily="18" charset="0"/>
                <a:ea typeface="Times New Roman" panose="02020603050405020304" pitchFamily="18" charset="0"/>
              </a:rPr>
              <a:t>Kafes </a:t>
            </a:r>
            <a:r>
              <a:rPr lang="tr-TR" sz="3000" dirty="0">
                <a:latin typeface="Times New Roman" panose="02020603050405020304" pitchFamily="18" charset="0"/>
                <a:ea typeface="Times New Roman" panose="02020603050405020304" pitchFamily="18" charset="0"/>
              </a:rPr>
              <a:t>sistemlerin çözümünde grafiksel yöntemler kullanılırsa da, mühendislik uygulamalarında daha çok analitik yöntemlerin kullanılması tercih edilir. Kafes sistemlerde çubuk kuvvetlerinin bulunmasında kullanılan yaygın çözüm yöntemleri;</a:t>
            </a:r>
          </a:p>
          <a:p>
            <a:pPr marL="342900" lvl="0" indent="-342900" algn="just">
              <a:spcAft>
                <a:spcPts val="0"/>
              </a:spcAft>
              <a:buFont typeface="+mj-lt"/>
              <a:buAutoNum type="alphaLcParenR"/>
              <a:tabLst>
                <a:tab pos="676275" algn="l"/>
              </a:tabLst>
            </a:pPr>
            <a:r>
              <a:rPr lang="tr-TR" sz="3000" dirty="0" smtClean="0">
                <a:latin typeface="Times New Roman" panose="02020603050405020304" pitchFamily="18" charset="0"/>
                <a:ea typeface="Times New Roman" panose="02020603050405020304" pitchFamily="18" charset="0"/>
              </a:rPr>
              <a:t>Düğüm </a:t>
            </a:r>
            <a:r>
              <a:rPr lang="tr-TR" sz="3000" dirty="0">
                <a:latin typeface="Times New Roman" panose="02020603050405020304" pitchFamily="18" charset="0"/>
                <a:ea typeface="Times New Roman" panose="02020603050405020304" pitchFamily="18" charset="0"/>
              </a:rPr>
              <a:t>noktaları yöntemi,</a:t>
            </a:r>
          </a:p>
          <a:p>
            <a:pPr marL="342900" lvl="0" indent="-342900" algn="just">
              <a:spcAft>
                <a:spcPts val="0"/>
              </a:spcAft>
              <a:buFont typeface="+mj-lt"/>
              <a:buAutoNum type="alphaLcParenR"/>
              <a:tabLst>
                <a:tab pos="676275" algn="l"/>
              </a:tabLst>
            </a:pPr>
            <a:r>
              <a:rPr lang="tr-TR" sz="3000" dirty="0">
                <a:latin typeface="Times New Roman" panose="02020603050405020304" pitchFamily="18" charset="0"/>
                <a:ea typeface="Times New Roman" panose="02020603050405020304" pitchFamily="18" charset="0"/>
              </a:rPr>
              <a:t>Kesim ( </a:t>
            </a:r>
            <a:r>
              <a:rPr lang="tr-TR" sz="3000" dirty="0" err="1">
                <a:latin typeface="Times New Roman" panose="02020603050405020304" pitchFamily="18" charset="0"/>
                <a:ea typeface="Times New Roman" panose="02020603050405020304" pitchFamily="18" charset="0"/>
              </a:rPr>
              <a:t>Ritter</a:t>
            </a:r>
            <a:r>
              <a:rPr lang="tr-TR" sz="3000" dirty="0">
                <a:latin typeface="Times New Roman" panose="02020603050405020304" pitchFamily="18" charset="0"/>
                <a:ea typeface="Times New Roman" panose="02020603050405020304" pitchFamily="18" charset="0"/>
              </a:rPr>
              <a:t> ) </a:t>
            </a:r>
            <a:r>
              <a:rPr lang="tr-TR" sz="3000" dirty="0" smtClean="0">
                <a:latin typeface="Times New Roman" panose="02020603050405020304" pitchFamily="18" charset="0"/>
                <a:ea typeface="Times New Roman" panose="02020603050405020304" pitchFamily="18" charset="0"/>
              </a:rPr>
              <a:t>yöntemidir</a:t>
            </a:r>
            <a:r>
              <a:rPr lang="tr-TR" sz="3000" dirty="0">
                <a:latin typeface="Times New Roman" panose="02020603050405020304" pitchFamily="18" charset="0"/>
                <a:ea typeface="Times New Roman" panose="02020603050405020304" pitchFamily="18" charset="0"/>
              </a:rPr>
              <a:t>.</a:t>
            </a:r>
          </a:p>
          <a:p>
            <a:pPr marL="0" indent="0">
              <a:buNone/>
            </a:pPr>
            <a:endParaRPr lang="tr-TR" dirty="0"/>
          </a:p>
        </p:txBody>
      </p:sp>
    </p:spTree>
    <p:extLst>
      <p:ext uri="{BB962C8B-B14F-4D97-AF65-F5344CB8AC3E}">
        <p14:creationId xmlns:p14="http://schemas.microsoft.com/office/powerpoint/2010/main" val="4026994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8139" y="1139825"/>
            <a:ext cx="7886700" cy="5422340"/>
          </a:xfrm>
        </p:spPr>
        <p:txBody>
          <a:bodyPr>
            <a:normAutofit fontScale="85000" lnSpcReduction="10000"/>
          </a:bodyPr>
          <a:lstStyle/>
          <a:p>
            <a:pPr marL="0" indent="0" algn="just">
              <a:spcAft>
                <a:spcPts val="0"/>
              </a:spcAft>
              <a:buNone/>
            </a:pPr>
            <a:r>
              <a:rPr lang="tr-TR" b="1" i="1" dirty="0">
                <a:latin typeface="Times New Roman" panose="02020603050405020304" pitchFamily="18" charset="0"/>
                <a:ea typeface="Times New Roman" panose="02020603050405020304" pitchFamily="18" charset="0"/>
              </a:rPr>
              <a:t>Düğüm noktaları </a:t>
            </a:r>
            <a:r>
              <a:rPr lang="tr-TR" b="1" i="1" dirty="0" smtClean="0">
                <a:latin typeface="Times New Roman" panose="02020603050405020304" pitchFamily="18" charset="0"/>
                <a:ea typeface="Times New Roman" panose="02020603050405020304" pitchFamily="18" charset="0"/>
              </a:rPr>
              <a:t>yöntemi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Düğüm </a:t>
            </a:r>
            <a:r>
              <a:rPr lang="tr-TR" dirty="0">
                <a:latin typeface="Times New Roman" panose="02020603050405020304" pitchFamily="18" charset="0"/>
                <a:ea typeface="Times New Roman" panose="02020603050405020304" pitchFamily="18" charset="0"/>
              </a:rPr>
              <a:t>noktaları yöntemi, bir kafes sistem dengede ise her bir düğüm noktasının da dengede olması ilkesine dayanır. Bu yöntemde kafes sistemin her bir düğüm noktasındaki mafsal üzerine etki eden kuvvetler için denge koşullarının sağlanması gerekir. Kafes sistemin çubuklarının hepsi aynı düzlem içinde bulunan iki kuvvetli elemanlar olduklarından her bir düğüme etki eden kuvvetler düzlemsel olup, bir noktada kesişen kuvvetler sistemini oluştururlar. Bu nedenle her bir düğüm için ∑ </a:t>
            </a: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x</a:t>
            </a:r>
            <a:r>
              <a:rPr lang="tr-TR" dirty="0">
                <a:latin typeface="Times New Roman" panose="02020603050405020304" pitchFamily="18" charset="0"/>
                <a:ea typeface="Times New Roman" panose="02020603050405020304" pitchFamily="18" charset="0"/>
              </a:rPr>
              <a:t> = 0 ve ∑ </a:t>
            </a: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y</a:t>
            </a:r>
            <a:r>
              <a:rPr lang="tr-TR" dirty="0">
                <a:latin typeface="Times New Roman" panose="02020603050405020304" pitchFamily="18" charset="0"/>
                <a:ea typeface="Times New Roman" panose="02020603050405020304" pitchFamily="18" charset="0"/>
              </a:rPr>
              <a:t> = 0 denge denklemlerinin sağlanması gerekir. Bu denklemlerin uygulanması için kafes sistemlerin çözümüne iki çubuğun bağlandığı bir düğüm noktasından başlanmalıdır. Bu düğümde birleşen çubuklardaki kuvvetler belirlendikten sonra bu çubukların komşu düğümlere olan etkisi bilinmiş olacağından komşu düğümler sıra ile ele alınarak bütün çubuklardaki bilinmeyen kuvvetler belirleninceye kadar hesaplama işlemine devam edilir. </a:t>
            </a:r>
            <a:endParaRPr lang="tr-TR" dirty="0"/>
          </a:p>
        </p:txBody>
      </p:sp>
    </p:spTree>
    <p:extLst>
      <p:ext uri="{BB962C8B-B14F-4D97-AF65-F5344CB8AC3E}">
        <p14:creationId xmlns:p14="http://schemas.microsoft.com/office/powerpoint/2010/main" val="985093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7371" y="642286"/>
            <a:ext cx="7886700" cy="5691281"/>
          </a:xfrm>
        </p:spPr>
        <p:txBody>
          <a:bodyPr>
            <a:normAutofit fontScale="92500" lnSpcReduction="20000"/>
          </a:bodyPr>
          <a:lstStyle/>
          <a:p>
            <a:pPr marL="0" indent="0" algn="just">
              <a:spcAft>
                <a:spcPts val="0"/>
              </a:spcAft>
              <a:buNone/>
            </a:pPr>
            <a:r>
              <a:rPr lang="tr-TR" b="1" i="1" dirty="0">
                <a:latin typeface="Times New Roman" panose="02020603050405020304" pitchFamily="18" charset="0"/>
                <a:ea typeface="Times New Roman" panose="02020603050405020304" pitchFamily="18" charset="0"/>
              </a:rPr>
              <a:t>Kesim </a:t>
            </a:r>
            <a:r>
              <a:rPr lang="tr-TR" b="1" i="1" dirty="0" smtClean="0">
                <a:latin typeface="Times New Roman" panose="02020603050405020304" pitchFamily="18" charset="0"/>
                <a:ea typeface="Times New Roman" panose="02020603050405020304" pitchFamily="18" charset="0"/>
              </a:rPr>
              <a:t>yöntemi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Bu </a:t>
            </a:r>
            <a:r>
              <a:rPr lang="tr-TR" dirty="0">
                <a:latin typeface="Times New Roman" panose="02020603050405020304" pitchFamily="18" charset="0"/>
                <a:ea typeface="Times New Roman" panose="02020603050405020304" pitchFamily="18" charset="0"/>
              </a:rPr>
              <a:t>yöntem dengedeki kafes sistemin bütün parçalarının da dengede olması ilkesine dayanır. Düğüm noktaları yöntemi, bir kafes sistemin bütün çubuk kuvvetlerinin belirlenmesi durumunda uygun olan bir yöntemdir. Ancak bir çubuk kuvvetinin ya da az sayıda çubuk kuvvetlerinin belirlenmesi istenirse kesim yönteminin uygulanması daha uygundur. Kafes sistemlerin çözümünde genel kuvvetler    sisteminin   denge    koşulları   da   uygulanabilir.  Bu   </a:t>
            </a:r>
            <a:r>
              <a:rPr lang="tr-TR" dirty="0" smtClean="0">
                <a:latin typeface="Times New Roman" panose="02020603050405020304" pitchFamily="18" charset="0"/>
                <a:ea typeface="Times New Roman" panose="02020603050405020304" pitchFamily="18" charset="0"/>
              </a:rPr>
              <a:t>yöntemin uygulanması </a:t>
            </a:r>
            <a:r>
              <a:rPr lang="tr-TR" dirty="0">
                <a:latin typeface="Times New Roman" panose="02020603050405020304" pitchFamily="18" charset="0"/>
                <a:ea typeface="Times New Roman" panose="02020603050405020304" pitchFamily="18" charset="0"/>
              </a:rPr>
              <a:t>ile düğüm noktalarının sıra ile analizi yapılmadan kafes sistemin herhangi bir çubuğundaki kuvvet doğrudan bulunabilir.</a:t>
            </a:r>
          </a:p>
          <a:p>
            <a:pPr marL="0" indent="0" algn="just">
              <a:spcAft>
                <a:spcPts val="0"/>
              </a:spcAft>
              <a:buNone/>
            </a:pPr>
            <a:r>
              <a:rPr lang="tr-TR" dirty="0">
                <a:latin typeface="Times New Roman" panose="02020603050405020304" pitchFamily="18" charset="0"/>
                <a:ea typeface="Times New Roman" panose="02020603050405020304" pitchFamily="18" charset="0"/>
              </a:rPr>
              <a:t>Kafes sistem istenilen yerinden en fazla üç bilinmeyen çubuk kuvveti olacak şekilde hayali bir kesit düzlemi ile kesilerek iki parçaya </a:t>
            </a:r>
            <a:r>
              <a:rPr lang="tr-TR" dirty="0" smtClean="0">
                <a:latin typeface="Times New Roman" panose="02020603050405020304" pitchFamily="18" charset="0"/>
                <a:ea typeface="Times New Roman" panose="02020603050405020304" pitchFamily="18" charset="0"/>
              </a:rPr>
              <a:t>ayrılır. </a:t>
            </a:r>
            <a:r>
              <a:rPr lang="tr-TR" dirty="0">
                <a:latin typeface="Times New Roman" panose="02020603050405020304" pitchFamily="18" charset="0"/>
                <a:ea typeface="Times New Roman" panose="02020603050405020304" pitchFamily="18" charset="0"/>
              </a:rPr>
              <a:t>Bu durumda kafes sistemin iki parçasından her birisi, üzerine genel kuvvetlerin </a:t>
            </a:r>
            <a:r>
              <a:rPr lang="tr-TR" dirty="0" smtClean="0">
                <a:latin typeface="Times New Roman" panose="02020603050405020304" pitchFamily="18" charset="0"/>
                <a:ea typeface="Times New Roman" panose="02020603050405020304" pitchFamily="18" charset="0"/>
              </a:rPr>
              <a:t>etki </a:t>
            </a:r>
            <a:r>
              <a:rPr lang="tr-TR" dirty="0">
                <a:latin typeface="Times New Roman" panose="02020603050405020304" pitchFamily="18" charset="0"/>
                <a:ea typeface="Times New Roman" panose="02020603050405020304" pitchFamily="18" charset="0"/>
              </a:rPr>
              <a:t>ettiği bir kuvvetler sisteminden oluşur. </a:t>
            </a:r>
            <a:r>
              <a:rPr lang="tr-TR" dirty="0" smtClean="0">
                <a:latin typeface="Times New Roman" panose="02020603050405020304" pitchFamily="18" charset="0"/>
                <a:ea typeface="Times New Roman" panose="02020603050405020304" pitchFamily="18" charset="0"/>
              </a:rPr>
              <a:t>Çubuk </a:t>
            </a:r>
            <a:r>
              <a:rPr lang="tr-TR" dirty="0">
                <a:latin typeface="Times New Roman" panose="02020603050405020304" pitchFamily="18" charset="0"/>
                <a:ea typeface="Times New Roman" panose="02020603050405020304" pitchFamily="18" charset="0"/>
              </a:rPr>
              <a:t>kuvvetlerinin belirlenmesi için üç denge denklemi ( ∑ </a:t>
            </a: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x</a:t>
            </a:r>
            <a:r>
              <a:rPr lang="tr-TR" dirty="0">
                <a:latin typeface="Times New Roman" panose="02020603050405020304" pitchFamily="18" charset="0"/>
                <a:ea typeface="Times New Roman" panose="02020603050405020304" pitchFamily="18" charset="0"/>
              </a:rPr>
              <a:t> = 0 , ∑ </a:t>
            </a: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y</a:t>
            </a:r>
            <a:r>
              <a:rPr lang="tr-TR" dirty="0">
                <a:latin typeface="Times New Roman" panose="02020603050405020304" pitchFamily="18" charset="0"/>
                <a:ea typeface="Times New Roman" panose="02020603050405020304" pitchFamily="18" charset="0"/>
              </a:rPr>
              <a:t> = 0 ve ∑ M = 0 ) uygulanır.</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584923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685</Words>
  <Application>Microsoft Office PowerPoint</Application>
  <PresentationFormat>Ekran Gösterisi (4:3)</PresentationFormat>
  <Paragraphs>31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dc:title>
  <dc:creator>fenbil</dc:creator>
  <cp:lastModifiedBy>fenbil</cp:lastModifiedBy>
  <cp:revision>2</cp:revision>
  <dcterms:created xsi:type="dcterms:W3CDTF">2020-01-10T12:00:52Z</dcterms:created>
  <dcterms:modified xsi:type="dcterms:W3CDTF">2020-01-10T12:33:21Z</dcterms:modified>
</cp:coreProperties>
</file>