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/>
    <p:restoredTop sz="94622"/>
  </p:normalViewPr>
  <p:slideViewPr>
    <p:cSldViewPr snapToGrid="0" snapToObjects="1">
      <p:cViewPr varScale="1">
        <p:scale>
          <a:sx n="80" d="100"/>
          <a:sy n="80" d="100"/>
        </p:scale>
        <p:origin x="7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0C83C-BB16-AC45-8B60-D904BA7BFC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33B72F-F833-F748-A558-FDAD122511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341AC-1687-5F4A-942E-0B0CC3D46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3DC011-8C58-D645-A820-528CD0DA0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0C78C-DA82-9B4D-A71D-AE281DB86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7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E894A-54BC-0E47-A7A8-1A76C0FEA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A42CA5-36D3-404A-BA12-70F9854F1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6CFB9-CB88-A549-9BBB-8501FF54A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94886-2F1C-564A-B4F4-5E5CF1C2D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32FA7-D140-9345-A4FF-FC0D0FD608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22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7D16-0544-A445-98E2-A9F587FB5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3AC41D-D67C-5C41-A5BA-6FC09B590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D7541-4694-6B4F-82CE-24035AC3C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AD187-27DA-2A48-BF0B-663DB5FB9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E86CB-824B-6B48-935A-DFE5A7C33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2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F5833-7FE1-6546-8A49-BC69C2EF8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592866-EC3F-4346-B099-9A96095DE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3C033-61ED-DA45-9B79-9FB71E54C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5C9CE-7886-5442-BFD3-B78EBB0CF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91BD5-CC28-FE4C-A6A2-52B5C3162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37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22F8D-28CE-9C46-AA50-30AE9162D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54377-472C-DB48-86F8-8E29D0CC0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4FB35-0696-E142-AAB6-A8187B223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37627-06BB-DD45-A1AD-5CDC357F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002471-B72A-D941-A418-A287ED4C6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935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2323A-5130-5C42-B121-1C9511A0F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ADDFE-6806-9348-B7FC-B94449A54D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1DC619-A1BE-A441-B3F7-34960121F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7980D-BC2C-9742-9C8A-1AEF2F5C6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4CC664-FE5F-694E-83E2-670D90E26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E2C6D-1B89-0742-86AC-E57884471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090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4D64-0E39-3343-8C57-738867F63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5E121D-1938-0D45-A879-6098ADD19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3F402-74B1-1D4D-BB93-07CE32880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E2460F-FFBC-B347-B84F-AAC8898CBE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932E8BB-9C88-394C-9A1F-CC34E1770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93DF782-60DC-614B-A8EA-5B4A20B35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756F54-1613-F548-A30D-D7666289A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8ACF3E-8DE6-7A46-A553-B706E9EB7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2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46A39-9021-0F48-B803-40444ED1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8BBAE0-221B-4948-9595-26AAF6923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7C1406-2A25-214D-B0DD-435A88553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0FB242-CD2D-354B-B35A-3419DE77C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2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9739A8-2166-4749-9476-E07800665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2DC3E0-6288-8D4C-B9D7-202147A2E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5A2CC-FD78-8549-90E9-EFBACA7DE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635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04185F-AA9D-6242-BBFB-AC1318DA2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D3B90-7A0C-FC4D-9CA1-ADEA13F04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F6597F-4003-6E40-9759-08FA32CD45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E3326-1856-704F-82AA-F0A7B87F6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F5913-5A95-F040-BE94-E1C1B4A88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D3297-A0A6-534E-9702-15DA8AA10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6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00554-BFE8-1C46-8465-4A2661213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BC4B46-28A5-2C4E-BFB6-0E5496FAC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42146-8359-8A4B-9B98-69D8D668D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B6BE2-89C0-7244-B3E4-45619FB23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83F5A-4D85-8F41-A91D-4818D3BE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517F0-560C-804B-A025-21B606332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917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9C08D73-9F09-5A4C-9B47-A9B8623B8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0CA87-04D6-2E42-B9A8-4B8AC48E7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D4D8A-90F2-AD40-9A04-74CD6B10CC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C1B8E-8FE8-1244-BBF7-F33D81373FCA}" type="datetimeFigureOut">
              <a:rPr lang="en-US" smtClean="0"/>
              <a:t>3/8/19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7B302B-19F9-BE4F-861C-5C39DF8E1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FC2AB-9A6F-BC43-AFA4-93874B9107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32E7F-0B99-8946-ADEA-D084F7B9DD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03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B70A-9900-9E44-BAF5-530A3518DF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DIAGNOSIS OF SMALL-INTESTINAL DISEASE </a:t>
            </a:r>
            <a:br>
              <a:rPr lang="tr-TR" b="1" dirty="0">
                <a:solidFill>
                  <a:srgbClr val="FF0000"/>
                </a:solidFill>
              </a:rPr>
            </a:b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F8E90-48FA-2A47-889B-84AED8070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906"/>
            <a:ext cx="10952747" cy="5661652"/>
          </a:xfrm>
        </p:spPr>
        <p:txBody>
          <a:bodyPr>
            <a:noAutofit/>
          </a:bodyPr>
          <a:lstStyle/>
          <a:p>
            <a:pPr lvl="0" algn="just">
              <a:lnSpc>
                <a:spcPct val="170000"/>
              </a:lnSpc>
            </a:pPr>
            <a:r>
              <a:rPr lang="tr-TR" sz="2400" dirty="0" err="1">
                <a:solidFill>
                  <a:prstClr val="black"/>
                </a:solidFill>
              </a:rPr>
              <a:t>Most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cases</a:t>
            </a:r>
            <a:r>
              <a:rPr lang="tr-TR" sz="2400" dirty="0">
                <a:solidFill>
                  <a:prstClr val="black"/>
                </a:solidFill>
              </a:rPr>
              <a:t> of </a:t>
            </a:r>
            <a:r>
              <a:rPr lang="tr-TR" sz="2400" dirty="0" err="1">
                <a:solidFill>
                  <a:prstClr val="black"/>
                </a:solidFill>
              </a:rPr>
              <a:t>diarrhea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are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acute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nonfatal</a:t>
            </a:r>
            <a:r>
              <a:rPr lang="tr-TR" sz="2400" dirty="0">
                <a:solidFill>
                  <a:prstClr val="black"/>
                </a:solidFill>
              </a:rPr>
              <a:t>, self-</a:t>
            </a:r>
            <a:r>
              <a:rPr lang="tr-TR" sz="2400" dirty="0" err="1">
                <a:solidFill>
                  <a:prstClr val="black"/>
                </a:solidFill>
              </a:rPr>
              <a:t>limiting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and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require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only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symptomatic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support</a:t>
            </a:r>
            <a:r>
              <a:rPr lang="tr-TR" sz="2400" dirty="0">
                <a:solidFill>
                  <a:prstClr val="black"/>
                </a:solidFill>
              </a:rPr>
              <a:t>, nota </a:t>
            </a:r>
            <a:r>
              <a:rPr lang="tr-TR" sz="2400" dirty="0" err="1">
                <a:solidFill>
                  <a:prstClr val="black"/>
                </a:solidFill>
              </a:rPr>
              <a:t>diagnosis</a:t>
            </a:r>
            <a:r>
              <a:rPr lang="tr-TR" sz="2400" dirty="0">
                <a:solidFill>
                  <a:prstClr val="black"/>
                </a:solidFill>
              </a:rPr>
              <a:t>.</a:t>
            </a:r>
          </a:p>
          <a:p>
            <a:pPr lvl="0" algn="just">
              <a:lnSpc>
                <a:spcPct val="170000"/>
              </a:lnSpc>
            </a:pPr>
            <a:r>
              <a:rPr lang="tr-TR" sz="2400" dirty="0" err="1">
                <a:solidFill>
                  <a:prstClr val="black"/>
                </a:solidFill>
              </a:rPr>
              <a:t>However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some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cases</a:t>
            </a:r>
            <a:r>
              <a:rPr lang="tr-TR" sz="2400" dirty="0">
                <a:solidFill>
                  <a:prstClr val="black"/>
                </a:solidFill>
              </a:rPr>
              <a:t> do </a:t>
            </a:r>
            <a:r>
              <a:rPr lang="tr-TR" sz="2400" dirty="0" err="1">
                <a:solidFill>
                  <a:prstClr val="black"/>
                </a:solidFill>
              </a:rPr>
              <a:t>need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definitive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diagnosis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and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management</a:t>
            </a:r>
            <a:r>
              <a:rPr lang="tr-TR" sz="2400" dirty="0">
                <a:solidFill>
                  <a:prstClr val="black"/>
                </a:solidFill>
              </a:rPr>
              <a:t> as </a:t>
            </a:r>
            <a:r>
              <a:rPr lang="tr-TR" sz="2400" dirty="0" err="1">
                <a:solidFill>
                  <a:prstClr val="black"/>
                </a:solidFill>
              </a:rPr>
              <a:t>they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are</a:t>
            </a:r>
            <a:r>
              <a:rPr lang="tr-TR" sz="2400" dirty="0">
                <a:solidFill>
                  <a:prstClr val="black"/>
                </a:solidFill>
              </a:rPr>
              <a:t> life </a:t>
            </a:r>
            <a:r>
              <a:rPr lang="tr-TR" sz="2400" dirty="0" err="1">
                <a:solidFill>
                  <a:prstClr val="black"/>
                </a:solidFill>
              </a:rPr>
              <a:t>threatening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have</a:t>
            </a:r>
            <a:r>
              <a:rPr lang="tr-TR" sz="2400" dirty="0">
                <a:solidFill>
                  <a:prstClr val="black"/>
                </a:solidFill>
              </a:rPr>
              <a:t> an </a:t>
            </a:r>
            <a:r>
              <a:rPr lang="tr-TR" sz="2400" dirty="0" err="1">
                <a:solidFill>
                  <a:prstClr val="black"/>
                </a:solidFill>
              </a:rPr>
              <a:t>infective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potential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for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other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animals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and</a:t>
            </a:r>
            <a:r>
              <a:rPr lang="tr-TR" sz="2400" dirty="0">
                <a:solidFill>
                  <a:prstClr val="black"/>
                </a:solidFill>
              </a:rPr>
              <a:t>/</a:t>
            </a:r>
            <a:r>
              <a:rPr lang="tr-TR" sz="2400" dirty="0" err="1">
                <a:solidFill>
                  <a:prstClr val="black"/>
                </a:solidFill>
              </a:rPr>
              <a:t>or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present</a:t>
            </a:r>
            <a:r>
              <a:rPr lang="tr-TR" sz="2400" dirty="0">
                <a:solidFill>
                  <a:prstClr val="black"/>
                </a:solidFill>
              </a:rPr>
              <a:t> a </a:t>
            </a:r>
            <a:r>
              <a:rPr lang="tr-TR" sz="2400" dirty="0" err="1">
                <a:solidFill>
                  <a:prstClr val="black"/>
                </a:solidFill>
              </a:rPr>
              <a:t>potential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zoonotic</a:t>
            </a:r>
            <a:r>
              <a:rPr lang="tr-TR" sz="2400" dirty="0">
                <a:solidFill>
                  <a:prstClr val="black"/>
                </a:solidFill>
              </a:rPr>
              <a:t> risk </a:t>
            </a:r>
            <a:r>
              <a:rPr lang="tr-TR" sz="2400" dirty="0" err="1">
                <a:solidFill>
                  <a:prstClr val="black"/>
                </a:solidFill>
              </a:rPr>
              <a:t>to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humans</a:t>
            </a:r>
            <a:r>
              <a:rPr lang="tr-TR" sz="2400" dirty="0">
                <a:solidFill>
                  <a:prstClr val="black"/>
                </a:solidFill>
              </a:rPr>
              <a:t>.</a:t>
            </a:r>
          </a:p>
          <a:p>
            <a:pPr lvl="0" algn="just">
              <a:lnSpc>
                <a:spcPct val="170000"/>
              </a:lnSpc>
            </a:pPr>
            <a:r>
              <a:rPr lang="tr-TR" sz="2400" dirty="0" err="1">
                <a:solidFill>
                  <a:prstClr val="black"/>
                </a:solidFill>
              </a:rPr>
              <a:t>However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some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cases</a:t>
            </a:r>
            <a:r>
              <a:rPr lang="tr-TR" sz="2400" dirty="0">
                <a:solidFill>
                  <a:prstClr val="black"/>
                </a:solidFill>
              </a:rPr>
              <a:t> do </a:t>
            </a:r>
            <a:r>
              <a:rPr lang="tr-TR" sz="2400" dirty="0" err="1">
                <a:solidFill>
                  <a:prstClr val="black"/>
                </a:solidFill>
              </a:rPr>
              <a:t>need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definitive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diagnosis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and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management</a:t>
            </a:r>
            <a:r>
              <a:rPr lang="tr-TR" sz="2400" dirty="0">
                <a:solidFill>
                  <a:prstClr val="black"/>
                </a:solidFill>
              </a:rPr>
              <a:t> as </a:t>
            </a:r>
            <a:r>
              <a:rPr lang="tr-TR" sz="2400" dirty="0" err="1">
                <a:solidFill>
                  <a:prstClr val="black"/>
                </a:solidFill>
              </a:rPr>
              <a:t>they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are</a:t>
            </a:r>
            <a:r>
              <a:rPr lang="tr-TR" sz="2400" dirty="0">
                <a:solidFill>
                  <a:prstClr val="black"/>
                </a:solidFill>
              </a:rPr>
              <a:t> life </a:t>
            </a:r>
            <a:r>
              <a:rPr lang="tr-TR" sz="2400" dirty="0" err="1">
                <a:solidFill>
                  <a:prstClr val="black"/>
                </a:solidFill>
              </a:rPr>
              <a:t>threatening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have</a:t>
            </a:r>
            <a:r>
              <a:rPr lang="tr-TR" sz="2400" dirty="0">
                <a:solidFill>
                  <a:prstClr val="black"/>
                </a:solidFill>
              </a:rPr>
              <a:t> an </a:t>
            </a:r>
            <a:r>
              <a:rPr lang="tr-TR" sz="2400" dirty="0" err="1">
                <a:solidFill>
                  <a:prstClr val="black"/>
                </a:solidFill>
              </a:rPr>
              <a:t>infective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potential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for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other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animals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err="1">
                <a:solidFill>
                  <a:prstClr val="black"/>
                </a:solidFill>
              </a:rPr>
              <a:t>and</a:t>
            </a:r>
            <a:r>
              <a:rPr lang="tr-TR" sz="2400" dirty="0">
                <a:solidFill>
                  <a:prstClr val="black"/>
                </a:solidFill>
              </a:rPr>
              <a:t>/</a:t>
            </a:r>
            <a:r>
              <a:rPr lang="tr-TR" sz="2400" dirty="0" err="1">
                <a:solidFill>
                  <a:prstClr val="black"/>
                </a:solidFill>
              </a:rPr>
              <a:t>or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present</a:t>
            </a:r>
            <a:r>
              <a:rPr lang="tr-TR" sz="2400" dirty="0">
                <a:solidFill>
                  <a:prstClr val="black"/>
                </a:solidFill>
              </a:rPr>
              <a:t> a </a:t>
            </a:r>
            <a:r>
              <a:rPr lang="tr-TR" sz="2400" dirty="0" err="1">
                <a:solidFill>
                  <a:prstClr val="black"/>
                </a:solidFill>
              </a:rPr>
              <a:t>potential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zoonotic</a:t>
            </a:r>
            <a:r>
              <a:rPr lang="tr-TR" sz="2400" dirty="0">
                <a:solidFill>
                  <a:prstClr val="black"/>
                </a:solidFill>
              </a:rPr>
              <a:t> risk </a:t>
            </a:r>
            <a:r>
              <a:rPr lang="tr-TR" sz="2400" dirty="0" err="1">
                <a:solidFill>
                  <a:prstClr val="black"/>
                </a:solidFill>
              </a:rPr>
              <a:t>to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tr-TR" sz="2400" dirty="0" err="1">
                <a:solidFill>
                  <a:prstClr val="black"/>
                </a:solidFill>
              </a:rPr>
              <a:t>humans</a:t>
            </a:r>
            <a:r>
              <a:rPr lang="tr-TR" sz="2400" dirty="0">
                <a:solidFill>
                  <a:prstClr val="black"/>
                </a:solidFill>
              </a:rPr>
              <a:t>.</a:t>
            </a:r>
            <a:br>
              <a:rPr lang="tr-TR" sz="2400" dirty="0">
                <a:solidFill>
                  <a:prstClr val="black"/>
                </a:solidFill>
              </a:rPr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8558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8C993-DDA9-DD4B-B8C1-01D586E7B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>
                <a:solidFill>
                  <a:srgbClr val="FF0000"/>
                </a:solidFill>
              </a:rPr>
              <a:t>Fecal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examination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F8BD1-88DA-0845-B906-A8C053627D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tr-TR" sz="2400" dirty="0" err="1"/>
              <a:t>Fecal</a:t>
            </a:r>
            <a:r>
              <a:rPr lang="tr-TR" sz="2400" dirty="0"/>
              <a:t> </a:t>
            </a:r>
            <a:r>
              <a:rPr lang="tr-TR" sz="2400" dirty="0" err="1"/>
              <a:t>examination</a:t>
            </a:r>
            <a:r>
              <a:rPr lang="tr-TR" sz="2400" dirty="0"/>
              <a:t> is an </a:t>
            </a:r>
            <a:r>
              <a:rPr lang="tr-TR" sz="2400" dirty="0" err="1"/>
              <a:t>important</a:t>
            </a:r>
            <a:r>
              <a:rPr lang="tr-TR" sz="2400" dirty="0"/>
              <a:t> </a:t>
            </a:r>
            <a:r>
              <a:rPr lang="tr-TR" sz="2400" dirty="0" err="1"/>
              <a:t>part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investigation</a:t>
            </a:r>
            <a:r>
              <a:rPr lang="tr-TR" sz="2400" dirty="0"/>
              <a:t> of 51 </a:t>
            </a:r>
            <a:r>
              <a:rPr lang="tr-TR" sz="2400" dirty="0" err="1"/>
              <a:t>disease</a:t>
            </a:r>
            <a:r>
              <a:rPr lang="tr-TR" sz="2400" dirty="0"/>
              <a:t>. </a:t>
            </a:r>
            <a:r>
              <a:rPr lang="tr-TR" sz="2400" dirty="0" err="1"/>
              <a:t>Bacteriologic</a:t>
            </a:r>
            <a:r>
              <a:rPr lang="tr-TR" sz="2400" dirty="0"/>
              <a:t> </a:t>
            </a:r>
            <a:r>
              <a:rPr lang="tr-TR" sz="2400" dirty="0" err="1"/>
              <a:t>culture</a:t>
            </a:r>
            <a:r>
              <a:rPr lang="tr-TR" sz="2400" dirty="0"/>
              <a:t> is </a:t>
            </a:r>
            <a:r>
              <a:rPr lang="tr-TR" sz="2400" dirty="0" err="1"/>
              <a:t>sometimes</a:t>
            </a:r>
            <a:r>
              <a:rPr lang="tr-TR" sz="2400" dirty="0"/>
              <a:t> of </a:t>
            </a:r>
            <a:r>
              <a:rPr lang="tr-TR" sz="2400" dirty="0" err="1"/>
              <a:t>questionable</a:t>
            </a:r>
            <a:r>
              <a:rPr lang="tr-TR" sz="2400" dirty="0"/>
              <a:t> </a:t>
            </a:r>
            <a:r>
              <a:rPr lang="tr-TR" sz="2400" dirty="0" err="1"/>
              <a:t>value</a:t>
            </a:r>
            <a:r>
              <a:rPr lang="tr-TR" sz="2400" dirty="0"/>
              <a:t>, but </a:t>
            </a:r>
            <a:r>
              <a:rPr lang="tr-TR" sz="2400" dirty="0" err="1"/>
              <a:t>identification</a:t>
            </a:r>
            <a:r>
              <a:rPr lang="tr-TR" sz="2400" dirty="0"/>
              <a:t> of </a:t>
            </a:r>
            <a:r>
              <a:rPr lang="tr-TR" sz="2400" dirty="0" err="1"/>
              <a:t>parasites</a:t>
            </a:r>
            <a:r>
              <a:rPr lang="tr-TR" sz="2400" dirty="0"/>
              <a:t> is </a:t>
            </a:r>
            <a:r>
              <a:rPr lang="tr-TR" sz="2400" dirty="0" err="1"/>
              <a:t>important</a:t>
            </a:r>
            <a:r>
              <a:rPr lang="tr-TR" sz="2400" dirty="0"/>
              <a:t>. </a:t>
            </a:r>
          </a:p>
          <a:p>
            <a:pPr algn="just">
              <a:lnSpc>
                <a:spcPct val="200000"/>
              </a:lnSpc>
            </a:pPr>
            <a:r>
              <a:rPr lang="tr-TR" sz="2400" i="1" dirty="0">
                <a:solidFill>
                  <a:srgbClr val="FF0000"/>
                </a:solidFill>
              </a:rPr>
              <a:t>Direct </a:t>
            </a:r>
            <a:r>
              <a:rPr lang="tr-TR" sz="2400" i="1" dirty="0" err="1">
                <a:solidFill>
                  <a:srgbClr val="FF0000"/>
                </a:solidFill>
              </a:rPr>
              <a:t>Smear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dirty="0" err="1"/>
              <a:t>Staining</a:t>
            </a:r>
            <a:r>
              <a:rPr lang="tr-TR" sz="2400" dirty="0"/>
              <a:t> of </a:t>
            </a:r>
            <a:r>
              <a:rPr lang="tr-TR" sz="2400" dirty="0" err="1"/>
              <a:t>smears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undigested</a:t>
            </a:r>
            <a:r>
              <a:rPr lang="tr-TR" sz="2400" dirty="0"/>
              <a:t> </a:t>
            </a:r>
            <a:r>
              <a:rPr lang="tr-TR" sz="2400" dirty="0" err="1"/>
              <a:t>starch</a:t>
            </a:r>
            <a:r>
              <a:rPr lang="tr-TR" sz="2400" dirty="0"/>
              <a:t> </a:t>
            </a:r>
            <a:r>
              <a:rPr lang="tr-TR" sz="2400" dirty="0" err="1"/>
              <a:t>granules</a:t>
            </a:r>
            <a:r>
              <a:rPr lang="tr-TR" sz="2400" dirty="0"/>
              <a:t> (</a:t>
            </a:r>
            <a:r>
              <a:rPr lang="tr-TR" sz="2400" dirty="0" err="1"/>
              <a:t>Lugol's</a:t>
            </a:r>
            <a:r>
              <a:rPr lang="tr-TR" sz="2400" dirty="0"/>
              <a:t> </a:t>
            </a:r>
            <a:r>
              <a:rPr lang="tr-TR" sz="2400" dirty="0" err="1"/>
              <a:t>iodine</a:t>
            </a:r>
            <a:r>
              <a:rPr lang="tr-TR" sz="2400" dirty="0"/>
              <a:t>), </a:t>
            </a:r>
            <a:r>
              <a:rPr lang="tr-TR" sz="2400" dirty="0" err="1"/>
              <a:t>fat</a:t>
            </a:r>
            <a:r>
              <a:rPr lang="tr-TR" sz="2400" dirty="0"/>
              <a:t> </a:t>
            </a:r>
            <a:r>
              <a:rPr lang="tr-TR" sz="2400" dirty="0" err="1"/>
              <a:t>globules</a:t>
            </a:r>
            <a:r>
              <a:rPr lang="tr-TR" sz="2400" dirty="0"/>
              <a:t> (Sudan </a:t>
            </a:r>
            <a:r>
              <a:rPr lang="tr-TR" sz="2400" dirty="0" err="1"/>
              <a:t>stain</a:t>
            </a:r>
            <a:r>
              <a:rPr lang="tr-TR" sz="2400" dirty="0"/>
              <a:t>),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muscle</a:t>
            </a:r>
            <a:r>
              <a:rPr lang="tr-TR" sz="2400" dirty="0"/>
              <a:t> </a:t>
            </a:r>
            <a:r>
              <a:rPr lang="tr-TR" sz="2400" dirty="0" err="1"/>
              <a:t>fibers</a:t>
            </a:r>
            <a:r>
              <a:rPr lang="tr-TR" sz="2400" dirty="0"/>
              <a:t> (</a:t>
            </a:r>
            <a:r>
              <a:rPr lang="tr-TR" sz="2400" dirty="0" err="1"/>
              <a:t>Wright's</a:t>
            </a:r>
            <a:r>
              <a:rPr lang="tr-TR" sz="2400" dirty="0"/>
              <a:t>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Diff-Quik</a:t>
            </a:r>
            <a:r>
              <a:rPr lang="tr-TR" sz="2400" dirty="0"/>
              <a:t> </a:t>
            </a:r>
            <a:r>
              <a:rPr lang="tr-TR" sz="2400" dirty="0" err="1"/>
              <a:t>stain</a:t>
            </a:r>
            <a:r>
              <a:rPr lang="tr-TR" sz="2400" dirty="0"/>
              <a:t>)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indicate</a:t>
            </a:r>
            <a:r>
              <a:rPr lang="tr-TR" sz="2400" dirty="0"/>
              <a:t> mal- </a:t>
            </a:r>
            <a:r>
              <a:rPr lang="tr-TR" sz="2400" dirty="0" err="1"/>
              <a:t>absorption</a:t>
            </a:r>
            <a:r>
              <a:rPr lang="tr-TR" sz="2400" dirty="0"/>
              <a:t> but is </a:t>
            </a:r>
            <a:r>
              <a:rPr lang="tr-TR" sz="2400" dirty="0" err="1"/>
              <a:t>nonspecific</a:t>
            </a:r>
            <a:r>
              <a:rPr lang="tr-TR" sz="2400" dirty="0"/>
              <a:t>. </a:t>
            </a:r>
            <a:r>
              <a:rPr lang="tr-TR" sz="2400" dirty="0" err="1"/>
              <a:t>Fungal</a:t>
            </a:r>
            <a:r>
              <a:rPr lang="tr-TR" sz="2400" dirty="0"/>
              <a:t> </a:t>
            </a:r>
            <a:r>
              <a:rPr lang="tr-TR" sz="2400" dirty="0" err="1"/>
              <a:t>elements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sporulating</a:t>
            </a:r>
            <a:r>
              <a:rPr lang="tr-TR" sz="2400" dirty="0"/>
              <a:t> </a:t>
            </a:r>
            <a:r>
              <a:rPr lang="tr-TR" sz="2400" dirty="0" err="1"/>
              <a:t>clostridia</a:t>
            </a:r>
            <a:r>
              <a:rPr lang="tr-TR" sz="2400" dirty="0"/>
              <a:t> of </a:t>
            </a:r>
            <a:r>
              <a:rPr lang="tr-TR" sz="2400" dirty="0" err="1"/>
              <a:t>uncertain</a:t>
            </a:r>
            <a:r>
              <a:rPr lang="tr-TR" sz="2400" dirty="0"/>
              <a:t> </a:t>
            </a:r>
            <a:r>
              <a:rPr lang="tr-TR" sz="2400" dirty="0" err="1"/>
              <a:t>significance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seen</a:t>
            </a:r>
            <a:r>
              <a:rPr lang="tr-TR" sz="2400" dirty="0"/>
              <a:t>, but </a:t>
            </a:r>
            <a:r>
              <a:rPr lang="tr-TR" sz="2400" dirty="0" err="1"/>
              <a:t>rectal</a:t>
            </a:r>
            <a:r>
              <a:rPr lang="tr-TR" sz="2400" dirty="0"/>
              <a:t> </a:t>
            </a:r>
            <a:r>
              <a:rPr lang="tr-TR" sz="2400" dirty="0" err="1"/>
              <a:t>cytology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useful</a:t>
            </a:r>
            <a:r>
              <a:rPr lang="tr-TR" sz="2400" dirty="0"/>
              <a:t>. </a:t>
            </a:r>
          </a:p>
          <a:p>
            <a:pPr algn="just">
              <a:lnSpc>
                <a:spcPct val="20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82383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DD89E2-5B2A-FB4D-A6CF-C43716342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1947" y="1748590"/>
            <a:ext cx="10515600" cy="27432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i="1" dirty="0" err="1">
                <a:solidFill>
                  <a:srgbClr val="FF0000"/>
                </a:solidFill>
              </a:rPr>
              <a:t>Fecal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i="1" dirty="0" err="1">
                <a:solidFill>
                  <a:srgbClr val="FF0000"/>
                </a:solidFill>
              </a:rPr>
              <a:t>Concentration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i="1" dirty="0" err="1">
                <a:solidFill>
                  <a:srgbClr val="FF0000"/>
                </a:solidFill>
              </a:rPr>
              <a:t>Methods</a:t>
            </a:r>
            <a:r>
              <a:rPr lang="tr-TR" sz="2400" i="1" dirty="0">
                <a:solidFill>
                  <a:srgbClr val="FF0000"/>
                </a:solidFill>
              </a:rPr>
              <a:t>: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detection</a:t>
            </a:r>
            <a:r>
              <a:rPr lang="tr-TR" sz="2400" dirty="0"/>
              <a:t> of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parasites</a:t>
            </a:r>
            <a:r>
              <a:rPr lang="tr-TR" sz="2400" dirty="0"/>
              <a:t>, </a:t>
            </a:r>
            <a:r>
              <a:rPr lang="tr-TR" sz="2400" dirty="0" err="1"/>
              <a:t>fecal</a:t>
            </a:r>
            <a:r>
              <a:rPr lang="tr-TR" sz="2400" dirty="0"/>
              <a:t> </a:t>
            </a:r>
            <a:r>
              <a:rPr lang="tr-TR" sz="2400" dirty="0" err="1"/>
              <a:t>concentration</a:t>
            </a:r>
            <a:r>
              <a:rPr lang="tr-TR" sz="2400" dirty="0"/>
              <a:t> </a:t>
            </a:r>
            <a:r>
              <a:rPr lang="tr-TR" sz="2400" dirty="0" err="1"/>
              <a:t>methods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most</a:t>
            </a:r>
            <a:r>
              <a:rPr lang="tr-TR" sz="2400" dirty="0"/>
              <a:t> </a:t>
            </a:r>
            <a:r>
              <a:rPr lang="tr-TR" sz="2400" dirty="0" err="1"/>
              <a:t>rewarding</a:t>
            </a:r>
            <a:r>
              <a:rPr lang="tr-TR" sz="2400" dirty="0"/>
              <a:t>. </a:t>
            </a:r>
            <a:r>
              <a:rPr lang="tr-TR" sz="2400" dirty="0" err="1"/>
              <a:t>Examination</a:t>
            </a:r>
            <a:r>
              <a:rPr lang="tr-TR" sz="2400" dirty="0"/>
              <a:t> of </a:t>
            </a:r>
            <a:r>
              <a:rPr lang="tr-TR" sz="2400" dirty="0" err="1"/>
              <a:t>three</a:t>
            </a:r>
            <a:r>
              <a:rPr lang="tr-TR" sz="2400" dirty="0"/>
              <a:t> </a:t>
            </a:r>
            <a:r>
              <a:rPr lang="tr-TR" sz="2400" dirty="0" err="1"/>
              <a:t>samples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zinc</a:t>
            </a:r>
            <a:r>
              <a:rPr lang="tr-TR" sz="2400" dirty="0"/>
              <a:t> </a:t>
            </a:r>
            <a:r>
              <a:rPr lang="tr-TR" sz="2400" dirty="0" err="1"/>
              <a:t>sulfate</a:t>
            </a:r>
            <a:r>
              <a:rPr lang="tr-TR" sz="2400" dirty="0"/>
              <a:t> </a:t>
            </a:r>
            <a:r>
              <a:rPr lang="tr-TR" sz="2400" dirty="0" err="1"/>
              <a:t>flotation</a:t>
            </a:r>
            <a:r>
              <a:rPr lang="tr-TR" sz="2400" dirty="0"/>
              <a:t> </a:t>
            </a:r>
            <a:r>
              <a:rPr lang="tr-TR" sz="2400" dirty="0" err="1"/>
              <a:t>enhances</a:t>
            </a:r>
            <a:r>
              <a:rPr lang="tr-TR" sz="2400" dirty="0"/>
              <a:t> </a:t>
            </a:r>
            <a:r>
              <a:rPr lang="tr-TR" sz="2400" dirty="0" err="1"/>
              <a:t>detection</a:t>
            </a:r>
            <a:r>
              <a:rPr lang="tr-TR" sz="2400" dirty="0"/>
              <a:t> of </a:t>
            </a:r>
            <a:r>
              <a:rPr lang="tr-TR" sz="2400" i="1" dirty="0" err="1"/>
              <a:t>Giardia</a:t>
            </a:r>
            <a:r>
              <a:rPr lang="tr-TR" sz="2400" i="1" dirty="0"/>
              <a:t> </a:t>
            </a:r>
            <a:r>
              <a:rPr lang="tr-TR" sz="2400" dirty="0" err="1"/>
              <a:t>oocysts</a:t>
            </a:r>
            <a:r>
              <a:rPr lang="tr-TR" sz="2400" dirty="0"/>
              <a:t>. A </a:t>
            </a:r>
            <a:r>
              <a:rPr lang="tr-TR" sz="2400" dirty="0" err="1"/>
              <a:t>direct</a:t>
            </a:r>
            <a:r>
              <a:rPr lang="tr-TR" sz="2400" dirty="0"/>
              <a:t> </a:t>
            </a:r>
            <a:r>
              <a:rPr lang="tr-TR" sz="2400" dirty="0" err="1"/>
              <a:t>smear</a:t>
            </a:r>
            <a:r>
              <a:rPr lang="tr-TR" sz="2400" dirty="0"/>
              <a:t>, </a:t>
            </a:r>
            <a:r>
              <a:rPr lang="tr-TR" sz="2400" dirty="0" err="1"/>
              <a:t>sedimentation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!</a:t>
            </a:r>
            <a:r>
              <a:rPr lang="tr-TR" sz="2400" dirty="0" err="1"/>
              <a:t>hermann</a:t>
            </a:r>
            <a:r>
              <a:rPr lang="tr-TR" sz="2400" dirty="0"/>
              <a:t> </a:t>
            </a:r>
            <a:r>
              <a:rPr lang="tr-TR" sz="2400" dirty="0" err="1"/>
              <a:t>method</a:t>
            </a:r>
            <a:r>
              <a:rPr lang="tr-TR" sz="2400" dirty="0"/>
              <a:t> can </a:t>
            </a:r>
            <a:r>
              <a:rPr lang="tr-TR" sz="2400" dirty="0" err="1"/>
              <a:t>identify</a:t>
            </a:r>
            <a:r>
              <a:rPr lang="tr-TR" sz="2400" dirty="0"/>
              <a:t> </a:t>
            </a:r>
            <a:r>
              <a:rPr lang="tr-TR" sz="2400" i="1" dirty="0" err="1"/>
              <a:t>Strollgyloides</a:t>
            </a:r>
            <a:r>
              <a:rPr lang="tr-TR" sz="2400" i="1" dirty="0"/>
              <a:t> </a:t>
            </a:r>
            <a:r>
              <a:rPr lang="tr-TR" sz="2400" dirty="0" err="1"/>
              <a:t>spp</a:t>
            </a:r>
            <a:r>
              <a:rPr lang="tr-TR" sz="2400" dirty="0"/>
              <a:t>. </a:t>
            </a:r>
            <a:r>
              <a:rPr lang="tr-TR" sz="2400" dirty="0" err="1"/>
              <a:t>larvae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6060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439AF-6569-6040-9364-885CD1D39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i="1" dirty="0" err="1">
                <a:solidFill>
                  <a:srgbClr val="FF0000"/>
                </a:solidFill>
              </a:rPr>
              <a:t>Virologic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i="1" dirty="0" err="1">
                <a:solidFill>
                  <a:srgbClr val="FF0000"/>
                </a:solidFill>
              </a:rPr>
              <a:t>Examination</a:t>
            </a:r>
            <a:r>
              <a:rPr lang="tr-TR" sz="2400" i="1" dirty="0">
                <a:solidFill>
                  <a:srgbClr val="FF0000"/>
                </a:solidFill>
              </a:rPr>
              <a:t>  </a:t>
            </a:r>
            <a:r>
              <a:rPr lang="tr-TR" sz="2400" dirty="0" err="1"/>
              <a:t>Viral</a:t>
            </a:r>
            <a:r>
              <a:rPr lang="tr-TR" sz="2400" dirty="0"/>
              <a:t> </a:t>
            </a:r>
            <a:r>
              <a:rPr lang="tr-TR" sz="2400" dirty="0" err="1"/>
              <a:t>diarrhea</a:t>
            </a:r>
            <a:r>
              <a:rPr lang="tr-TR" sz="2400" dirty="0"/>
              <a:t> is </a:t>
            </a:r>
            <a:r>
              <a:rPr lang="tr-TR" sz="2400" dirty="0" err="1"/>
              <a:t>usually</a:t>
            </a:r>
            <a:r>
              <a:rPr lang="tr-TR" sz="2400" dirty="0"/>
              <a:t> </a:t>
            </a:r>
            <a:r>
              <a:rPr lang="tr-TR" sz="2400" dirty="0" err="1"/>
              <a:t>acute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self-</a:t>
            </a:r>
            <a:r>
              <a:rPr lang="tr-TR" sz="2400" dirty="0" err="1"/>
              <a:t>limiting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does</a:t>
            </a:r>
            <a:r>
              <a:rPr lang="tr-TR" sz="2400" dirty="0"/>
              <a:t> not </a:t>
            </a:r>
            <a:r>
              <a:rPr lang="tr-TR" sz="2400" dirty="0" err="1"/>
              <a:t>require</a:t>
            </a:r>
            <a:r>
              <a:rPr lang="tr-TR" sz="2400" dirty="0"/>
              <a:t> a </a:t>
            </a:r>
            <a:r>
              <a:rPr lang="tr-TR" sz="2400" dirty="0" err="1"/>
              <a:t>positive</a:t>
            </a:r>
            <a:r>
              <a:rPr lang="tr-TR" sz="2400" dirty="0"/>
              <a:t> </a:t>
            </a:r>
            <a:r>
              <a:rPr lang="tr-TR" sz="2400" dirty="0" err="1"/>
              <a:t>diagnosis</a:t>
            </a:r>
            <a:r>
              <a:rPr lang="tr-TR" sz="2400" dirty="0"/>
              <a:t>. </a:t>
            </a:r>
            <a:r>
              <a:rPr lang="tr-TR" sz="2400" dirty="0" err="1"/>
              <a:t>Electron</a:t>
            </a:r>
            <a:r>
              <a:rPr lang="tr-TR" sz="2400" dirty="0"/>
              <a:t> </a:t>
            </a:r>
            <a:r>
              <a:rPr lang="tr-TR" sz="2400" dirty="0" err="1"/>
              <a:t>microscopy</a:t>
            </a:r>
            <a:r>
              <a:rPr lang="tr-TR" sz="2400" dirty="0"/>
              <a:t> can be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identify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characteristic</a:t>
            </a:r>
            <a:r>
              <a:rPr lang="tr-TR" sz="2400" dirty="0"/>
              <a:t> </a:t>
            </a:r>
            <a:r>
              <a:rPr lang="tr-TR" sz="2400" dirty="0" err="1"/>
              <a:t>viral</a:t>
            </a:r>
            <a:r>
              <a:rPr lang="tr-TR" sz="2400" dirty="0"/>
              <a:t> </a:t>
            </a:r>
            <a:r>
              <a:rPr lang="tr-TR" sz="2400" dirty="0" err="1"/>
              <a:t>particles</a:t>
            </a:r>
            <a:r>
              <a:rPr lang="tr-TR" sz="2400" dirty="0"/>
              <a:t> of </a:t>
            </a:r>
            <a:r>
              <a:rPr lang="tr-TR" sz="2400" dirty="0" err="1"/>
              <a:t>rotavirus</a:t>
            </a:r>
            <a:r>
              <a:rPr lang="tr-TR" sz="2400" dirty="0"/>
              <a:t>, </a:t>
            </a:r>
            <a:r>
              <a:rPr lang="tr-TR" sz="2400" dirty="0" err="1"/>
              <a:t>coronavirus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parvovirus</a:t>
            </a:r>
            <a:r>
              <a:rPr lang="tr-TR" sz="2400" dirty="0"/>
              <a:t>. </a:t>
            </a:r>
            <a:r>
              <a:rPr lang="tr-TR" sz="2400" dirty="0" err="1"/>
              <a:t>Fecal</a:t>
            </a:r>
            <a:r>
              <a:rPr lang="tr-TR" sz="2400" dirty="0"/>
              <a:t> ELISA </a:t>
            </a:r>
            <a:r>
              <a:rPr lang="tr-TR" sz="2400" dirty="0" err="1"/>
              <a:t>tests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parvovirus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also</a:t>
            </a:r>
            <a:r>
              <a:rPr lang="tr-TR" sz="2400" dirty="0"/>
              <a:t> </a:t>
            </a:r>
            <a:r>
              <a:rPr lang="tr-TR" sz="2400" dirty="0" err="1"/>
              <a:t>available</a:t>
            </a:r>
            <a:r>
              <a:rPr lang="tr-TR" sz="2400" dirty="0"/>
              <a:t> </a:t>
            </a:r>
          </a:p>
          <a:p>
            <a:pPr algn="just">
              <a:lnSpc>
                <a:spcPct val="150000"/>
              </a:lnSpc>
            </a:pPr>
            <a:r>
              <a:rPr lang="tr-TR" sz="2400" i="1" dirty="0" err="1">
                <a:solidFill>
                  <a:srgbClr val="FF0000"/>
                </a:solidFill>
              </a:rPr>
              <a:t>Giardia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i="1" dirty="0" err="1">
                <a:solidFill>
                  <a:srgbClr val="FF0000"/>
                </a:solidFill>
              </a:rPr>
              <a:t>Antigen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A </a:t>
            </a:r>
            <a:r>
              <a:rPr lang="tr-TR" sz="2400" dirty="0" err="1"/>
              <a:t>commercially</a:t>
            </a:r>
            <a:r>
              <a:rPr lang="tr-TR" sz="2400" dirty="0"/>
              <a:t> </a:t>
            </a:r>
            <a:r>
              <a:rPr lang="tr-TR" sz="2400" dirty="0" err="1"/>
              <a:t>available</a:t>
            </a:r>
            <a:r>
              <a:rPr lang="tr-TR" sz="2400" dirty="0"/>
              <a:t> ELISA can be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detect</a:t>
            </a:r>
            <a:r>
              <a:rPr lang="tr-TR" sz="2400" dirty="0"/>
              <a:t> </a:t>
            </a:r>
            <a:r>
              <a:rPr lang="tr-TR" sz="2400" i="1" dirty="0" err="1"/>
              <a:t>Giardia</a:t>
            </a:r>
            <a:r>
              <a:rPr lang="tr-TR" sz="2400" i="1" dirty="0"/>
              <a:t> </a:t>
            </a:r>
            <a:r>
              <a:rPr lang="tr-TR" sz="2400" dirty="0" err="1"/>
              <a:t>antigen</a:t>
            </a:r>
            <a:r>
              <a:rPr lang="tr-TR" sz="2400" dirty="0"/>
              <a:t> in </a:t>
            </a:r>
            <a:r>
              <a:rPr lang="tr-TR" sz="2400" dirty="0" err="1"/>
              <a:t>feces</a:t>
            </a:r>
            <a:r>
              <a:rPr lang="tr-TR" sz="2400" dirty="0"/>
              <a:t>, </a:t>
            </a:r>
            <a:r>
              <a:rPr lang="tr-TR" sz="2400" dirty="0" err="1"/>
              <a:t>although</a:t>
            </a:r>
            <a:r>
              <a:rPr lang="tr-TR" sz="2400" dirty="0"/>
              <a:t> PCR is </a:t>
            </a:r>
            <a:r>
              <a:rPr lang="tr-TR" sz="2400" dirty="0" err="1"/>
              <a:t>likely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be </a:t>
            </a:r>
            <a:r>
              <a:rPr lang="tr-TR" sz="2400" dirty="0" err="1"/>
              <a:t>more</a:t>
            </a:r>
            <a:r>
              <a:rPr lang="tr-TR" sz="2400" dirty="0"/>
              <a:t> </a:t>
            </a:r>
            <a:r>
              <a:rPr lang="tr-TR" sz="2400" dirty="0" err="1"/>
              <a:t>sensitive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tr-TR" sz="2400" dirty="0"/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4136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6C7B-3EFC-2D44-85D5-A73268EF5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4E3A9-71A5-7F4C-BAA7-5FC92C6397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i="1" dirty="0" err="1">
                <a:solidFill>
                  <a:srgbClr val="FF0000"/>
                </a:solidFill>
              </a:rPr>
              <a:t>Occult</a:t>
            </a:r>
            <a:r>
              <a:rPr lang="tr-TR" sz="2400" i="1" dirty="0">
                <a:solidFill>
                  <a:srgbClr val="FF0000"/>
                </a:solidFill>
              </a:rPr>
              <a:t> </a:t>
            </a:r>
            <a:r>
              <a:rPr lang="tr-TR" sz="2400" dirty="0">
                <a:solidFill>
                  <a:srgbClr val="FF0000"/>
                </a:solidFill>
              </a:rPr>
              <a:t>Blood ; </a:t>
            </a:r>
            <a:r>
              <a:rPr lang="tr-TR" sz="2400" dirty="0" err="1">
                <a:solidFill>
                  <a:srgbClr val="FF0000"/>
                </a:solidFill>
              </a:rPr>
              <a:t>This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test is </a:t>
            </a:r>
            <a:r>
              <a:rPr lang="tr-TR" sz="2400" dirty="0" err="1"/>
              <a:t>used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search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intestinal</a:t>
            </a:r>
            <a:r>
              <a:rPr lang="tr-TR" sz="2400" dirty="0"/>
              <a:t> </a:t>
            </a:r>
            <a:r>
              <a:rPr lang="tr-TR" sz="2400" dirty="0" err="1"/>
              <a:t>bleeding</a:t>
            </a:r>
            <a:r>
              <a:rPr lang="tr-TR" sz="2400" dirty="0"/>
              <a:t> </a:t>
            </a:r>
            <a:r>
              <a:rPr lang="tr-TR" sz="2400" dirty="0" err="1"/>
              <a:t>before</a:t>
            </a:r>
            <a:r>
              <a:rPr lang="tr-TR" sz="2400" dirty="0"/>
              <a:t> </a:t>
            </a:r>
            <a:r>
              <a:rPr lang="tr-TR" sz="2400" dirty="0" err="1"/>
              <a:t>melena</a:t>
            </a:r>
            <a:r>
              <a:rPr lang="tr-TR" sz="2400" dirty="0"/>
              <a:t> is </a:t>
            </a:r>
            <a:r>
              <a:rPr lang="tr-TR" sz="2400" dirty="0" err="1"/>
              <a:t>seen</a:t>
            </a:r>
            <a:r>
              <a:rPr lang="tr-TR" sz="2400" dirty="0"/>
              <a:t>. </a:t>
            </a:r>
            <a:r>
              <a:rPr lang="tr-TR" sz="2400" dirty="0" err="1"/>
              <a:t>Unfortunately</a:t>
            </a:r>
            <a:r>
              <a:rPr lang="tr-TR" sz="2400" dirty="0"/>
              <a:t>, it </a:t>
            </a:r>
            <a:r>
              <a:rPr lang="tr-TR" sz="2400" dirty="0" err="1"/>
              <a:t>tests</a:t>
            </a:r>
            <a:r>
              <a:rPr lang="tr-TR" sz="2400" dirty="0"/>
              <a:t> </a:t>
            </a:r>
            <a:r>
              <a:rPr lang="tr-TR" sz="2400" dirty="0" err="1"/>
              <a:t>nonspecifically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any</a:t>
            </a:r>
            <a:r>
              <a:rPr lang="tr-TR" sz="2400" dirty="0"/>
              <a:t> hemoglobin </a:t>
            </a:r>
            <a:r>
              <a:rPr lang="tr-TR" sz="2400" dirty="0" err="1"/>
              <a:t>and</a:t>
            </a:r>
            <a:r>
              <a:rPr lang="tr-TR" sz="2400" dirty="0"/>
              <a:t> is </a:t>
            </a:r>
            <a:r>
              <a:rPr lang="tr-TR" sz="2400" dirty="0" err="1"/>
              <a:t>very</a:t>
            </a:r>
            <a:r>
              <a:rPr lang="tr-TR" sz="2400" dirty="0"/>
              <a:t> </a:t>
            </a:r>
            <a:r>
              <a:rPr lang="tr-TR" sz="2400" dirty="0" err="1"/>
              <a:t>sensitive</a:t>
            </a:r>
            <a:r>
              <a:rPr lang="tr-TR" sz="2400" dirty="0"/>
              <a:t>, </a:t>
            </a:r>
            <a:r>
              <a:rPr lang="tr-TR" sz="2400" dirty="0" err="1"/>
              <a:t>react</a:t>
            </a:r>
            <a:r>
              <a:rPr lang="tr-TR" sz="2400" dirty="0"/>
              <a:t>- </a:t>
            </a:r>
            <a:r>
              <a:rPr lang="tr-TR" sz="2400" dirty="0" err="1"/>
              <a:t>ing</a:t>
            </a:r>
            <a:r>
              <a:rPr lang="tr-TR" sz="2400" dirty="0"/>
              <a:t>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any</a:t>
            </a:r>
            <a:r>
              <a:rPr lang="tr-TR" sz="2400" dirty="0"/>
              <a:t> </a:t>
            </a:r>
            <a:r>
              <a:rPr lang="tr-TR" sz="2400" dirty="0" err="1"/>
              <a:t>dietary</a:t>
            </a:r>
            <a:r>
              <a:rPr lang="tr-TR" sz="2400" dirty="0"/>
              <a:t> </a:t>
            </a:r>
            <a:r>
              <a:rPr lang="tr-TR" sz="2400" dirty="0" err="1"/>
              <a:t>meat</a:t>
            </a:r>
            <a:r>
              <a:rPr lang="tr-TR" sz="2400" dirty="0"/>
              <a:t> as </a:t>
            </a:r>
            <a:r>
              <a:rPr lang="tr-TR" sz="2400" dirty="0" err="1"/>
              <a:t>well</a:t>
            </a:r>
            <a:r>
              <a:rPr lang="tr-TR" sz="2400" dirty="0"/>
              <a:t> as </a:t>
            </a:r>
            <a:r>
              <a:rPr lang="tr-TR" sz="2400" dirty="0" err="1"/>
              <a:t>with</a:t>
            </a:r>
            <a:r>
              <a:rPr lang="tr-TR" sz="2400" dirty="0"/>
              <a:t> </a:t>
            </a:r>
            <a:r>
              <a:rPr lang="tr-TR" sz="2400" dirty="0" err="1"/>
              <a:t>patient</a:t>
            </a:r>
            <a:r>
              <a:rPr lang="tr-TR" sz="2400" dirty="0"/>
              <a:t> </a:t>
            </a:r>
            <a:r>
              <a:rPr lang="tr-TR" sz="2400" dirty="0" err="1"/>
              <a:t>blood</a:t>
            </a:r>
            <a:r>
              <a:rPr lang="tr-TR" sz="2400" dirty="0"/>
              <a:t>. </a:t>
            </a:r>
            <a:r>
              <a:rPr lang="tr-TR" sz="2400" dirty="0" err="1"/>
              <a:t>Therefore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patient</a:t>
            </a:r>
            <a:r>
              <a:rPr lang="tr-TR" sz="2400" dirty="0"/>
              <a:t> </a:t>
            </a:r>
            <a:r>
              <a:rPr lang="tr-TR" sz="2400" dirty="0" err="1"/>
              <a:t>must</a:t>
            </a:r>
            <a:r>
              <a:rPr lang="tr-TR" sz="2400" dirty="0"/>
              <a:t> be fed a </a:t>
            </a:r>
            <a:r>
              <a:rPr lang="tr-TR" sz="2400" dirty="0" err="1"/>
              <a:t>meat-free</a:t>
            </a:r>
            <a:r>
              <a:rPr lang="tr-TR" sz="2400" dirty="0"/>
              <a:t> </a:t>
            </a:r>
            <a:r>
              <a:rPr lang="tr-TR" sz="2400" dirty="0" err="1"/>
              <a:t>diet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at </a:t>
            </a:r>
            <a:r>
              <a:rPr lang="tr-TR" sz="2400" dirty="0" err="1"/>
              <a:t>least</a:t>
            </a:r>
            <a:r>
              <a:rPr lang="tr-TR" sz="2400" dirty="0"/>
              <a:t> 72 </a:t>
            </a:r>
            <a:r>
              <a:rPr lang="tr-TR" sz="2400" dirty="0" err="1"/>
              <a:t>hours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a </a:t>
            </a:r>
            <a:r>
              <a:rPr lang="tr-TR" sz="2400" dirty="0" err="1"/>
              <a:t>positive</a:t>
            </a:r>
            <a:r>
              <a:rPr lang="tr-TR" sz="2400" dirty="0"/>
              <a:t> </a:t>
            </a:r>
            <a:r>
              <a:rPr lang="tr-TR" sz="2400" dirty="0" err="1"/>
              <a:t>result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have</a:t>
            </a:r>
            <a:r>
              <a:rPr lang="tr-TR" sz="2400" dirty="0"/>
              <a:t> </a:t>
            </a:r>
            <a:r>
              <a:rPr lang="tr-TR" sz="2400" dirty="0" err="1"/>
              <a:t>any</a:t>
            </a:r>
            <a:r>
              <a:rPr lang="tr-TR" sz="2400" dirty="0"/>
              <a:t> </a:t>
            </a:r>
            <a:r>
              <a:rPr lang="tr-TR" sz="2400" dirty="0" err="1"/>
              <a:t>significance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838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68B47-ED46-3D4E-90C0-9AEB12CAC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3768"/>
            <a:ext cx="10515600" cy="550319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tr-TR" sz="2400" b="1" i="1" dirty="0" err="1">
                <a:solidFill>
                  <a:srgbClr val="FF0000"/>
                </a:solidFill>
              </a:rPr>
              <a:t>Fecal</a:t>
            </a:r>
            <a:r>
              <a:rPr lang="tr-TR" sz="2400" b="1" i="1" dirty="0">
                <a:solidFill>
                  <a:srgbClr val="FF0000"/>
                </a:solidFill>
              </a:rPr>
              <a:t> </a:t>
            </a:r>
            <a:r>
              <a:rPr lang="tr-TR" sz="2400" b="1" i="1" dirty="0" err="1">
                <a:solidFill>
                  <a:srgbClr val="FF0000"/>
                </a:solidFill>
              </a:rPr>
              <a:t>Calprotectin</a:t>
            </a:r>
            <a:r>
              <a:rPr lang="tr-TR" sz="2400" b="1" i="1" dirty="0">
                <a:solidFill>
                  <a:srgbClr val="FF0000"/>
                </a:solidFill>
              </a:rPr>
              <a:t> </a:t>
            </a:r>
            <a:r>
              <a:rPr lang="tr-TR" sz="2400" dirty="0" err="1"/>
              <a:t>Fecal</a:t>
            </a:r>
            <a:r>
              <a:rPr lang="tr-TR" sz="2400" dirty="0"/>
              <a:t> </a:t>
            </a:r>
            <a:r>
              <a:rPr lang="tr-TR" sz="2400" dirty="0" err="1"/>
              <a:t>calprotectin</a:t>
            </a:r>
            <a:r>
              <a:rPr lang="tr-TR" sz="2400" dirty="0"/>
              <a:t> is a </a:t>
            </a:r>
            <a:r>
              <a:rPr lang="tr-TR" sz="2400" dirty="0" err="1"/>
              <a:t>useful</a:t>
            </a:r>
            <a:r>
              <a:rPr lang="tr-TR" sz="2400" dirty="0"/>
              <a:t> marker of </a:t>
            </a:r>
            <a:r>
              <a:rPr lang="tr-TR" sz="2400" dirty="0" err="1"/>
              <a:t>inflammation</a:t>
            </a:r>
            <a:r>
              <a:rPr lang="tr-TR" sz="2400" dirty="0"/>
              <a:t> in </a:t>
            </a:r>
            <a:r>
              <a:rPr lang="tr-TR" sz="2400" dirty="0" err="1"/>
              <a:t>human</a:t>
            </a:r>
            <a:r>
              <a:rPr lang="tr-TR" sz="2400" dirty="0"/>
              <a:t> </a:t>
            </a:r>
            <a:r>
              <a:rPr lang="tr-TR" sz="2400" dirty="0" err="1"/>
              <a:t>lBO</a:t>
            </a:r>
            <a:r>
              <a:rPr lang="tr-TR" sz="2400" dirty="0"/>
              <a:t>, as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molecule</a:t>
            </a:r>
            <a:r>
              <a:rPr lang="tr-TR" sz="2400" dirty="0"/>
              <a:t> </a:t>
            </a:r>
            <a:r>
              <a:rPr lang="tr-TR" sz="2400" dirty="0" err="1"/>
              <a:t>represents</a:t>
            </a:r>
            <a:r>
              <a:rPr lang="tr-TR" sz="2400" dirty="0"/>
              <a:t> </a:t>
            </a:r>
            <a:r>
              <a:rPr lang="tr-TR" sz="2400" dirty="0" err="1"/>
              <a:t>released</a:t>
            </a:r>
            <a:r>
              <a:rPr lang="tr-TR" sz="2400" dirty="0"/>
              <a:t> </a:t>
            </a:r>
            <a:r>
              <a:rPr lang="tr-TR" sz="2400" dirty="0" err="1"/>
              <a:t>neutrophil-elastase</a:t>
            </a:r>
            <a:r>
              <a:rPr lang="tr-TR" sz="2400" dirty="0"/>
              <a:t> </a:t>
            </a:r>
            <a:r>
              <a:rPr lang="tr-TR" sz="2400" dirty="0" err="1"/>
              <a:t>activity</a:t>
            </a:r>
            <a:r>
              <a:rPr lang="tr-TR" sz="2400" dirty="0"/>
              <a:t>. </a:t>
            </a:r>
            <a:r>
              <a:rPr lang="tr-TR" sz="2400" dirty="0" err="1"/>
              <a:t>Dog</a:t>
            </a:r>
            <a:r>
              <a:rPr lang="tr-TR" sz="2400" dirty="0"/>
              <a:t>-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cat-specific</a:t>
            </a:r>
            <a:r>
              <a:rPr lang="tr-TR" sz="2400" dirty="0"/>
              <a:t> </a:t>
            </a:r>
            <a:r>
              <a:rPr lang="tr-TR" sz="2400" dirty="0" err="1"/>
              <a:t>assays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required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  <a:p>
            <a:pPr algn="just">
              <a:lnSpc>
                <a:spcPct val="150000"/>
              </a:lnSpc>
            </a:pPr>
            <a:r>
              <a:rPr lang="tr-TR" sz="2400" b="1" i="1" dirty="0" err="1">
                <a:solidFill>
                  <a:srgbClr val="FF0000"/>
                </a:solidFill>
              </a:rPr>
              <a:t>Rectal</a:t>
            </a:r>
            <a:r>
              <a:rPr lang="tr-TR" sz="2400" b="1" i="1" dirty="0">
                <a:solidFill>
                  <a:srgbClr val="FF0000"/>
                </a:solidFill>
              </a:rPr>
              <a:t> </a:t>
            </a:r>
            <a:r>
              <a:rPr lang="tr-TR" sz="2400" b="1" i="1" dirty="0" err="1">
                <a:solidFill>
                  <a:srgbClr val="FF0000"/>
                </a:solidFill>
              </a:rPr>
              <a:t>Cytology</a:t>
            </a:r>
            <a:r>
              <a:rPr lang="tr-TR" sz="2400" b="1" i="1" dirty="0">
                <a:solidFill>
                  <a:srgbClr val="FF0000"/>
                </a:solidFill>
              </a:rPr>
              <a:t> </a:t>
            </a:r>
            <a:r>
              <a:rPr lang="tr-TR" sz="2400" dirty="0"/>
              <a:t>At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end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rectal</a:t>
            </a:r>
            <a:r>
              <a:rPr lang="tr-TR" sz="2400" dirty="0"/>
              <a:t> </a:t>
            </a:r>
            <a:r>
              <a:rPr lang="tr-TR" sz="2400" dirty="0" err="1"/>
              <a:t>examination</a:t>
            </a:r>
            <a:r>
              <a:rPr lang="tr-TR" sz="2400" dirty="0"/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gloved</a:t>
            </a:r>
            <a:r>
              <a:rPr lang="tr-TR" sz="2400" dirty="0"/>
              <a:t> </a:t>
            </a:r>
            <a:r>
              <a:rPr lang="tr-TR" sz="2400" dirty="0" err="1"/>
              <a:t>finger</a:t>
            </a:r>
            <a:r>
              <a:rPr lang="tr-TR" sz="2400" dirty="0"/>
              <a:t> is </a:t>
            </a:r>
            <a:r>
              <a:rPr lang="tr-TR" sz="2400" dirty="0" err="1"/>
              <a:t>rolled</a:t>
            </a:r>
            <a:r>
              <a:rPr lang="tr-TR" sz="2400" dirty="0"/>
              <a:t> on a </a:t>
            </a:r>
            <a:r>
              <a:rPr lang="tr-TR" sz="2400" dirty="0" err="1"/>
              <a:t>microscope</a:t>
            </a:r>
            <a:r>
              <a:rPr lang="tr-TR" sz="2400" dirty="0"/>
              <a:t> </a:t>
            </a:r>
            <a:r>
              <a:rPr lang="tr-TR" sz="2400" dirty="0" err="1"/>
              <a:t>slide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smear</a:t>
            </a:r>
            <a:r>
              <a:rPr lang="tr-TR" sz="2400" dirty="0"/>
              <a:t> </a:t>
            </a:r>
            <a:r>
              <a:rPr lang="tr-TR" sz="2400" dirty="0" err="1"/>
              <a:t>stained</a:t>
            </a:r>
            <a:r>
              <a:rPr lang="tr-TR" sz="2400" dirty="0"/>
              <a:t>. </a:t>
            </a:r>
            <a:r>
              <a:rPr lang="tr-TR" sz="2400" dirty="0" err="1"/>
              <a:t>Although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result</a:t>
            </a:r>
            <a:r>
              <a:rPr lang="tr-TR" sz="2400" dirty="0"/>
              <a:t> is </a:t>
            </a:r>
            <a:r>
              <a:rPr lang="tr-TR" sz="2400" dirty="0" err="1"/>
              <a:t>often</a:t>
            </a:r>
            <a:r>
              <a:rPr lang="tr-TR" sz="2400" dirty="0"/>
              <a:t> </a:t>
            </a:r>
            <a:r>
              <a:rPr lang="tr-TR" sz="2400" dirty="0" err="1"/>
              <a:t>negative</a:t>
            </a:r>
            <a:r>
              <a:rPr lang="tr-TR" sz="2400" dirty="0"/>
              <a:t>, </a:t>
            </a:r>
            <a:r>
              <a:rPr lang="tr-TR" sz="2400" dirty="0" err="1"/>
              <a:t>or</a:t>
            </a:r>
            <a:r>
              <a:rPr lang="tr-TR" sz="2400" dirty="0"/>
              <a:t> </a:t>
            </a:r>
            <a:r>
              <a:rPr lang="tr-TR" sz="2400" dirty="0" err="1"/>
              <a:t>more</a:t>
            </a:r>
            <a:r>
              <a:rPr lang="tr-TR" sz="2400" dirty="0"/>
              <a:t> </a:t>
            </a:r>
            <a:r>
              <a:rPr lang="tr-TR" sz="2400" dirty="0" err="1"/>
              <a:t>representative</a:t>
            </a:r>
            <a:r>
              <a:rPr lang="tr-TR" sz="2400" dirty="0"/>
              <a:t> of </a:t>
            </a:r>
            <a:r>
              <a:rPr lang="tr-TR" sz="2400" dirty="0" err="1"/>
              <a:t>large-intestinal</a:t>
            </a:r>
            <a:r>
              <a:rPr lang="tr-TR" sz="2400" dirty="0"/>
              <a:t> </a:t>
            </a:r>
            <a:r>
              <a:rPr lang="tr-TR" sz="2400" dirty="0" err="1"/>
              <a:t>disease</a:t>
            </a:r>
            <a:r>
              <a:rPr lang="tr-TR" sz="2400" dirty="0"/>
              <a:t>, an </a:t>
            </a:r>
            <a:r>
              <a:rPr lang="tr-TR" sz="2400" dirty="0" err="1"/>
              <a:t>increased</a:t>
            </a:r>
            <a:r>
              <a:rPr lang="tr-TR" sz="2400" dirty="0"/>
              <a:t> </a:t>
            </a:r>
            <a:r>
              <a:rPr lang="tr-TR" sz="2400" dirty="0" err="1"/>
              <a:t>number</a:t>
            </a:r>
            <a:r>
              <a:rPr lang="tr-TR" sz="2400" dirty="0"/>
              <a:t> of </a:t>
            </a:r>
            <a:r>
              <a:rPr lang="tr-TR" sz="2400" dirty="0" err="1"/>
              <a:t>neutrophils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be </a:t>
            </a:r>
            <a:r>
              <a:rPr lang="tr-TR" sz="2400" dirty="0" err="1"/>
              <a:t>suggestive</a:t>
            </a:r>
            <a:r>
              <a:rPr lang="tr-TR" sz="2400" dirty="0"/>
              <a:t> of a </a:t>
            </a:r>
            <a:r>
              <a:rPr lang="tr-TR" sz="2400" dirty="0" err="1"/>
              <a:t>bacte</a:t>
            </a:r>
            <a:r>
              <a:rPr lang="tr-TR" sz="2400" dirty="0"/>
              <a:t>- </a:t>
            </a:r>
            <a:r>
              <a:rPr lang="tr-TR" sz="2400" dirty="0" err="1"/>
              <a:t>rial</a:t>
            </a:r>
            <a:r>
              <a:rPr lang="tr-TR" sz="2400" dirty="0"/>
              <a:t> problem, </a:t>
            </a:r>
            <a:r>
              <a:rPr lang="tr-TR" sz="2400" dirty="0" err="1"/>
              <a:t>indicating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need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fecal</a:t>
            </a:r>
            <a:r>
              <a:rPr lang="tr-TR" sz="2400" dirty="0"/>
              <a:t> </a:t>
            </a:r>
            <a:r>
              <a:rPr lang="tr-TR" sz="2400" dirty="0" err="1"/>
              <a:t>culture</a:t>
            </a:r>
            <a:r>
              <a:rPr lang="tr-TR" sz="2400" dirty="0"/>
              <a:t>. </a:t>
            </a:r>
            <a:r>
              <a:rPr lang="tr-TR" sz="2400" dirty="0" err="1"/>
              <a:t>Fungal</a:t>
            </a:r>
            <a:r>
              <a:rPr lang="tr-TR" sz="2400" dirty="0"/>
              <a:t> </a:t>
            </a:r>
            <a:r>
              <a:rPr lang="tr-TR" sz="2400" dirty="0" err="1"/>
              <a:t>elements</a:t>
            </a:r>
            <a:r>
              <a:rPr lang="tr-TR" sz="2400" dirty="0"/>
              <a:t> </a:t>
            </a:r>
            <a:r>
              <a:rPr lang="tr-TR" sz="2400" dirty="0" err="1"/>
              <a:t>may</a:t>
            </a:r>
            <a:r>
              <a:rPr lang="tr-TR" sz="2400" dirty="0"/>
              <a:t> </a:t>
            </a:r>
            <a:r>
              <a:rPr lang="tr-TR" sz="2400" dirty="0" err="1"/>
              <a:t>also</a:t>
            </a:r>
            <a:r>
              <a:rPr lang="tr-TR" sz="2400" dirty="0"/>
              <a:t> be </a:t>
            </a:r>
            <a:r>
              <a:rPr lang="tr-TR" sz="2400" dirty="0" err="1"/>
              <a:t>identified</a:t>
            </a:r>
            <a:r>
              <a:rPr lang="tr-TR" sz="2400" dirty="0"/>
              <a:t>. </a:t>
            </a:r>
            <a:r>
              <a:rPr lang="tr-TR" sz="2400" dirty="0" err="1"/>
              <a:t>The</a:t>
            </a:r>
            <a:r>
              <a:rPr lang="tr-TR" sz="2400" dirty="0"/>
              <a:t> test is </a:t>
            </a:r>
            <a:r>
              <a:rPr lang="tr-TR" sz="2400" dirty="0" err="1"/>
              <a:t>fast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simple</a:t>
            </a:r>
            <a:r>
              <a:rPr lang="tr-TR" sz="2400" dirty="0"/>
              <a:t>, but in </a:t>
            </a:r>
            <a:r>
              <a:rPr lang="tr-TR" sz="2400" dirty="0" err="1"/>
              <a:t>all</a:t>
            </a:r>
            <a:r>
              <a:rPr lang="tr-TR" sz="2400" dirty="0"/>
              <a:t> </a:t>
            </a:r>
            <a:r>
              <a:rPr lang="tr-TR" sz="2400" dirty="0" err="1"/>
              <a:t>cases</a:t>
            </a:r>
            <a:r>
              <a:rPr lang="tr-TR" sz="2400" dirty="0"/>
              <a:t>, </a:t>
            </a:r>
            <a:r>
              <a:rPr lang="tr-TR" sz="2400" dirty="0" err="1"/>
              <a:t>confirmatory</a:t>
            </a:r>
            <a:r>
              <a:rPr lang="tr-TR" sz="2400" dirty="0"/>
              <a:t> </a:t>
            </a:r>
            <a:r>
              <a:rPr lang="tr-TR" sz="2400" dirty="0" err="1"/>
              <a:t>tests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indicated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6316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6581A-A095-1A46-82C0-330B8AFE4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Imaging</a:t>
            </a:r>
            <a:r>
              <a:rPr lang="tr-TR" b="1" dirty="0"/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3FF9C-DE20-454B-B48E-C530DECE0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/>
              <a:t>Historically</a:t>
            </a:r>
            <a:r>
              <a:rPr lang="tr-TR" sz="2400" dirty="0"/>
              <a:t>, </a:t>
            </a:r>
            <a:r>
              <a:rPr lang="tr-TR" sz="2400" dirty="0" err="1"/>
              <a:t>imaging</a:t>
            </a:r>
            <a:r>
              <a:rPr lang="tr-TR" sz="2400" dirty="0"/>
              <a:t> of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intestinal</a:t>
            </a:r>
            <a:r>
              <a:rPr lang="tr-TR" sz="2400" dirty="0"/>
              <a:t> </a:t>
            </a:r>
            <a:r>
              <a:rPr lang="tr-TR" sz="2400" dirty="0" err="1"/>
              <a:t>tract</a:t>
            </a:r>
            <a:r>
              <a:rPr lang="tr-TR" sz="2400" dirty="0"/>
              <a:t> has </a:t>
            </a:r>
            <a:r>
              <a:rPr lang="tr-TR" sz="2400" dirty="0" err="1"/>
              <a:t>been</a:t>
            </a:r>
            <a:r>
              <a:rPr lang="tr-TR" sz="2400" dirty="0"/>
              <a:t> </a:t>
            </a:r>
            <a:r>
              <a:rPr lang="tr-TR" sz="2400" dirty="0" err="1"/>
              <a:t>limited</a:t>
            </a:r>
            <a:r>
              <a:rPr lang="tr-TR" sz="2400" dirty="0"/>
              <a:t> </a:t>
            </a:r>
            <a:r>
              <a:rPr lang="tr-TR" sz="2400" dirty="0" err="1"/>
              <a:t>to</a:t>
            </a:r>
            <a:r>
              <a:rPr lang="tr-TR" sz="2400" dirty="0"/>
              <a:t> </a:t>
            </a:r>
            <a:r>
              <a:rPr lang="tr-TR" sz="2400" dirty="0" err="1"/>
              <a:t>plain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contrast</a:t>
            </a:r>
            <a:r>
              <a:rPr lang="tr-TR" sz="2400" dirty="0"/>
              <a:t> </a:t>
            </a:r>
            <a:r>
              <a:rPr lang="tr-TR" sz="2400" dirty="0" err="1"/>
              <a:t>radiographs</a:t>
            </a:r>
            <a:r>
              <a:rPr lang="tr-TR" sz="2400" dirty="0"/>
              <a:t>. </a:t>
            </a:r>
            <a:r>
              <a:rPr lang="tr-TR" sz="2400" dirty="0" err="1"/>
              <a:t>This</a:t>
            </a:r>
            <a:r>
              <a:rPr lang="tr-TR" sz="2400" dirty="0"/>
              <a:t> has </a:t>
            </a:r>
            <a:r>
              <a:rPr lang="tr-TR" sz="2400" dirty="0" err="1"/>
              <a:t>been</a:t>
            </a:r>
            <a:r>
              <a:rPr lang="tr-TR" sz="2400" dirty="0"/>
              <a:t> </a:t>
            </a:r>
            <a:r>
              <a:rPr lang="tr-TR" sz="2400" dirty="0" err="1"/>
              <a:t>dramatically</a:t>
            </a:r>
            <a:r>
              <a:rPr lang="tr-TR" sz="2400" dirty="0"/>
              <a:t> </a:t>
            </a:r>
            <a:r>
              <a:rPr lang="tr-TR" sz="2400" dirty="0" err="1"/>
              <a:t>altered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use</a:t>
            </a:r>
            <a:r>
              <a:rPr lang="tr-TR" sz="2400" dirty="0"/>
              <a:t> of </a:t>
            </a:r>
            <a:r>
              <a:rPr lang="tr-TR" sz="2400" dirty="0" err="1"/>
              <a:t>ultrasound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endoscopy</a:t>
            </a:r>
            <a:r>
              <a:rPr lang="tr-TR" sz="2400" dirty="0"/>
              <a:t>. </a:t>
            </a:r>
            <a:r>
              <a:rPr lang="tr-TR" sz="2400" dirty="0" err="1"/>
              <a:t>Scintigraphy</a:t>
            </a:r>
            <a:r>
              <a:rPr lang="tr-TR" sz="2400" dirty="0"/>
              <a:t>, </a:t>
            </a:r>
            <a:r>
              <a:rPr lang="tr-TR" sz="2400" dirty="0" err="1"/>
              <a:t>computed</a:t>
            </a:r>
            <a:r>
              <a:rPr lang="tr-TR" sz="2400" dirty="0"/>
              <a:t> </a:t>
            </a:r>
            <a:r>
              <a:rPr lang="tr-TR" sz="2400" dirty="0" err="1"/>
              <a:t>tomography</a:t>
            </a:r>
            <a:r>
              <a:rPr lang="tr-TR" sz="2400" dirty="0"/>
              <a:t> </a:t>
            </a:r>
            <a:r>
              <a:rPr lang="tr-TR" sz="2400" i="1" dirty="0"/>
              <a:t>(CT),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magnetic</a:t>
            </a:r>
            <a:r>
              <a:rPr lang="tr-TR" sz="2400" dirty="0"/>
              <a:t> </a:t>
            </a:r>
            <a:r>
              <a:rPr lang="tr-TR" sz="2400" dirty="0" err="1"/>
              <a:t>resonance</a:t>
            </a:r>
            <a:r>
              <a:rPr lang="tr-TR" sz="2400" dirty="0"/>
              <a:t> </a:t>
            </a:r>
            <a:r>
              <a:rPr lang="tr-TR" sz="2400" dirty="0" err="1"/>
              <a:t>imaging</a:t>
            </a:r>
            <a:r>
              <a:rPr lang="tr-TR" sz="2400" dirty="0"/>
              <a:t> (MRI) </a:t>
            </a:r>
            <a:r>
              <a:rPr lang="tr-TR" sz="2400" dirty="0" err="1"/>
              <a:t>scanning</a:t>
            </a:r>
            <a:r>
              <a:rPr lang="tr-TR" sz="2400" dirty="0"/>
              <a:t> </a:t>
            </a:r>
            <a:r>
              <a:rPr lang="tr-TR" sz="2400" dirty="0" err="1"/>
              <a:t>are</a:t>
            </a:r>
            <a:r>
              <a:rPr lang="tr-TR" sz="2400" dirty="0"/>
              <a:t> </a:t>
            </a:r>
            <a:r>
              <a:rPr lang="tr-TR" sz="2400" dirty="0" err="1"/>
              <a:t>rapidly</a:t>
            </a:r>
            <a:r>
              <a:rPr lang="tr-TR" sz="2400" dirty="0"/>
              <a:t> </a:t>
            </a:r>
            <a:r>
              <a:rPr lang="tr-TR" sz="2400" dirty="0" err="1"/>
              <a:t>being</a:t>
            </a:r>
            <a:r>
              <a:rPr lang="tr-TR" sz="2400" dirty="0"/>
              <a:t> </a:t>
            </a:r>
            <a:r>
              <a:rPr lang="tr-TR" sz="2400" dirty="0" err="1"/>
              <a:t>adopted</a:t>
            </a:r>
            <a:r>
              <a:rPr lang="tr-TR" sz="2400" dirty="0"/>
              <a:t>, </a:t>
            </a:r>
            <a:r>
              <a:rPr lang="tr-TR" sz="2400" dirty="0" err="1"/>
              <a:t>and</a:t>
            </a:r>
            <a:r>
              <a:rPr lang="tr-TR" sz="2400" dirty="0"/>
              <a:t> "</a:t>
            </a:r>
            <a:r>
              <a:rPr lang="tr-TR" sz="2400" dirty="0" err="1"/>
              <a:t>virtual</a:t>
            </a:r>
            <a:r>
              <a:rPr lang="tr-TR" sz="2400" dirty="0"/>
              <a:t> </a:t>
            </a:r>
            <a:r>
              <a:rPr lang="tr-TR" sz="2400" dirty="0" err="1"/>
              <a:t>endos</a:t>
            </a:r>
            <a:r>
              <a:rPr lang="tr-TR" sz="2400" dirty="0"/>
              <a:t>- </a:t>
            </a:r>
            <a:r>
              <a:rPr lang="tr-TR" sz="2400" dirty="0" err="1"/>
              <a:t>copy</a:t>
            </a:r>
            <a:r>
              <a:rPr lang="tr-TR" sz="2400" dirty="0"/>
              <a:t>" </a:t>
            </a:r>
            <a:r>
              <a:rPr lang="tr-TR" sz="2400" dirty="0" err="1"/>
              <a:t>by</a:t>
            </a:r>
            <a:r>
              <a:rPr lang="tr-TR" sz="2400" dirty="0"/>
              <a:t> </a:t>
            </a:r>
            <a:r>
              <a:rPr lang="tr-TR" sz="2400" dirty="0" err="1"/>
              <a:t>helical</a:t>
            </a:r>
            <a:r>
              <a:rPr lang="tr-TR" sz="2400" dirty="0"/>
              <a:t> CT is </a:t>
            </a:r>
            <a:r>
              <a:rPr lang="tr-TR" sz="2400" dirty="0" err="1"/>
              <a:t>becoming</a:t>
            </a:r>
            <a:r>
              <a:rPr lang="tr-TR" sz="2400" dirty="0"/>
              <a:t> </a:t>
            </a:r>
            <a:r>
              <a:rPr lang="tr-TR" sz="2400" dirty="0" err="1"/>
              <a:t>available</a:t>
            </a:r>
            <a:r>
              <a:rPr lang="tr-TR" sz="2400" dirty="0"/>
              <a:t>. 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58664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538</Words>
  <Application>Microsoft Macintosh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DIAGNOSIS OF SMALL-INTESTINAL DISEASE  </vt:lpstr>
      <vt:lpstr>Fecal examination </vt:lpstr>
      <vt:lpstr>PowerPoint Presentation</vt:lpstr>
      <vt:lpstr>PowerPoint Presentation</vt:lpstr>
      <vt:lpstr>PowerPoint Presentation</vt:lpstr>
      <vt:lpstr>PowerPoint Presentation</vt:lpstr>
      <vt:lpstr>Imaging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</cp:revision>
  <dcterms:created xsi:type="dcterms:W3CDTF">2019-03-08T09:02:16Z</dcterms:created>
  <dcterms:modified xsi:type="dcterms:W3CDTF">2019-03-08T09:13:34Z</dcterms:modified>
</cp:coreProperties>
</file>