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11/23/2019</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11/23/2019</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11/23/2019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11/23/2019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11/23/2019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11/23/2019</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11/23/2019</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11/23/2019</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248300-EF41-42E4-B467-8E9ADE06C2F9}"/>
              </a:ext>
            </a:extLst>
          </p:cNvPr>
          <p:cNvSpPr>
            <a:spLocks noGrp="1"/>
          </p:cNvSpPr>
          <p:nvPr>
            <p:ph type="ctrTitle"/>
          </p:nvPr>
        </p:nvSpPr>
        <p:spPr>
          <a:xfrm>
            <a:off x="1061270" y="1268083"/>
            <a:ext cx="10318418" cy="3914742"/>
          </a:xfrm>
        </p:spPr>
        <p:txBody>
          <a:bodyPr/>
          <a:lstStyle/>
          <a:p>
            <a:r>
              <a:rPr lang="tr-TR" dirty="0" err="1">
                <a:solidFill>
                  <a:srgbClr val="7030A0"/>
                </a:solidFill>
              </a:rPr>
              <a:t>Overyum</a:t>
            </a:r>
            <a:r>
              <a:rPr lang="tr-TR" dirty="0">
                <a:solidFill>
                  <a:srgbClr val="7030A0"/>
                </a:solidFill>
              </a:rPr>
              <a:t> kanseri</a:t>
            </a:r>
            <a:br>
              <a:rPr lang="tr-TR" dirty="0">
                <a:solidFill>
                  <a:srgbClr val="7030A0"/>
                </a:solidFill>
              </a:rPr>
            </a:br>
            <a:r>
              <a:rPr lang="tr-TR" sz="6000" dirty="0">
                <a:solidFill>
                  <a:schemeClr val="bg2">
                    <a:lumMod val="10000"/>
                  </a:schemeClr>
                </a:solidFill>
              </a:rPr>
              <a:t>(yumurtalık kanseri)</a:t>
            </a:r>
          </a:p>
        </p:txBody>
      </p:sp>
      <p:sp>
        <p:nvSpPr>
          <p:cNvPr id="3" name="Alt Başlık 2">
            <a:extLst>
              <a:ext uri="{FF2B5EF4-FFF2-40B4-BE49-F238E27FC236}">
                <a16:creationId xmlns:a16="http://schemas.microsoft.com/office/drawing/2014/main" id="{E40599EA-86FE-4C70-9F45-8DC84D22107F}"/>
              </a:ext>
            </a:extLst>
          </p:cNvPr>
          <p:cNvSpPr>
            <a:spLocks noGrp="1"/>
          </p:cNvSpPr>
          <p:nvPr>
            <p:ph type="subTitle" idx="1"/>
          </p:nvPr>
        </p:nvSpPr>
        <p:spPr>
          <a:xfrm>
            <a:off x="1645701" y="5182825"/>
            <a:ext cx="8045373" cy="742279"/>
          </a:xfrm>
        </p:spPr>
        <p:txBody>
          <a:bodyPr>
            <a:noAutofit/>
          </a:bodyPr>
          <a:lstStyle/>
          <a:p>
            <a:r>
              <a:rPr lang="tr-TR" sz="2400" dirty="0">
                <a:solidFill>
                  <a:srgbClr val="C00000"/>
                </a:solidFill>
              </a:rPr>
              <a:t>17240185  </a:t>
            </a:r>
            <a:r>
              <a:rPr lang="tr-TR" sz="2400" dirty="0" err="1">
                <a:solidFill>
                  <a:srgbClr val="C00000"/>
                </a:solidFill>
              </a:rPr>
              <a:t>feyza</a:t>
            </a:r>
            <a:r>
              <a:rPr lang="tr-TR" sz="2400" dirty="0">
                <a:solidFill>
                  <a:srgbClr val="C00000"/>
                </a:solidFill>
              </a:rPr>
              <a:t> </a:t>
            </a:r>
            <a:r>
              <a:rPr lang="tr-TR" sz="2400" dirty="0" err="1">
                <a:solidFill>
                  <a:srgbClr val="C00000"/>
                </a:solidFill>
              </a:rPr>
              <a:t>fakılı</a:t>
            </a:r>
            <a:endParaRPr lang="tr-TR" sz="2400" dirty="0">
              <a:solidFill>
                <a:srgbClr val="C00000"/>
              </a:solidFill>
            </a:endParaRPr>
          </a:p>
          <a:p>
            <a:r>
              <a:rPr lang="tr-TR" sz="2400" dirty="0">
                <a:solidFill>
                  <a:srgbClr val="C00000"/>
                </a:solidFill>
              </a:rPr>
              <a:t>17240156  esma </a:t>
            </a:r>
            <a:r>
              <a:rPr lang="tr-TR" sz="2400" dirty="0" err="1">
                <a:solidFill>
                  <a:srgbClr val="C00000"/>
                </a:solidFill>
              </a:rPr>
              <a:t>ayhan</a:t>
            </a:r>
            <a:endParaRPr lang="tr-TR" sz="2400" dirty="0">
              <a:solidFill>
                <a:srgbClr val="C00000"/>
              </a:solidFill>
            </a:endParaRPr>
          </a:p>
        </p:txBody>
      </p:sp>
    </p:spTree>
    <p:extLst>
      <p:ext uri="{BB962C8B-B14F-4D97-AF65-F5344CB8AC3E}">
        <p14:creationId xmlns:p14="http://schemas.microsoft.com/office/powerpoint/2010/main" val="3710845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2BA35B-8945-4036-A6E6-09818FBF3A14}"/>
              </a:ext>
            </a:extLst>
          </p:cNvPr>
          <p:cNvSpPr>
            <a:spLocks noGrp="1"/>
          </p:cNvSpPr>
          <p:nvPr>
            <p:ph type="title"/>
          </p:nvPr>
        </p:nvSpPr>
        <p:spPr>
          <a:xfrm>
            <a:off x="1251678" y="382385"/>
            <a:ext cx="10178322" cy="816687"/>
          </a:xfrm>
        </p:spPr>
        <p:txBody>
          <a:bodyPr>
            <a:normAutofit/>
          </a:bodyPr>
          <a:lstStyle/>
          <a:p>
            <a:r>
              <a:rPr lang="tr-TR" sz="4800" dirty="0" err="1">
                <a:solidFill>
                  <a:schemeClr val="accent1">
                    <a:lumMod val="50000"/>
                  </a:schemeClr>
                </a:solidFill>
              </a:rPr>
              <a:t>Overyum</a:t>
            </a:r>
            <a:r>
              <a:rPr lang="tr-TR" sz="4800" dirty="0">
                <a:solidFill>
                  <a:schemeClr val="accent1">
                    <a:lumMod val="50000"/>
                  </a:schemeClr>
                </a:solidFill>
              </a:rPr>
              <a:t> kanserinde erken teşhis</a:t>
            </a:r>
          </a:p>
        </p:txBody>
      </p:sp>
      <p:sp>
        <p:nvSpPr>
          <p:cNvPr id="3" name="İçerik Yer Tutucusu 2">
            <a:extLst>
              <a:ext uri="{FF2B5EF4-FFF2-40B4-BE49-F238E27FC236}">
                <a16:creationId xmlns:a16="http://schemas.microsoft.com/office/drawing/2014/main" id="{E4A2D67B-DC1A-43BC-BF60-432603D3A18F}"/>
              </a:ext>
            </a:extLst>
          </p:cNvPr>
          <p:cNvSpPr>
            <a:spLocks noGrp="1"/>
          </p:cNvSpPr>
          <p:nvPr>
            <p:ph idx="1"/>
          </p:nvPr>
        </p:nvSpPr>
        <p:spPr>
          <a:xfrm>
            <a:off x="1251678" y="1311214"/>
            <a:ext cx="10178322" cy="4804913"/>
          </a:xfrm>
        </p:spPr>
        <p:txBody>
          <a:bodyPr>
            <a:normAutofit/>
          </a:bodyPr>
          <a:lstStyle/>
          <a:p>
            <a:r>
              <a:rPr lang="tr-TR" sz="2400" dirty="0">
                <a:solidFill>
                  <a:srgbClr val="333333"/>
                </a:solidFill>
                <a:latin typeface="Open Sans"/>
              </a:rPr>
              <a:t>Yumurtalık kanserinin tedaviye vereceği yanıt, tümörün ne kadar yayıldığı ile doğrudan ilişkilidir. Yumurtalık kanseri erken dönemde teşhis edildiğinde ve uygun tedaviler ile yüzde 80-90 oranında ortadan kaldırılabilir. İleri evrede teşhis edilen yumurtalık kanserlerinde iyileşme oranı yüzde 40-50’dir. Yumurtalık kanseri ameliyatı ve kemoterapi sonrasında hastalığın tekrar etme olasılığına karşı düzenli olarak kontrol edilmelidir.</a:t>
            </a:r>
            <a:endParaRPr lang="tr-TR" sz="2400" dirty="0"/>
          </a:p>
        </p:txBody>
      </p:sp>
    </p:spTree>
    <p:extLst>
      <p:ext uri="{BB962C8B-B14F-4D97-AF65-F5344CB8AC3E}">
        <p14:creationId xmlns:p14="http://schemas.microsoft.com/office/powerpoint/2010/main" val="3652218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24421F-46D3-4336-98D6-F0709664E623}"/>
              </a:ext>
            </a:extLst>
          </p:cNvPr>
          <p:cNvSpPr>
            <a:spLocks noGrp="1"/>
          </p:cNvSpPr>
          <p:nvPr>
            <p:ph type="title"/>
          </p:nvPr>
        </p:nvSpPr>
        <p:spPr>
          <a:xfrm>
            <a:off x="1251678" y="382385"/>
            <a:ext cx="10178322" cy="833940"/>
          </a:xfrm>
        </p:spPr>
        <p:txBody>
          <a:bodyPr/>
          <a:lstStyle/>
          <a:p>
            <a:r>
              <a:rPr lang="tr-TR" dirty="0">
                <a:solidFill>
                  <a:schemeClr val="accent1">
                    <a:lumMod val="50000"/>
                  </a:schemeClr>
                </a:solidFill>
              </a:rPr>
              <a:t>    </a:t>
            </a:r>
            <a:r>
              <a:rPr lang="tr-TR" dirty="0" err="1">
                <a:solidFill>
                  <a:schemeClr val="accent1">
                    <a:lumMod val="50000"/>
                  </a:schemeClr>
                </a:solidFill>
              </a:rPr>
              <a:t>Overyum</a:t>
            </a:r>
            <a:r>
              <a:rPr lang="tr-TR" dirty="0">
                <a:solidFill>
                  <a:schemeClr val="accent1">
                    <a:lumMod val="50000"/>
                  </a:schemeClr>
                </a:solidFill>
              </a:rPr>
              <a:t> kanseri evreleri</a:t>
            </a:r>
          </a:p>
        </p:txBody>
      </p:sp>
      <p:sp>
        <p:nvSpPr>
          <p:cNvPr id="3" name="İçerik Yer Tutucusu 2">
            <a:extLst>
              <a:ext uri="{FF2B5EF4-FFF2-40B4-BE49-F238E27FC236}">
                <a16:creationId xmlns:a16="http://schemas.microsoft.com/office/drawing/2014/main" id="{49B2E307-A539-4965-9D6B-701AF9ABD3D0}"/>
              </a:ext>
            </a:extLst>
          </p:cNvPr>
          <p:cNvSpPr>
            <a:spLocks noGrp="1"/>
          </p:cNvSpPr>
          <p:nvPr>
            <p:ph idx="1"/>
          </p:nvPr>
        </p:nvSpPr>
        <p:spPr>
          <a:xfrm>
            <a:off x="1251678" y="1328469"/>
            <a:ext cx="10178322" cy="4960188"/>
          </a:xfrm>
        </p:spPr>
        <p:txBody>
          <a:bodyPr/>
          <a:lstStyle/>
          <a:p>
            <a:r>
              <a:rPr lang="tr-TR" b="1" dirty="0">
                <a:solidFill>
                  <a:srgbClr val="FF0000"/>
                </a:solidFill>
                <a:latin typeface="Open Sans"/>
              </a:rPr>
              <a:t>Evre 1:</a:t>
            </a:r>
            <a:r>
              <a:rPr lang="tr-TR" dirty="0">
                <a:solidFill>
                  <a:srgbClr val="FF0000"/>
                </a:solidFill>
                <a:latin typeface="Open Sans"/>
              </a:rPr>
              <a:t> </a:t>
            </a:r>
            <a:r>
              <a:rPr lang="tr-TR" dirty="0">
                <a:solidFill>
                  <a:srgbClr val="333333"/>
                </a:solidFill>
                <a:latin typeface="Open Sans"/>
              </a:rPr>
              <a:t>Kanser bir ya da her iki yumurtalıktadır ama sadece yumurtalık içinde kalmıştır.</a:t>
            </a:r>
          </a:p>
          <a:p>
            <a:pPr marL="0" indent="0">
              <a:buNone/>
            </a:pPr>
            <a:endParaRPr lang="tr-TR" dirty="0">
              <a:solidFill>
                <a:srgbClr val="333333"/>
              </a:solidFill>
              <a:latin typeface="Open Sans"/>
            </a:endParaRPr>
          </a:p>
          <a:p>
            <a:r>
              <a:rPr lang="tr-TR" b="1" dirty="0">
                <a:solidFill>
                  <a:srgbClr val="0070C0"/>
                </a:solidFill>
                <a:latin typeface="Open Sans"/>
              </a:rPr>
              <a:t>Evre 1a:</a:t>
            </a:r>
            <a:r>
              <a:rPr lang="tr-TR" dirty="0">
                <a:solidFill>
                  <a:srgbClr val="0070C0"/>
                </a:solidFill>
                <a:latin typeface="Open Sans"/>
              </a:rPr>
              <a:t> </a:t>
            </a:r>
            <a:r>
              <a:rPr lang="tr-TR" dirty="0">
                <a:solidFill>
                  <a:srgbClr val="333333"/>
                </a:solidFill>
                <a:latin typeface="Open Sans"/>
              </a:rPr>
              <a:t>Kanser bir yumurtalıkta ve yumurtalık içinde sınırlıdır.</a:t>
            </a:r>
          </a:p>
          <a:p>
            <a:pPr marL="0" indent="0">
              <a:buNone/>
            </a:pPr>
            <a:endParaRPr lang="tr-TR" dirty="0">
              <a:solidFill>
                <a:srgbClr val="333333"/>
              </a:solidFill>
              <a:latin typeface="Open Sans"/>
            </a:endParaRPr>
          </a:p>
          <a:p>
            <a:r>
              <a:rPr lang="tr-TR" b="1" dirty="0">
                <a:solidFill>
                  <a:srgbClr val="0070C0"/>
                </a:solidFill>
                <a:latin typeface="Open Sans"/>
              </a:rPr>
              <a:t>Evre 1b:</a:t>
            </a:r>
            <a:r>
              <a:rPr lang="tr-TR" dirty="0">
                <a:solidFill>
                  <a:srgbClr val="0070C0"/>
                </a:solidFill>
                <a:latin typeface="Open Sans"/>
              </a:rPr>
              <a:t> </a:t>
            </a:r>
            <a:r>
              <a:rPr lang="tr-TR" dirty="0">
                <a:solidFill>
                  <a:srgbClr val="333333"/>
                </a:solidFill>
                <a:latin typeface="Open Sans"/>
              </a:rPr>
              <a:t>Kanser her iki yumurtalıktadır, ancak hala yumurtalıklar içinde sınırlıdır.</a:t>
            </a:r>
          </a:p>
          <a:p>
            <a:pPr marL="0" indent="0">
              <a:buNone/>
            </a:pPr>
            <a:endParaRPr lang="tr-TR" dirty="0">
              <a:solidFill>
                <a:srgbClr val="333333"/>
              </a:solidFill>
              <a:latin typeface="Open Sans"/>
            </a:endParaRPr>
          </a:p>
          <a:p>
            <a:r>
              <a:rPr lang="tr-TR" b="1" dirty="0">
                <a:solidFill>
                  <a:srgbClr val="0070C0"/>
                </a:solidFill>
                <a:latin typeface="Open Sans"/>
              </a:rPr>
              <a:t>Evre 1c:</a:t>
            </a:r>
            <a:r>
              <a:rPr lang="tr-TR" dirty="0">
                <a:solidFill>
                  <a:srgbClr val="0070C0"/>
                </a:solidFill>
                <a:latin typeface="Open Sans"/>
              </a:rPr>
              <a:t> </a:t>
            </a:r>
            <a:r>
              <a:rPr lang="tr-TR" dirty="0">
                <a:solidFill>
                  <a:srgbClr val="333333"/>
                </a:solidFill>
                <a:latin typeface="Open Sans"/>
              </a:rPr>
              <a:t>Kanser bir ya da iki yumurtalıktadır, ama yumurtalık sınırı dışına da çıkmıştır. Yumurtalık üstündeki bir </a:t>
            </a:r>
            <a:r>
              <a:rPr lang="tr-TR" dirty="0" err="1">
                <a:solidFill>
                  <a:srgbClr val="333333"/>
                </a:solidFill>
                <a:latin typeface="Open Sans"/>
              </a:rPr>
              <a:t>tümöral</a:t>
            </a:r>
            <a:r>
              <a:rPr lang="tr-TR" dirty="0">
                <a:solidFill>
                  <a:srgbClr val="333333"/>
                </a:solidFill>
                <a:latin typeface="Open Sans"/>
              </a:rPr>
              <a:t> kist patlamıştır, ya da karın içindeki sıvıda kanser hücreleri bulunmuştur.</a:t>
            </a:r>
          </a:p>
          <a:p>
            <a:pPr marL="0" indent="0">
              <a:buNone/>
            </a:pPr>
            <a:endParaRPr lang="tr-TR" dirty="0"/>
          </a:p>
        </p:txBody>
      </p:sp>
    </p:spTree>
    <p:extLst>
      <p:ext uri="{BB962C8B-B14F-4D97-AF65-F5344CB8AC3E}">
        <p14:creationId xmlns:p14="http://schemas.microsoft.com/office/powerpoint/2010/main" val="3090954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F927C9B8-7F7A-4FDF-9CDB-3DFAECE1CBD0}"/>
              </a:ext>
            </a:extLst>
          </p:cNvPr>
          <p:cNvPicPr>
            <a:picLocks noGrp="1" noChangeAspect="1"/>
          </p:cNvPicPr>
          <p:nvPr>
            <p:ph idx="1"/>
          </p:nvPr>
        </p:nvPicPr>
        <p:blipFill>
          <a:blip r:embed="rId2"/>
          <a:stretch>
            <a:fillRect/>
          </a:stretch>
        </p:blipFill>
        <p:spPr>
          <a:xfrm>
            <a:off x="2978598" y="735634"/>
            <a:ext cx="5923861" cy="5742854"/>
          </a:xfrm>
        </p:spPr>
      </p:pic>
    </p:spTree>
    <p:extLst>
      <p:ext uri="{BB962C8B-B14F-4D97-AF65-F5344CB8AC3E}">
        <p14:creationId xmlns:p14="http://schemas.microsoft.com/office/powerpoint/2010/main" val="232223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96B51A8-32AA-40F0-B15D-B7644E6D6402}"/>
              </a:ext>
            </a:extLst>
          </p:cNvPr>
          <p:cNvSpPr>
            <a:spLocks noGrp="1"/>
          </p:cNvSpPr>
          <p:nvPr>
            <p:ph idx="1"/>
          </p:nvPr>
        </p:nvSpPr>
        <p:spPr>
          <a:xfrm>
            <a:off x="1251678" y="586597"/>
            <a:ext cx="10178322" cy="5292996"/>
          </a:xfrm>
        </p:spPr>
        <p:txBody>
          <a:bodyPr/>
          <a:lstStyle/>
          <a:p>
            <a:r>
              <a:rPr lang="tr-TR" b="1" dirty="0">
                <a:solidFill>
                  <a:srgbClr val="FF0000"/>
                </a:solidFill>
                <a:latin typeface="Open Sans"/>
              </a:rPr>
              <a:t>Evre 2:</a:t>
            </a:r>
            <a:r>
              <a:rPr lang="tr-TR" dirty="0">
                <a:solidFill>
                  <a:srgbClr val="FF0000"/>
                </a:solidFill>
                <a:latin typeface="Open Sans"/>
              </a:rPr>
              <a:t> </a:t>
            </a:r>
            <a:r>
              <a:rPr lang="tr-TR" dirty="0">
                <a:solidFill>
                  <a:srgbClr val="333333"/>
                </a:solidFill>
                <a:latin typeface="Open Sans"/>
              </a:rPr>
              <a:t>Kanser </a:t>
            </a:r>
            <a:r>
              <a:rPr lang="tr-TR" dirty="0" err="1">
                <a:solidFill>
                  <a:srgbClr val="333333"/>
                </a:solidFill>
                <a:latin typeface="Open Sans"/>
              </a:rPr>
              <a:t>pelvis</a:t>
            </a:r>
            <a:r>
              <a:rPr lang="tr-TR" dirty="0">
                <a:solidFill>
                  <a:srgbClr val="333333"/>
                </a:solidFill>
                <a:latin typeface="Open Sans"/>
              </a:rPr>
              <a:t> denilen ve leğen kemiklerince çevrilen bölgedeki diğer organlara sıçramıştır.</a:t>
            </a:r>
          </a:p>
          <a:p>
            <a:pPr marL="0" indent="0">
              <a:buNone/>
            </a:pPr>
            <a:endParaRPr lang="tr-TR" dirty="0">
              <a:solidFill>
                <a:srgbClr val="333333"/>
              </a:solidFill>
              <a:latin typeface="Open Sans"/>
            </a:endParaRPr>
          </a:p>
          <a:p>
            <a:r>
              <a:rPr lang="tr-TR" b="1" dirty="0">
                <a:solidFill>
                  <a:srgbClr val="0070C0"/>
                </a:solidFill>
                <a:latin typeface="Open Sans"/>
              </a:rPr>
              <a:t>Evre 2a:</a:t>
            </a:r>
            <a:r>
              <a:rPr lang="tr-TR" dirty="0">
                <a:solidFill>
                  <a:srgbClr val="0070C0"/>
                </a:solidFill>
                <a:latin typeface="Open Sans"/>
              </a:rPr>
              <a:t> </a:t>
            </a:r>
            <a:r>
              <a:rPr lang="tr-TR" dirty="0">
                <a:solidFill>
                  <a:srgbClr val="333333"/>
                </a:solidFill>
                <a:latin typeface="Open Sans"/>
              </a:rPr>
              <a:t>Kanser rahme, tüplere ya da her ikisine birden yayılmıştır.</a:t>
            </a:r>
          </a:p>
          <a:p>
            <a:pPr marL="0" indent="0">
              <a:buNone/>
            </a:pPr>
            <a:endParaRPr lang="tr-TR" dirty="0">
              <a:solidFill>
                <a:srgbClr val="333333"/>
              </a:solidFill>
              <a:latin typeface="Open Sans"/>
            </a:endParaRPr>
          </a:p>
          <a:p>
            <a:r>
              <a:rPr lang="tr-TR" b="1" dirty="0">
                <a:solidFill>
                  <a:srgbClr val="0070C0"/>
                </a:solidFill>
                <a:latin typeface="Open Sans"/>
              </a:rPr>
              <a:t>Evre 2b:</a:t>
            </a:r>
            <a:r>
              <a:rPr lang="tr-TR" dirty="0">
                <a:solidFill>
                  <a:srgbClr val="0070C0"/>
                </a:solidFill>
                <a:latin typeface="Open Sans"/>
              </a:rPr>
              <a:t> </a:t>
            </a:r>
            <a:r>
              <a:rPr lang="tr-TR" dirty="0">
                <a:solidFill>
                  <a:srgbClr val="333333"/>
                </a:solidFill>
                <a:latin typeface="Open Sans"/>
              </a:rPr>
              <a:t>Kanser mesane ya da kalın bağırsağa yayılmıştır.</a:t>
            </a:r>
          </a:p>
          <a:p>
            <a:pPr marL="0" indent="0">
              <a:buNone/>
            </a:pPr>
            <a:endParaRPr lang="tr-TR" dirty="0">
              <a:solidFill>
                <a:srgbClr val="333333"/>
              </a:solidFill>
              <a:latin typeface="Open Sans"/>
            </a:endParaRPr>
          </a:p>
          <a:p>
            <a:r>
              <a:rPr lang="tr-TR" b="1" dirty="0">
                <a:solidFill>
                  <a:srgbClr val="0070C0"/>
                </a:solidFill>
                <a:latin typeface="Open Sans"/>
              </a:rPr>
              <a:t>Evre 2c:</a:t>
            </a:r>
            <a:r>
              <a:rPr lang="tr-TR" dirty="0">
                <a:solidFill>
                  <a:srgbClr val="0070C0"/>
                </a:solidFill>
                <a:latin typeface="Open Sans"/>
              </a:rPr>
              <a:t> </a:t>
            </a:r>
            <a:r>
              <a:rPr lang="tr-TR" dirty="0">
                <a:solidFill>
                  <a:srgbClr val="333333"/>
                </a:solidFill>
                <a:latin typeface="Open Sans"/>
              </a:rPr>
              <a:t>Kanser 2a ve 2b deki yayılımların herhangi birisini yapmıştır. Ayrıca kanser yumurtalık sınırı dışına da çıkmıştır, yumurtalık üstündeki bir </a:t>
            </a:r>
            <a:r>
              <a:rPr lang="tr-TR" dirty="0" err="1">
                <a:solidFill>
                  <a:srgbClr val="333333"/>
                </a:solidFill>
                <a:latin typeface="Open Sans"/>
              </a:rPr>
              <a:t>tümöral</a:t>
            </a:r>
            <a:r>
              <a:rPr lang="tr-TR" dirty="0">
                <a:solidFill>
                  <a:srgbClr val="333333"/>
                </a:solidFill>
                <a:latin typeface="Open Sans"/>
              </a:rPr>
              <a:t> kist patlamıştır, ya da karın içindeki sıvıda kanser hücreleri bulunmuştur.</a:t>
            </a:r>
          </a:p>
          <a:p>
            <a:endParaRPr lang="tr-TR" dirty="0"/>
          </a:p>
        </p:txBody>
      </p:sp>
    </p:spTree>
    <p:extLst>
      <p:ext uri="{BB962C8B-B14F-4D97-AF65-F5344CB8AC3E}">
        <p14:creationId xmlns:p14="http://schemas.microsoft.com/office/powerpoint/2010/main" val="1166037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55EF4E0F-613F-4C6C-811A-1B16FF921744}"/>
              </a:ext>
            </a:extLst>
          </p:cNvPr>
          <p:cNvPicPr>
            <a:picLocks noGrp="1" noChangeAspect="1"/>
          </p:cNvPicPr>
          <p:nvPr>
            <p:ph idx="1"/>
          </p:nvPr>
        </p:nvPicPr>
        <p:blipFill>
          <a:blip r:embed="rId2"/>
          <a:stretch>
            <a:fillRect/>
          </a:stretch>
        </p:blipFill>
        <p:spPr>
          <a:xfrm>
            <a:off x="2770487" y="985431"/>
            <a:ext cx="6651026" cy="5011363"/>
          </a:xfrm>
        </p:spPr>
      </p:pic>
    </p:spTree>
    <p:extLst>
      <p:ext uri="{BB962C8B-B14F-4D97-AF65-F5344CB8AC3E}">
        <p14:creationId xmlns:p14="http://schemas.microsoft.com/office/powerpoint/2010/main" val="2632424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35B3C6-2E34-46C2-80E7-C07CD7F95C65}"/>
              </a:ext>
            </a:extLst>
          </p:cNvPr>
          <p:cNvSpPr>
            <a:spLocks noGrp="1"/>
          </p:cNvSpPr>
          <p:nvPr>
            <p:ph idx="1"/>
          </p:nvPr>
        </p:nvSpPr>
        <p:spPr>
          <a:xfrm>
            <a:off x="1251678" y="483079"/>
            <a:ext cx="10178322" cy="5396513"/>
          </a:xfrm>
        </p:spPr>
        <p:txBody>
          <a:bodyPr/>
          <a:lstStyle/>
          <a:p>
            <a:r>
              <a:rPr lang="tr-TR" sz="2400" b="1" dirty="0">
                <a:solidFill>
                  <a:srgbClr val="FF0000"/>
                </a:solidFill>
                <a:latin typeface="Open Sans"/>
              </a:rPr>
              <a:t>Evre 3:</a:t>
            </a:r>
            <a:r>
              <a:rPr lang="tr-TR" sz="2400" dirty="0">
                <a:solidFill>
                  <a:srgbClr val="FF0000"/>
                </a:solidFill>
                <a:latin typeface="Open Sans"/>
              </a:rPr>
              <a:t> </a:t>
            </a:r>
            <a:r>
              <a:rPr lang="tr-TR" sz="2400" dirty="0">
                <a:solidFill>
                  <a:srgbClr val="333333"/>
                </a:solidFill>
                <a:latin typeface="Open Sans"/>
              </a:rPr>
              <a:t>Kanser karın içine yayılmıştır ya da lenf bezlerini tutmuştur.</a:t>
            </a:r>
          </a:p>
          <a:p>
            <a:r>
              <a:rPr lang="tr-TR" sz="2400" b="1" dirty="0">
                <a:solidFill>
                  <a:srgbClr val="00B0F0"/>
                </a:solidFill>
                <a:latin typeface="Open Sans"/>
              </a:rPr>
              <a:t>Evre 3a:</a:t>
            </a:r>
            <a:r>
              <a:rPr lang="tr-TR" sz="2400" dirty="0">
                <a:solidFill>
                  <a:srgbClr val="00B0F0"/>
                </a:solidFill>
                <a:latin typeface="Open Sans"/>
              </a:rPr>
              <a:t> </a:t>
            </a:r>
            <a:r>
              <a:rPr lang="tr-TR" sz="2400" dirty="0">
                <a:solidFill>
                  <a:srgbClr val="333333"/>
                </a:solidFill>
                <a:latin typeface="Open Sans"/>
              </a:rPr>
              <a:t>Kanser hücreleri karın içine yayılmıştır ancak sadece mikroskopta görülebilecek kadar küçük odaklar halindedir.</a:t>
            </a:r>
          </a:p>
          <a:p>
            <a:r>
              <a:rPr lang="tr-TR" sz="2400" b="1" dirty="0">
                <a:solidFill>
                  <a:srgbClr val="00B0F0"/>
                </a:solidFill>
                <a:latin typeface="Open Sans"/>
              </a:rPr>
              <a:t>Evre 3b:</a:t>
            </a:r>
            <a:r>
              <a:rPr lang="tr-TR" sz="2400" dirty="0">
                <a:solidFill>
                  <a:srgbClr val="00B0F0"/>
                </a:solidFill>
                <a:latin typeface="Open Sans"/>
              </a:rPr>
              <a:t> </a:t>
            </a:r>
            <a:r>
              <a:rPr lang="tr-TR" sz="2400" dirty="0">
                <a:solidFill>
                  <a:srgbClr val="333333"/>
                </a:solidFill>
                <a:latin typeface="Open Sans"/>
              </a:rPr>
              <a:t>Kanser hücreleri karın içine yayılmıştır ama büyüklükleri 2 santimetreden küçüktür.</a:t>
            </a:r>
          </a:p>
          <a:p>
            <a:r>
              <a:rPr lang="tr-TR" sz="2400" b="1" dirty="0">
                <a:solidFill>
                  <a:srgbClr val="00B0F0"/>
                </a:solidFill>
                <a:latin typeface="Open Sans"/>
              </a:rPr>
              <a:t>Evre 3c:</a:t>
            </a:r>
            <a:r>
              <a:rPr lang="tr-TR" sz="2400" dirty="0">
                <a:solidFill>
                  <a:srgbClr val="00B0F0"/>
                </a:solidFill>
                <a:latin typeface="Open Sans"/>
              </a:rPr>
              <a:t> </a:t>
            </a:r>
            <a:r>
              <a:rPr lang="tr-TR" sz="2400" dirty="0">
                <a:solidFill>
                  <a:srgbClr val="333333"/>
                </a:solidFill>
                <a:latin typeface="Open Sans"/>
              </a:rPr>
              <a:t>Kanser hücreleri karın içine yayılmıştır ve 2 santimetreden büyüktür ya da lenf bezlerine de sıçramıştır, ya da bu iki şart birden mevcuttur.</a:t>
            </a:r>
          </a:p>
          <a:p>
            <a:r>
              <a:rPr lang="tr-TR" sz="2400" b="1" dirty="0">
                <a:solidFill>
                  <a:srgbClr val="FF0000"/>
                </a:solidFill>
                <a:latin typeface="Open Sans"/>
              </a:rPr>
              <a:t>Evre 4:</a:t>
            </a:r>
            <a:r>
              <a:rPr lang="tr-TR" sz="2400" dirty="0">
                <a:solidFill>
                  <a:srgbClr val="FF0000"/>
                </a:solidFill>
                <a:latin typeface="Open Sans"/>
              </a:rPr>
              <a:t> </a:t>
            </a:r>
            <a:r>
              <a:rPr lang="tr-TR" sz="2400" dirty="0">
                <a:solidFill>
                  <a:srgbClr val="333333"/>
                </a:solidFill>
                <a:latin typeface="Open Sans"/>
              </a:rPr>
              <a:t>Kanser karaciğer, akciğer ya da diğer uzak organlara da sıçramıştır.</a:t>
            </a:r>
          </a:p>
          <a:p>
            <a:endParaRPr lang="tr-TR" dirty="0"/>
          </a:p>
        </p:txBody>
      </p:sp>
    </p:spTree>
    <p:extLst>
      <p:ext uri="{BB962C8B-B14F-4D97-AF65-F5344CB8AC3E}">
        <p14:creationId xmlns:p14="http://schemas.microsoft.com/office/powerpoint/2010/main" val="2005160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34268120-8668-450F-9C5F-33CD36B891B4}"/>
              </a:ext>
            </a:extLst>
          </p:cNvPr>
          <p:cNvPicPr>
            <a:picLocks noGrp="1" noChangeAspect="1"/>
          </p:cNvPicPr>
          <p:nvPr>
            <p:ph idx="1"/>
          </p:nvPr>
        </p:nvPicPr>
        <p:blipFill>
          <a:blip r:embed="rId2"/>
          <a:stretch>
            <a:fillRect/>
          </a:stretch>
        </p:blipFill>
        <p:spPr>
          <a:xfrm>
            <a:off x="3140014" y="826829"/>
            <a:ext cx="5385237" cy="5402360"/>
          </a:xfrm>
        </p:spPr>
      </p:pic>
    </p:spTree>
    <p:extLst>
      <p:ext uri="{BB962C8B-B14F-4D97-AF65-F5344CB8AC3E}">
        <p14:creationId xmlns:p14="http://schemas.microsoft.com/office/powerpoint/2010/main" val="1494754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D31B4581-F152-4890-B42F-9E7E6A5D4324}"/>
              </a:ext>
            </a:extLst>
          </p:cNvPr>
          <p:cNvPicPr>
            <a:picLocks noGrp="1" noChangeAspect="1"/>
          </p:cNvPicPr>
          <p:nvPr>
            <p:ph idx="1"/>
          </p:nvPr>
        </p:nvPicPr>
        <p:blipFill>
          <a:blip r:embed="rId2"/>
          <a:stretch>
            <a:fillRect/>
          </a:stretch>
        </p:blipFill>
        <p:spPr>
          <a:xfrm>
            <a:off x="1332450" y="1792078"/>
            <a:ext cx="9932989" cy="3444156"/>
          </a:xfrm>
        </p:spPr>
      </p:pic>
    </p:spTree>
    <p:extLst>
      <p:ext uri="{BB962C8B-B14F-4D97-AF65-F5344CB8AC3E}">
        <p14:creationId xmlns:p14="http://schemas.microsoft.com/office/powerpoint/2010/main" val="4190922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124181-F096-41BC-BD9D-8B10F08EC18F}"/>
              </a:ext>
            </a:extLst>
          </p:cNvPr>
          <p:cNvSpPr>
            <a:spLocks noGrp="1"/>
          </p:cNvSpPr>
          <p:nvPr>
            <p:ph type="title"/>
          </p:nvPr>
        </p:nvSpPr>
        <p:spPr>
          <a:xfrm>
            <a:off x="1251678" y="382385"/>
            <a:ext cx="10178322" cy="764928"/>
          </a:xfrm>
        </p:spPr>
        <p:txBody>
          <a:bodyPr>
            <a:normAutofit fontScale="90000"/>
          </a:bodyPr>
          <a:lstStyle/>
          <a:p>
            <a:r>
              <a:rPr lang="tr-TR" dirty="0">
                <a:solidFill>
                  <a:schemeClr val="accent1">
                    <a:lumMod val="50000"/>
                  </a:schemeClr>
                </a:solidFill>
              </a:rPr>
              <a:t>     </a:t>
            </a:r>
            <a:r>
              <a:rPr lang="tr-TR" dirty="0" err="1">
                <a:solidFill>
                  <a:schemeClr val="accent1">
                    <a:lumMod val="50000"/>
                  </a:schemeClr>
                </a:solidFill>
              </a:rPr>
              <a:t>Overyum</a:t>
            </a:r>
            <a:r>
              <a:rPr lang="tr-TR" dirty="0">
                <a:solidFill>
                  <a:schemeClr val="accent1">
                    <a:lumMod val="50000"/>
                  </a:schemeClr>
                </a:solidFill>
              </a:rPr>
              <a:t> kanseri tedavisi</a:t>
            </a:r>
          </a:p>
        </p:txBody>
      </p:sp>
      <p:sp>
        <p:nvSpPr>
          <p:cNvPr id="3" name="İçerik Yer Tutucusu 2">
            <a:extLst>
              <a:ext uri="{FF2B5EF4-FFF2-40B4-BE49-F238E27FC236}">
                <a16:creationId xmlns:a16="http://schemas.microsoft.com/office/drawing/2014/main" id="{99E298F8-1A41-48A4-9FC0-C40047D1ADA5}"/>
              </a:ext>
            </a:extLst>
          </p:cNvPr>
          <p:cNvSpPr>
            <a:spLocks noGrp="1"/>
          </p:cNvSpPr>
          <p:nvPr>
            <p:ph idx="1"/>
          </p:nvPr>
        </p:nvSpPr>
        <p:spPr>
          <a:xfrm>
            <a:off x="1251678" y="1268083"/>
            <a:ext cx="10178322" cy="5207532"/>
          </a:xfrm>
        </p:spPr>
        <p:txBody>
          <a:bodyPr>
            <a:normAutofit/>
          </a:bodyPr>
          <a:lstStyle/>
          <a:p>
            <a:r>
              <a:rPr lang="tr-TR" sz="2400" dirty="0">
                <a:solidFill>
                  <a:srgbClr val="333333"/>
                </a:solidFill>
                <a:latin typeface="Open Sans"/>
              </a:rPr>
              <a:t>Yumurtalık kanseri tedavisi cerrahi olup, sadece rahim ve yumurtalıklar değil, vücutta tutulması muhtemel olan tüm dokular alınır. Cerrahi tedaviden sonra ise kemoterapi uygulanır. Yumurtalık kanserinde tüm evrelerde cerrahi yönteme başvurulur. Yumurtalık kanseri tedavisinde kitlenin çıkarılması hayati organlara zarar verme riski taşıyorsa önce kemoterapi ile kitlenin küçültülmesi hedeflenir. Ardından cerrahi yöntem ilke kanserli kitle ve dokulara müdahale edilir.  Yumurtalık kanseri ameliyatı sonrasında eğer kanser vücuda yayılım göstermiyorsa kemoterapiye gerek kalmayabilir. Eğer yumurtalık kanseri yayılma gösteriyorsa kemoterapi ya da radyoterapi uygulanmalıdır. Kemoterapi hastalığın evresine göre değişmek ile beraber operasyon sonrası 6-9 kür uygulanmaktadır. </a:t>
            </a:r>
            <a:endParaRPr lang="tr-TR" sz="2400" dirty="0"/>
          </a:p>
        </p:txBody>
      </p:sp>
    </p:spTree>
    <p:extLst>
      <p:ext uri="{BB962C8B-B14F-4D97-AF65-F5344CB8AC3E}">
        <p14:creationId xmlns:p14="http://schemas.microsoft.com/office/powerpoint/2010/main" val="705000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FA9F290-5FAA-4D10-9B47-BC1FA95EF788}"/>
              </a:ext>
            </a:extLst>
          </p:cNvPr>
          <p:cNvSpPr>
            <a:spLocks noGrp="1"/>
          </p:cNvSpPr>
          <p:nvPr>
            <p:ph idx="1"/>
          </p:nvPr>
        </p:nvSpPr>
        <p:spPr>
          <a:xfrm>
            <a:off x="1251678" y="483079"/>
            <a:ext cx="10178322" cy="5396513"/>
          </a:xfrm>
        </p:spPr>
        <p:txBody>
          <a:bodyPr>
            <a:normAutofit/>
          </a:bodyPr>
          <a:lstStyle/>
          <a:p>
            <a:r>
              <a:rPr lang="tr-TR" sz="2400" dirty="0">
                <a:solidFill>
                  <a:srgbClr val="333333"/>
                </a:solidFill>
                <a:latin typeface="Open Sans"/>
              </a:rPr>
              <a:t>Yumurtalık kanserinde yeni tedavi alternatifleri artık ülkemizde de sıklıkla uygulanmaya başlamıştır. Hedefe yönelik ajanlar ile uygulanan tedaviler kür olasılığını arttırmakta, hayatta kalma süresini uzatmakta ve önemli bir </a:t>
            </a:r>
            <a:r>
              <a:rPr lang="tr-TR" sz="2400" dirty="0" err="1">
                <a:solidFill>
                  <a:srgbClr val="333333"/>
                </a:solidFill>
                <a:latin typeface="Open Sans"/>
              </a:rPr>
              <a:t>semptomatik</a:t>
            </a:r>
            <a:r>
              <a:rPr lang="tr-TR" sz="2400" dirty="0">
                <a:solidFill>
                  <a:srgbClr val="333333"/>
                </a:solidFill>
                <a:latin typeface="Open Sans"/>
              </a:rPr>
              <a:t> rahatlama sağlamaktadır. Yumurtalık kanserlerinin tedavisinde üremenin korunmasına, oldukça özen gösterilmektedir. Özellikle erken yaşta görülen </a:t>
            </a:r>
            <a:r>
              <a:rPr lang="tr-TR" sz="2400" dirty="0" err="1">
                <a:solidFill>
                  <a:srgbClr val="333333"/>
                </a:solidFill>
                <a:latin typeface="Open Sans"/>
              </a:rPr>
              <a:t>germ</a:t>
            </a:r>
            <a:r>
              <a:rPr lang="tr-TR" sz="2400" dirty="0">
                <a:solidFill>
                  <a:srgbClr val="333333"/>
                </a:solidFill>
                <a:latin typeface="Open Sans"/>
              </a:rPr>
              <a:t> hücreli yumurtalık kanserleri ve </a:t>
            </a:r>
            <a:r>
              <a:rPr lang="tr-TR" sz="2400" dirty="0" err="1">
                <a:solidFill>
                  <a:srgbClr val="333333"/>
                </a:solidFill>
                <a:latin typeface="Open Sans"/>
              </a:rPr>
              <a:t>borderline</a:t>
            </a:r>
            <a:r>
              <a:rPr lang="tr-TR" sz="2400" dirty="0">
                <a:solidFill>
                  <a:srgbClr val="333333"/>
                </a:solidFill>
                <a:latin typeface="Open Sans"/>
              </a:rPr>
              <a:t> tip yumurtalık kanserlerinde sadece kanserli doku veya kanserli yumurtalık çıkarılıp, rahim ve karşı yumurtalık korunarak gebe kalmak mümkün hale getirilir.</a:t>
            </a:r>
            <a:endParaRPr lang="tr-TR" sz="2400" dirty="0"/>
          </a:p>
        </p:txBody>
      </p:sp>
    </p:spTree>
    <p:extLst>
      <p:ext uri="{BB962C8B-B14F-4D97-AF65-F5344CB8AC3E}">
        <p14:creationId xmlns:p14="http://schemas.microsoft.com/office/powerpoint/2010/main" val="414600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C2D6BC-18DD-4380-ACDB-903F2009ECE4}"/>
              </a:ext>
            </a:extLst>
          </p:cNvPr>
          <p:cNvSpPr>
            <a:spLocks noGrp="1"/>
          </p:cNvSpPr>
          <p:nvPr>
            <p:ph type="title"/>
          </p:nvPr>
        </p:nvSpPr>
        <p:spPr>
          <a:xfrm>
            <a:off x="1251678" y="391012"/>
            <a:ext cx="10178322" cy="842565"/>
          </a:xfrm>
        </p:spPr>
        <p:txBody>
          <a:bodyPr/>
          <a:lstStyle/>
          <a:p>
            <a:r>
              <a:rPr lang="tr-TR" dirty="0"/>
              <a:t>       </a:t>
            </a:r>
            <a:r>
              <a:rPr lang="tr-TR" dirty="0" err="1">
                <a:solidFill>
                  <a:schemeClr val="accent1">
                    <a:lumMod val="50000"/>
                  </a:schemeClr>
                </a:solidFill>
              </a:rPr>
              <a:t>Overyum</a:t>
            </a:r>
            <a:r>
              <a:rPr lang="tr-TR" dirty="0">
                <a:solidFill>
                  <a:schemeClr val="accent1">
                    <a:lumMod val="50000"/>
                  </a:schemeClr>
                </a:solidFill>
              </a:rPr>
              <a:t> kanseri nedir?</a:t>
            </a:r>
          </a:p>
        </p:txBody>
      </p:sp>
      <p:sp>
        <p:nvSpPr>
          <p:cNvPr id="3" name="İçerik Yer Tutucusu 2">
            <a:extLst>
              <a:ext uri="{FF2B5EF4-FFF2-40B4-BE49-F238E27FC236}">
                <a16:creationId xmlns:a16="http://schemas.microsoft.com/office/drawing/2014/main" id="{53EB7D98-BB24-49FC-A3D6-20A670E43D1C}"/>
              </a:ext>
            </a:extLst>
          </p:cNvPr>
          <p:cNvSpPr>
            <a:spLocks noGrp="1"/>
          </p:cNvSpPr>
          <p:nvPr>
            <p:ph idx="1"/>
          </p:nvPr>
        </p:nvSpPr>
        <p:spPr>
          <a:xfrm>
            <a:off x="1251678" y="1518249"/>
            <a:ext cx="10178322" cy="4361343"/>
          </a:xfrm>
        </p:spPr>
        <p:txBody>
          <a:bodyPr>
            <a:normAutofit/>
          </a:bodyPr>
          <a:lstStyle/>
          <a:p>
            <a:r>
              <a:rPr lang="tr-TR" sz="2400" dirty="0">
                <a:solidFill>
                  <a:schemeClr val="tx1"/>
                </a:solidFill>
                <a:latin typeface="Open Sans"/>
              </a:rPr>
              <a:t>Yumurtalık kanseri, kadın kanserleri arasında en sık görülen ve tedavisi zor olan kanserdir. Yaşamı boyunca her 100 kadından 1 ya da 2’sinde yumurtalık kanseri gelişmektedir. Yumurtalık kanseri, teşhis edildiğinde genellikle hastalık çok ilerlemiş durumdadır ve bu nedenle tedavi süreci birçok kadın kanseri türüne göre daha zorludur. Bu nedenle tüm diğer kanserlerde olduğu gibi erken teşhis tedavi başarısı bakımından çok önemlidir.</a:t>
            </a:r>
            <a:endParaRPr lang="tr-TR" sz="2400" dirty="0">
              <a:solidFill>
                <a:schemeClr val="tx1"/>
              </a:solidFill>
            </a:endParaRPr>
          </a:p>
        </p:txBody>
      </p:sp>
    </p:spTree>
    <p:extLst>
      <p:ext uri="{BB962C8B-B14F-4D97-AF65-F5344CB8AC3E}">
        <p14:creationId xmlns:p14="http://schemas.microsoft.com/office/powerpoint/2010/main" val="2427731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456CA7-DF65-4683-B70B-E41F1DC2D614}"/>
              </a:ext>
            </a:extLst>
          </p:cNvPr>
          <p:cNvSpPr>
            <a:spLocks noGrp="1"/>
          </p:cNvSpPr>
          <p:nvPr>
            <p:ph idx="1"/>
          </p:nvPr>
        </p:nvSpPr>
        <p:spPr>
          <a:xfrm>
            <a:off x="1251678" y="672861"/>
            <a:ext cx="10178322" cy="5206732"/>
          </a:xfrm>
        </p:spPr>
        <p:txBody>
          <a:bodyPr>
            <a:normAutofit/>
          </a:bodyPr>
          <a:lstStyle/>
          <a:p>
            <a:r>
              <a:rPr lang="tr-TR" sz="2400" dirty="0">
                <a:solidFill>
                  <a:schemeClr val="tx1"/>
                </a:solidFill>
                <a:latin typeface="Open Sans"/>
              </a:rPr>
              <a:t>Kadınlar arasında görülen tüm kanserlerin %4’ünü oluşturan yumurtalık kanseri daha çok menopoz sonrasında görülebileceği gibi her yaşta ortaya çıkabilir.</a:t>
            </a:r>
          </a:p>
          <a:p>
            <a:pPr marL="0" indent="0">
              <a:buNone/>
            </a:pPr>
            <a:endParaRPr lang="tr-TR" sz="2400" dirty="0">
              <a:solidFill>
                <a:srgbClr val="333333"/>
              </a:solidFill>
              <a:latin typeface="Open Sans"/>
            </a:endParaRPr>
          </a:p>
          <a:p>
            <a:r>
              <a:rPr lang="tr-TR" sz="2400" dirty="0">
                <a:solidFill>
                  <a:schemeClr val="tx1"/>
                </a:solidFill>
                <a:latin typeface="Open Sans"/>
              </a:rPr>
              <a:t>Dokusunda pek çok farklı hücre bulunan yumurtalıkların ana yapısını epitelyum hücreler oluşturur.  </a:t>
            </a:r>
            <a:r>
              <a:rPr lang="tr-TR" sz="2400" dirty="0" err="1">
                <a:solidFill>
                  <a:schemeClr val="tx1"/>
                </a:solidFill>
                <a:latin typeface="Open Sans"/>
              </a:rPr>
              <a:t>Epitel</a:t>
            </a:r>
            <a:r>
              <a:rPr lang="tr-TR" sz="2400" dirty="0">
                <a:solidFill>
                  <a:schemeClr val="tx1"/>
                </a:solidFill>
                <a:latin typeface="Open Sans"/>
              </a:rPr>
              <a:t> hücrelerde ya da </a:t>
            </a:r>
            <a:r>
              <a:rPr lang="tr-TR" sz="2400" dirty="0" err="1">
                <a:solidFill>
                  <a:schemeClr val="tx1"/>
                </a:solidFill>
                <a:latin typeface="Open Sans"/>
              </a:rPr>
              <a:t>embriyonik</a:t>
            </a:r>
            <a:r>
              <a:rPr lang="tr-TR" sz="2400" dirty="0">
                <a:solidFill>
                  <a:schemeClr val="tx1"/>
                </a:solidFill>
                <a:latin typeface="Open Sans"/>
              </a:rPr>
              <a:t> döneme ait hücrelerde meydana gelen kontrolsüz bölünme ve çoğalma sonucunda </a:t>
            </a:r>
            <a:r>
              <a:rPr lang="tr-TR" sz="2400" b="1" dirty="0">
                <a:solidFill>
                  <a:schemeClr val="accent4">
                    <a:lumMod val="50000"/>
                  </a:schemeClr>
                </a:solidFill>
                <a:latin typeface="Open Sans"/>
              </a:rPr>
              <a:t>yumurtalık kanseri</a:t>
            </a:r>
            <a:r>
              <a:rPr lang="tr-TR" sz="2400" dirty="0">
                <a:solidFill>
                  <a:schemeClr val="accent4">
                    <a:lumMod val="50000"/>
                  </a:schemeClr>
                </a:solidFill>
                <a:latin typeface="Open Sans"/>
              </a:rPr>
              <a:t> </a:t>
            </a:r>
            <a:r>
              <a:rPr lang="tr-TR" sz="2400" dirty="0">
                <a:solidFill>
                  <a:schemeClr val="tx1"/>
                </a:solidFill>
                <a:latin typeface="Open Sans"/>
              </a:rPr>
              <a:t>oluşabilir. Daha çok menopoz sonrası görülen </a:t>
            </a:r>
            <a:r>
              <a:rPr lang="tr-TR" sz="2400" b="1" dirty="0">
                <a:solidFill>
                  <a:schemeClr val="accent4">
                    <a:lumMod val="50000"/>
                  </a:schemeClr>
                </a:solidFill>
                <a:latin typeface="Open Sans"/>
              </a:rPr>
              <a:t>yumurtalık kanserlerinin</a:t>
            </a:r>
            <a:r>
              <a:rPr lang="tr-TR" sz="2400" dirty="0">
                <a:solidFill>
                  <a:schemeClr val="accent4">
                    <a:lumMod val="50000"/>
                  </a:schemeClr>
                </a:solidFill>
                <a:latin typeface="Open Sans"/>
              </a:rPr>
              <a:t> </a:t>
            </a:r>
            <a:r>
              <a:rPr lang="tr-TR" sz="2400" dirty="0">
                <a:solidFill>
                  <a:schemeClr val="tx1"/>
                </a:solidFill>
                <a:latin typeface="Open Sans"/>
              </a:rPr>
              <a:t>yüzde 80’i epitelyum dokuda oluşur. 20 yaşın altında görülen </a:t>
            </a:r>
            <a:r>
              <a:rPr lang="tr-TR" sz="2400" b="1" dirty="0">
                <a:solidFill>
                  <a:schemeClr val="accent4">
                    <a:lumMod val="50000"/>
                  </a:schemeClr>
                </a:solidFill>
                <a:latin typeface="Open Sans"/>
              </a:rPr>
              <a:t>yumurtalık kanserlerinin</a:t>
            </a:r>
            <a:r>
              <a:rPr lang="tr-TR" sz="2400" dirty="0">
                <a:solidFill>
                  <a:schemeClr val="accent4">
                    <a:lumMod val="50000"/>
                  </a:schemeClr>
                </a:solidFill>
                <a:latin typeface="Open Sans"/>
              </a:rPr>
              <a:t> </a:t>
            </a:r>
            <a:r>
              <a:rPr lang="tr-TR" sz="2400" dirty="0">
                <a:solidFill>
                  <a:schemeClr val="tx1"/>
                </a:solidFill>
                <a:latin typeface="Open Sans"/>
              </a:rPr>
              <a:t>yüzde 60’ında ise </a:t>
            </a:r>
            <a:r>
              <a:rPr lang="tr-TR" sz="2400" dirty="0" err="1">
                <a:solidFill>
                  <a:schemeClr val="tx1"/>
                </a:solidFill>
                <a:latin typeface="Open Sans"/>
              </a:rPr>
              <a:t>embriyonik</a:t>
            </a:r>
            <a:r>
              <a:rPr lang="tr-TR" sz="2400" dirty="0">
                <a:solidFill>
                  <a:schemeClr val="tx1"/>
                </a:solidFill>
                <a:latin typeface="Open Sans"/>
              </a:rPr>
              <a:t> tümörler görülmektedir.</a:t>
            </a:r>
            <a:endParaRPr lang="tr-TR" sz="2400" dirty="0">
              <a:solidFill>
                <a:schemeClr val="tx1"/>
              </a:solidFill>
            </a:endParaRPr>
          </a:p>
        </p:txBody>
      </p:sp>
    </p:spTree>
    <p:extLst>
      <p:ext uri="{BB962C8B-B14F-4D97-AF65-F5344CB8AC3E}">
        <p14:creationId xmlns:p14="http://schemas.microsoft.com/office/powerpoint/2010/main" val="2033412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0D755B-65F1-49C4-81BF-011BBC011BD3}"/>
              </a:ext>
            </a:extLst>
          </p:cNvPr>
          <p:cNvSpPr>
            <a:spLocks noGrp="1"/>
          </p:cNvSpPr>
          <p:nvPr>
            <p:ph type="title"/>
          </p:nvPr>
        </p:nvSpPr>
        <p:spPr>
          <a:xfrm>
            <a:off x="1251678" y="382385"/>
            <a:ext cx="10178322" cy="825313"/>
          </a:xfrm>
        </p:spPr>
        <p:txBody>
          <a:bodyPr/>
          <a:lstStyle/>
          <a:p>
            <a:r>
              <a:rPr lang="tr-TR" dirty="0"/>
              <a:t>   </a:t>
            </a:r>
            <a:r>
              <a:rPr lang="tr-TR" dirty="0" err="1">
                <a:solidFill>
                  <a:schemeClr val="accent1">
                    <a:lumMod val="50000"/>
                  </a:schemeClr>
                </a:solidFill>
              </a:rPr>
              <a:t>Overyum</a:t>
            </a:r>
            <a:r>
              <a:rPr lang="tr-TR" dirty="0">
                <a:solidFill>
                  <a:schemeClr val="accent1">
                    <a:lumMod val="50000"/>
                  </a:schemeClr>
                </a:solidFill>
              </a:rPr>
              <a:t> kanseri nedenleri ?</a:t>
            </a:r>
          </a:p>
        </p:txBody>
      </p:sp>
      <p:sp>
        <p:nvSpPr>
          <p:cNvPr id="3" name="İçerik Yer Tutucusu 2">
            <a:extLst>
              <a:ext uri="{FF2B5EF4-FFF2-40B4-BE49-F238E27FC236}">
                <a16:creationId xmlns:a16="http://schemas.microsoft.com/office/drawing/2014/main" id="{10EED1E8-EA25-4570-A246-A9A040AD1257}"/>
              </a:ext>
            </a:extLst>
          </p:cNvPr>
          <p:cNvSpPr>
            <a:spLocks noGrp="1"/>
          </p:cNvSpPr>
          <p:nvPr>
            <p:ph idx="1"/>
          </p:nvPr>
        </p:nvSpPr>
        <p:spPr>
          <a:xfrm>
            <a:off x="1251678" y="1302589"/>
            <a:ext cx="10178322" cy="4577003"/>
          </a:xfrm>
        </p:spPr>
        <p:txBody>
          <a:bodyPr/>
          <a:lstStyle/>
          <a:p>
            <a:r>
              <a:rPr lang="tr-TR" b="1" dirty="0">
                <a:solidFill>
                  <a:srgbClr val="C00000"/>
                </a:solidFill>
                <a:latin typeface="Open Sans"/>
              </a:rPr>
              <a:t>Yumurtalık kanseri nedenleri</a:t>
            </a:r>
            <a:r>
              <a:rPr lang="tr-TR" dirty="0">
                <a:solidFill>
                  <a:srgbClr val="C00000"/>
                </a:solidFill>
                <a:latin typeface="Open Sans"/>
              </a:rPr>
              <a:t> </a:t>
            </a:r>
            <a:r>
              <a:rPr lang="tr-TR" dirty="0">
                <a:solidFill>
                  <a:srgbClr val="333333"/>
                </a:solidFill>
                <a:latin typeface="Open Sans"/>
              </a:rPr>
              <a:t>çok net bilinmese de bazı risk faktörlerinin bu hastalığa neden olduğundan bahsedilebilir. Genetik, çevresel ve </a:t>
            </a:r>
            <a:r>
              <a:rPr lang="tr-TR" dirty="0" err="1">
                <a:solidFill>
                  <a:srgbClr val="333333"/>
                </a:solidFill>
                <a:latin typeface="Open Sans"/>
              </a:rPr>
              <a:t>hormonal</a:t>
            </a:r>
            <a:r>
              <a:rPr lang="tr-TR" dirty="0">
                <a:solidFill>
                  <a:srgbClr val="333333"/>
                </a:solidFill>
                <a:latin typeface="Open Sans"/>
              </a:rPr>
              <a:t> faktörler </a:t>
            </a:r>
            <a:r>
              <a:rPr lang="tr-TR" b="1" dirty="0">
                <a:solidFill>
                  <a:srgbClr val="C00000"/>
                </a:solidFill>
                <a:latin typeface="Open Sans"/>
              </a:rPr>
              <a:t>yumurtalık kanserleri</a:t>
            </a:r>
            <a:r>
              <a:rPr lang="tr-TR" dirty="0">
                <a:solidFill>
                  <a:srgbClr val="333333"/>
                </a:solidFill>
                <a:latin typeface="Open Sans"/>
              </a:rPr>
              <a:t> nedenleri arasında gösterilebilir. </a:t>
            </a:r>
            <a:r>
              <a:rPr lang="tr-TR" b="1" dirty="0">
                <a:solidFill>
                  <a:srgbClr val="C00000"/>
                </a:solidFill>
                <a:latin typeface="Open Sans"/>
              </a:rPr>
              <a:t>Yumurtalık kanseri nedenlerini</a:t>
            </a:r>
            <a:r>
              <a:rPr lang="tr-TR" dirty="0">
                <a:solidFill>
                  <a:srgbClr val="C00000"/>
                </a:solidFill>
                <a:latin typeface="Open Sans"/>
              </a:rPr>
              <a:t> </a:t>
            </a:r>
            <a:r>
              <a:rPr lang="tr-TR" dirty="0">
                <a:solidFill>
                  <a:srgbClr val="333333"/>
                </a:solidFill>
                <a:latin typeface="Open Sans"/>
              </a:rPr>
              <a:t>şöyle sıralayabiliriz;</a:t>
            </a:r>
          </a:p>
          <a:p>
            <a:r>
              <a:rPr lang="tr-TR" dirty="0">
                <a:solidFill>
                  <a:schemeClr val="tx1"/>
                </a:solidFill>
              </a:rPr>
              <a:t>Ailesinde meme ya da yumurtalık kanseri olanlarda risk artar.</a:t>
            </a:r>
          </a:p>
          <a:p>
            <a:r>
              <a:rPr lang="tr-TR" dirty="0">
                <a:solidFill>
                  <a:schemeClr val="tx1"/>
                </a:solidFill>
              </a:rPr>
              <a:t>Son yıllarda bazı genlerdeki değişiklikler yumurtalık kanseri riskinin artmasına neden olmuştur.</a:t>
            </a:r>
          </a:p>
          <a:p>
            <a:r>
              <a:rPr lang="tr-TR" dirty="0">
                <a:solidFill>
                  <a:schemeClr val="tx1"/>
                </a:solidFill>
              </a:rPr>
              <a:t>Yumurtlamayı artırıcı ilaç kullananlarda </a:t>
            </a:r>
            <a:r>
              <a:rPr lang="tr-TR" dirty="0" err="1">
                <a:solidFill>
                  <a:schemeClr val="tx1"/>
                </a:solidFill>
              </a:rPr>
              <a:t>over</a:t>
            </a:r>
            <a:r>
              <a:rPr lang="tr-TR" dirty="0">
                <a:solidFill>
                  <a:schemeClr val="tx1"/>
                </a:solidFill>
              </a:rPr>
              <a:t> kanseri riski artar.</a:t>
            </a:r>
          </a:p>
          <a:p>
            <a:r>
              <a:rPr lang="tr-TR" dirty="0">
                <a:solidFill>
                  <a:schemeClr val="tx1"/>
                </a:solidFill>
              </a:rPr>
              <a:t>Doğum kontrol hapı kullanımı yumurtalık kanseri riskini azaltır.</a:t>
            </a:r>
          </a:p>
          <a:p>
            <a:r>
              <a:rPr lang="tr-TR" dirty="0">
                <a:solidFill>
                  <a:schemeClr val="tx1"/>
                </a:solidFill>
              </a:rPr>
              <a:t>Yumurtalık kanseri riski hiç gebe kalmamışlarda daha yüksektir. Doğum yapanlarda risk azalır.</a:t>
            </a:r>
          </a:p>
          <a:p>
            <a:endParaRPr lang="tr-TR" dirty="0"/>
          </a:p>
        </p:txBody>
      </p:sp>
    </p:spTree>
    <p:extLst>
      <p:ext uri="{BB962C8B-B14F-4D97-AF65-F5344CB8AC3E}">
        <p14:creationId xmlns:p14="http://schemas.microsoft.com/office/powerpoint/2010/main" val="1101933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CD0A7F-5B31-42DB-92C5-2039AA7CEA69}"/>
              </a:ext>
            </a:extLst>
          </p:cNvPr>
          <p:cNvSpPr>
            <a:spLocks noGrp="1"/>
          </p:cNvSpPr>
          <p:nvPr>
            <p:ph type="title"/>
          </p:nvPr>
        </p:nvSpPr>
        <p:spPr>
          <a:xfrm>
            <a:off x="1251678" y="382385"/>
            <a:ext cx="10178322" cy="808060"/>
          </a:xfrm>
        </p:spPr>
        <p:txBody>
          <a:bodyPr/>
          <a:lstStyle/>
          <a:p>
            <a:r>
              <a:rPr lang="tr-TR" dirty="0" err="1">
                <a:solidFill>
                  <a:schemeClr val="accent1">
                    <a:lumMod val="50000"/>
                  </a:schemeClr>
                </a:solidFill>
              </a:rPr>
              <a:t>Overyum</a:t>
            </a:r>
            <a:r>
              <a:rPr lang="tr-TR" dirty="0">
                <a:solidFill>
                  <a:schemeClr val="accent1">
                    <a:lumMod val="50000"/>
                  </a:schemeClr>
                </a:solidFill>
              </a:rPr>
              <a:t> kanserinin belirtileri</a:t>
            </a:r>
          </a:p>
        </p:txBody>
      </p:sp>
      <p:sp>
        <p:nvSpPr>
          <p:cNvPr id="3" name="İçerik Yer Tutucusu 2">
            <a:extLst>
              <a:ext uri="{FF2B5EF4-FFF2-40B4-BE49-F238E27FC236}">
                <a16:creationId xmlns:a16="http://schemas.microsoft.com/office/drawing/2014/main" id="{E8576901-7BBF-454B-89D6-D54B2DCC4F08}"/>
              </a:ext>
            </a:extLst>
          </p:cNvPr>
          <p:cNvSpPr>
            <a:spLocks noGrp="1"/>
          </p:cNvSpPr>
          <p:nvPr>
            <p:ph idx="1"/>
          </p:nvPr>
        </p:nvSpPr>
        <p:spPr>
          <a:xfrm>
            <a:off x="1251678" y="1354347"/>
            <a:ext cx="10178322" cy="4525245"/>
          </a:xfrm>
        </p:spPr>
        <p:txBody>
          <a:bodyPr/>
          <a:lstStyle/>
          <a:p>
            <a:r>
              <a:rPr lang="tr-TR" sz="2400" b="1" dirty="0">
                <a:solidFill>
                  <a:srgbClr val="C00000"/>
                </a:solidFill>
                <a:latin typeface="Open Sans"/>
              </a:rPr>
              <a:t>Yumurtalık kanseri belirtileri</a:t>
            </a:r>
            <a:r>
              <a:rPr lang="tr-TR" sz="2400" dirty="0">
                <a:solidFill>
                  <a:srgbClr val="C00000"/>
                </a:solidFill>
                <a:latin typeface="Open Sans"/>
              </a:rPr>
              <a:t> </a:t>
            </a:r>
            <a:r>
              <a:rPr lang="tr-TR" sz="2400" dirty="0">
                <a:solidFill>
                  <a:srgbClr val="333333"/>
                </a:solidFill>
                <a:latin typeface="Open Sans"/>
              </a:rPr>
              <a:t>çoğunlukla kendini çok göstermez. Yumurtalık kanseri ile ilgili belirtilerin çoğu hastaya özel olmakla beraber tipik bir bulgusu yoktur. </a:t>
            </a:r>
            <a:r>
              <a:rPr lang="tr-TR" sz="2400" b="1" dirty="0">
                <a:solidFill>
                  <a:srgbClr val="C00000"/>
                </a:solidFill>
                <a:latin typeface="Open Sans"/>
              </a:rPr>
              <a:t>Yumurtalık kanseri belirtileri</a:t>
            </a:r>
            <a:r>
              <a:rPr lang="tr-TR" sz="2400" dirty="0">
                <a:solidFill>
                  <a:srgbClr val="C00000"/>
                </a:solidFill>
                <a:latin typeface="Open Sans"/>
              </a:rPr>
              <a:t> </a:t>
            </a:r>
            <a:r>
              <a:rPr lang="tr-TR" sz="2400" dirty="0">
                <a:solidFill>
                  <a:srgbClr val="333333"/>
                </a:solidFill>
                <a:latin typeface="Open Sans"/>
              </a:rPr>
              <a:t>olarak, pek çok hastalık belirtisi olarak da </a:t>
            </a:r>
            <a:r>
              <a:rPr lang="tr-TR" sz="2400" dirty="0">
                <a:solidFill>
                  <a:schemeClr val="tx1"/>
                </a:solidFill>
                <a:latin typeface="Open Sans"/>
              </a:rPr>
              <a:t>söylenebilecek; karın ağrısı, şişkinlik ve mide rahatsızlıkları sıralanabilir.</a:t>
            </a:r>
          </a:p>
          <a:p>
            <a:r>
              <a:rPr lang="tr-TR" sz="2400" dirty="0">
                <a:solidFill>
                  <a:schemeClr val="tx1"/>
                </a:solidFill>
                <a:latin typeface="Open Sans"/>
              </a:rPr>
              <a:t>Yumurtalık kanserinin ileri safhalarında ise karında ele gelen kitle, aşağı doğru basınç hissi, karında sıvı birikmesi, karın şişliği, çevredeki organlara bası yapmasına bağlı olarak idrar ve bağırsak şikayetleri görülür.</a:t>
            </a:r>
          </a:p>
          <a:p>
            <a:pPr marL="0" indent="0">
              <a:buNone/>
            </a:pPr>
            <a:endParaRPr lang="tr-TR" dirty="0"/>
          </a:p>
        </p:txBody>
      </p:sp>
    </p:spTree>
    <p:extLst>
      <p:ext uri="{BB962C8B-B14F-4D97-AF65-F5344CB8AC3E}">
        <p14:creationId xmlns:p14="http://schemas.microsoft.com/office/powerpoint/2010/main" val="60869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12B85F-CEC4-4468-A90B-494051171070}"/>
              </a:ext>
            </a:extLst>
          </p:cNvPr>
          <p:cNvSpPr>
            <a:spLocks noGrp="1"/>
          </p:cNvSpPr>
          <p:nvPr>
            <p:ph idx="1"/>
          </p:nvPr>
        </p:nvSpPr>
        <p:spPr>
          <a:xfrm>
            <a:off x="1251678" y="517585"/>
            <a:ext cx="10178322" cy="5362007"/>
          </a:xfrm>
        </p:spPr>
        <p:txBody>
          <a:bodyPr/>
          <a:lstStyle/>
          <a:p>
            <a:r>
              <a:rPr lang="tr-TR" dirty="0">
                <a:solidFill>
                  <a:srgbClr val="333333"/>
                </a:solidFill>
                <a:latin typeface="Open Sans"/>
              </a:rPr>
              <a:t>Yumurtalık kanserinin bazı türlerinde hormon düzensizlikleri görülebilir. Buna bağlı olarak adet düzensizlikleri, erkeklik hormonu salgısının artmasıyla tüylenme, erkek tipi saç dökülmesi görülebilir. Çoğu yumurtalık kanseri şikayeti ise karın şişliği üzerinedir.</a:t>
            </a:r>
          </a:p>
          <a:p>
            <a:r>
              <a:rPr lang="tr-TR" dirty="0">
                <a:solidFill>
                  <a:srgbClr val="333333"/>
                </a:solidFill>
                <a:latin typeface="Open Sans"/>
              </a:rPr>
              <a:t>Genel olarak görülen </a:t>
            </a:r>
            <a:r>
              <a:rPr lang="tr-TR" b="1" dirty="0">
                <a:solidFill>
                  <a:srgbClr val="0070C0"/>
                </a:solidFill>
                <a:latin typeface="Open Sans"/>
              </a:rPr>
              <a:t>yumurtalık kanseri belirtilerini</a:t>
            </a:r>
            <a:r>
              <a:rPr lang="tr-TR" dirty="0">
                <a:solidFill>
                  <a:srgbClr val="0070C0"/>
                </a:solidFill>
                <a:latin typeface="Open Sans"/>
              </a:rPr>
              <a:t> </a:t>
            </a:r>
            <a:r>
              <a:rPr lang="tr-TR" dirty="0">
                <a:solidFill>
                  <a:srgbClr val="333333"/>
                </a:solidFill>
                <a:latin typeface="Open Sans"/>
              </a:rPr>
              <a:t>şöyle sıralayabiliriz;</a:t>
            </a:r>
          </a:p>
          <a:p>
            <a:r>
              <a:rPr lang="tr-TR" dirty="0">
                <a:solidFill>
                  <a:srgbClr val="333333"/>
                </a:solidFill>
                <a:latin typeface="Open Sans"/>
              </a:rPr>
              <a:t>Bağırsak alışkanlıklarında değişiklik, özellikle kabızlığın ortaya çıkması,</a:t>
            </a:r>
          </a:p>
          <a:p>
            <a:r>
              <a:rPr lang="tr-TR" dirty="0">
                <a:solidFill>
                  <a:srgbClr val="333333"/>
                </a:solidFill>
                <a:latin typeface="Open Sans"/>
              </a:rPr>
              <a:t>Mesane alışkanlıklarında değişiklik, sık sık idrara çıkma ihtiyacı,</a:t>
            </a:r>
          </a:p>
          <a:p>
            <a:r>
              <a:rPr lang="tr-TR" dirty="0">
                <a:solidFill>
                  <a:srgbClr val="333333"/>
                </a:solidFill>
                <a:latin typeface="Open Sans"/>
              </a:rPr>
              <a:t>İştah kaybı veya hızlı bir şekilde tokluk hissi,</a:t>
            </a:r>
          </a:p>
          <a:p>
            <a:r>
              <a:rPr lang="tr-TR" dirty="0">
                <a:solidFill>
                  <a:srgbClr val="333333"/>
                </a:solidFill>
                <a:latin typeface="Open Sans"/>
              </a:rPr>
              <a:t>Vajinal kanama,</a:t>
            </a:r>
          </a:p>
          <a:p>
            <a:r>
              <a:rPr lang="tr-TR" dirty="0">
                <a:solidFill>
                  <a:srgbClr val="333333"/>
                </a:solidFill>
                <a:latin typeface="Open Sans"/>
              </a:rPr>
              <a:t>Kilo kaybı,</a:t>
            </a:r>
          </a:p>
          <a:p>
            <a:r>
              <a:rPr lang="tr-TR" dirty="0">
                <a:solidFill>
                  <a:srgbClr val="333333"/>
                </a:solidFill>
                <a:latin typeface="Open Sans"/>
              </a:rPr>
              <a:t>Karında basınç hissi ve şişkinlik,</a:t>
            </a:r>
          </a:p>
          <a:p>
            <a:r>
              <a:rPr lang="tr-TR" dirty="0">
                <a:solidFill>
                  <a:srgbClr val="333333"/>
                </a:solidFill>
                <a:latin typeface="Open Sans"/>
              </a:rPr>
              <a:t>Kasıkta dolgunluk veya ağrı,</a:t>
            </a:r>
          </a:p>
          <a:p>
            <a:r>
              <a:rPr lang="tr-TR" dirty="0">
                <a:solidFill>
                  <a:srgbClr val="333333"/>
                </a:solidFill>
                <a:latin typeface="Open Sans"/>
              </a:rPr>
              <a:t>Uzun süreli hazımsızlık, gaz veya bulantı.</a:t>
            </a:r>
          </a:p>
          <a:p>
            <a:pPr marL="0" indent="0">
              <a:buNone/>
            </a:pPr>
            <a:endParaRPr lang="tr-TR" dirty="0">
              <a:solidFill>
                <a:srgbClr val="333333"/>
              </a:solidFill>
              <a:latin typeface="Open Sans"/>
            </a:endParaRPr>
          </a:p>
          <a:p>
            <a:endParaRPr lang="tr-TR" dirty="0"/>
          </a:p>
        </p:txBody>
      </p:sp>
    </p:spTree>
    <p:extLst>
      <p:ext uri="{BB962C8B-B14F-4D97-AF65-F5344CB8AC3E}">
        <p14:creationId xmlns:p14="http://schemas.microsoft.com/office/powerpoint/2010/main" val="1316701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E1A01C-A7E4-4124-801E-DE1B27D64358}"/>
              </a:ext>
            </a:extLst>
          </p:cNvPr>
          <p:cNvSpPr>
            <a:spLocks noGrp="1"/>
          </p:cNvSpPr>
          <p:nvPr>
            <p:ph type="title"/>
          </p:nvPr>
        </p:nvSpPr>
        <p:spPr>
          <a:xfrm>
            <a:off x="1251678" y="382385"/>
            <a:ext cx="10178322" cy="730423"/>
          </a:xfrm>
        </p:spPr>
        <p:txBody>
          <a:bodyPr>
            <a:normAutofit fontScale="90000"/>
          </a:bodyPr>
          <a:lstStyle/>
          <a:p>
            <a:r>
              <a:rPr lang="tr-TR" dirty="0">
                <a:solidFill>
                  <a:schemeClr val="accent1">
                    <a:lumMod val="50000"/>
                  </a:schemeClr>
                </a:solidFill>
              </a:rPr>
              <a:t>       </a:t>
            </a:r>
            <a:r>
              <a:rPr lang="tr-TR" dirty="0" err="1">
                <a:solidFill>
                  <a:schemeClr val="accent1">
                    <a:lumMod val="50000"/>
                  </a:schemeClr>
                </a:solidFill>
              </a:rPr>
              <a:t>Overyum</a:t>
            </a:r>
            <a:r>
              <a:rPr lang="tr-TR" dirty="0">
                <a:solidFill>
                  <a:schemeClr val="accent1">
                    <a:lumMod val="50000"/>
                  </a:schemeClr>
                </a:solidFill>
              </a:rPr>
              <a:t> kanseri tanısı</a:t>
            </a:r>
          </a:p>
        </p:txBody>
      </p:sp>
      <p:sp>
        <p:nvSpPr>
          <p:cNvPr id="3" name="İçerik Yer Tutucusu 2">
            <a:extLst>
              <a:ext uri="{FF2B5EF4-FFF2-40B4-BE49-F238E27FC236}">
                <a16:creationId xmlns:a16="http://schemas.microsoft.com/office/drawing/2014/main" id="{6E03C153-89FE-49FA-A335-FA80AE4BC30F}"/>
              </a:ext>
            </a:extLst>
          </p:cNvPr>
          <p:cNvSpPr>
            <a:spLocks noGrp="1"/>
          </p:cNvSpPr>
          <p:nvPr>
            <p:ph idx="1"/>
          </p:nvPr>
        </p:nvSpPr>
        <p:spPr>
          <a:xfrm>
            <a:off x="1251678" y="1268083"/>
            <a:ext cx="10178322" cy="5072332"/>
          </a:xfrm>
        </p:spPr>
        <p:txBody>
          <a:bodyPr>
            <a:normAutofit lnSpcReduction="10000"/>
          </a:bodyPr>
          <a:lstStyle/>
          <a:p>
            <a:r>
              <a:rPr lang="tr-TR" sz="2400" b="1" dirty="0">
                <a:solidFill>
                  <a:srgbClr val="C00000"/>
                </a:solidFill>
                <a:latin typeface="Open Sans"/>
              </a:rPr>
              <a:t>Yumurtalık kanserinin erken tanısı</a:t>
            </a:r>
            <a:r>
              <a:rPr lang="tr-TR" sz="2400" dirty="0">
                <a:solidFill>
                  <a:srgbClr val="C00000"/>
                </a:solidFill>
                <a:latin typeface="Open Sans"/>
              </a:rPr>
              <a:t> </a:t>
            </a:r>
            <a:r>
              <a:rPr lang="tr-TR" sz="2400" dirty="0">
                <a:solidFill>
                  <a:srgbClr val="333333"/>
                </a:solidFill>
                <a:latin typeface="Open Sans"/>
              </a:rPr>
              <a:t>diğer tüm kanserlerde olduğu gibi çok önemlidir. Erken tanı için kadınların yıllık rutin jinekolojik kontrollerini aksatmamaları önerilir. Jinekoloji muayenede ele gelen kitle ya da ultrason esnasında yumurtalıklarda görülen kitleler kansere erken müdahale etme şansı verir.</a:t>
            </a:r>
          </a:p>
          <a:p>
            <a:r>
              <a:rPr lang="tr-TR" sz="2400" dirty="0">
                <a:solidFill>
                  <a:srgbClr val="333333"/>
                </a:solidFill>
                <a:latin typeface="Open Sans"/>
              </a:rPr>
              <a:t>Yumurtalıklardaki her kist kanser anlamına gelmez. Özellikle üreme çağındaki kadınlarda görülen kistlerin çoğu basit ve zararsız kistlerdir. Zamanla kendi kendine kaybolan bu kistler kanser riski taşımaz. Bu nedenle uzman doktor tarafından ultrasonda izlenen kistlerin zararlı mı yoksa vücut için herhangi bir olumsuzluk içermeyen özellikte mi olduğu tespit edilmektedir. Bunun yanında menopozdaki kadınlarda ve adet görme öncesi genç kızlardaki her türlü kist, tümör riskine açıktır. Bu açıdan mutlaka değerlendirilmelidir.</a:t>
            </a:r>
          </a:p>
          <a:p>
            <a:endParaRPr lang="tr-TR" dirty="0"/>
          </a:p>
        </p:txBody>
      </p:sp>
    </p:spTree>
    <p:extLst>
      <p:ext uri="{BB962C8B-B14F-4D97-AF65-F5344CB8AC3E}">
        <p14:creationId xmlns:p14="http://schemas.microsoft.com/office/powerpoint/2010/main" val="1012262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43679C3-E029-4FAB-A4E0-0D729C655F85}"/>
              </a:ext>
            </a:extLst>
          </p:cNvPr>
          <p:cNvSpPr>
            <a:spLocks noGrp="1"/>
          </p:cNvSpPr>
          <p:nvPr>
            <p:ph idx="1"/>
          </p:nvPr>
        </p:nvSpPr>
        <p:spPr>
          <a:xfrm>
            <a:off x="1251678" y="267419"/>
            <a:ext cx="10178322" cy="5612173"/>
          </a:xfrm>
        </p:spPr>
        <p:txBody>
          <a:bodyPr>
            <a:normAutofit/>
          </a:bodyPr>
          <a:lstStyle/>
          <a:p>
            <a:r>
              <a:rPr lang="tr-TR" sz="2400" dirty="0">
                <a:solidFill>
                  <a:srgbClr val="333333"/>
                </a:solidFill>
                <a:latin typeface="Open Sans"/>
              </a:rPr>
              <a:t>Tümör özelliği bulunan yumurtalık kisti ve kitlelerinin ileri safhalarında, kanda tümör belirteçlerine bakılır. Bazı tümör belirteçleri </a:t>
            </a:r>
            <a:r>
              <a:rPr lang="tr-TR" sz="2400" dirty="0">
                <a:solidFill>
                  <a:srgbClr val="C00000"/>
                </a:solidFill>
                <a:latin typeface="Open Sans"/>
              </a:rPr>
              <a:t>(özellikle CA 125) </a:t>
            </a:r>
            <a:r>
              <a:rPr lang="tr-TR" sz="2400" dirty="0">
                <a:solidFill>
                  <a:srgbClr val="333333"/>
                </a:solidFill>
                <a:latin typeface="Open Sans"/>
              </a:rPr>
              <a:t>bazı </a:t>
            </a:r>
            <a:r>
              <a:rPr lang="tr-TR" sz="2400" dirty="0" err="1">
                <a:solidFill>
                  <a:srgbClr val="333333"/>
                </a:solidFill>
                <a:latin typeface="Open Sans"/>
              </a:rPr>
              <a:t>over</a:t>
            </a:r>
            <a:r>
              <a:rPr lang="tr-TR" sz="2400" dirty="0">
                <a:solidFill>
                  <a:srgbClr val="333333"/>
                </a:solidFill>
                <a:latin typeface="Open Sans"/>
              </a:rPr>
              <a:t> tümörü tiplerinde yüksek bulunur. Ancak, CA125 ve diğer tümör belirteçlerinin yüksekliği her zaman kitlenin kanser olduğunu göstermeyeceği gibi tümör belirteçlerinin düşük olması da kanseri ekarte etmez. Tümör belirteçleri dışında </a:t>
            </a:r>
            <a:r>
              <a:rPr lang="tr-TR" sz="2400" dirty="0" err="1">
                <a:solidFill>
                  <a:srgbClr val="333333"/>
                </a:solidFill>
                <a:latin typeface="Open Sans"/>
              </a:rPr>
              <a:t>doppler</a:t>
            </a:r>
            <a:r>
              <a:rPr lang="tr-TR" sz="2400" dirty="0">
                <a:solidFill>
                  <a:srgbClr val="333333"/>
                </a:solidFill>
                <a:latin typeface="Open Sans"/>
              </a:rPr>
              <a:t> ultrasonografi de kan akım değişikliklerini göstererek iyi huylu ve kötü huylu tümör ayırımında yardımcı olabilir. Tüm bu yöntemler yardımcı yöntemlerdir. Hiç biri kesin tanı koymak için yeterli değildir. </a:t>
            </a:r>
            <a:r>
              <a:rPr lang="tr-TR" sz="2400" dirty="0" err="1">
                <a:solidFill>
                  <a:srgbClr val="333333"/>
                </a:solidFill>
                <a:latin typeface="Open Sans"/>
              </a:rPr>
              <a:t>Tümöral</a:t>
            </a:r>
            <a:r>
              <a:rPr lang="tr-TR" sz="2400" dirty="0">
                <a:solidFill>
                  <a:srgbClr val="333333"/>
                </a:solidFill>
                <a:latin typeface="Open Sans"/>
              </a:rPr>
              <a:t> olduğu düşünülen (ister iyi huylu ister kötü huylu olsun) kist ve kitleler ile ayırım yapılamayan olgularda cerrahi yapmak ve ameliyat sırasında patolojik örnek biyopsi almak kesin tanı konulmasını sağlar.</a:t>
            </a:r>
            <a:endParaRPr lang="tr-TR" sz="2400" dirty="0"/>
          </a:p>
        </p:txBody>
      </p:sp>
    </p:spTree>
    <p:extLst>
      <p:ext uri="{BB962C8B-B14F-4D97-AF65-F5344CB8AC3E}">
        <p14:creationId xmlns:p14="http://schemas.microsoft.com/office/powerpoint/2010/main" val="1642839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0F3EA5-2978-4CED-B399-D57F4B86D0F2}"/>
              </a:ext>
            </a:extLst>
          </p:cNvPr>
          <p:cNvSpPr>
            <a:spLocks noGrp="1"/>
          </p:cNvSpPr>
          <p:nvPr>
            <p:ph idx="1"/>
          </p:nvPr>
        </p:nvSpPr>
        <p:spPr>
          <a:xfrm>
            <a:off x="1251678" y="465827"/>
            <a:ext cx="10178322" cy="5413766"/>
          </a:xfrm>
        </p:spPr>
        <p:txBody>
          <a:bodyPr/>
          <a:lstStyle/>
          <a:p>
            <a:r>
              <a:rPr lang="tr-TR" dirty="0">
                <a:solidFill>
                  <a:srgbClr val="333333"/>
                </a:solidFill>
                <a:latin typeface="Open Sans"/>
              </a:rPr>
              <a:t>Kist varlığında tümör belirteçleri ve </a:t>
            </a:r>
            <a:r>
              <a:rPr lang="tr-TR" dirty="0" err="1">
                <a:solidFill>
                  <a:srgbClr val="333333"/>
                </a:solidFill>
                <a:latin typeface="Open Sans"/>
              </a:rPr>
              <a:t>doppler</a:t>
            </a:r>
            <a:r>
              <a:rPr lang="tr-TR" dirty="0">
                <a:solidFill>
                  <a:srgbClr val="333333"/>
                </a:solidFill>
                <a:latin typeface="Open Sans"/>
              </a:rPr>
              <a:t> incelemeleri normal ise ultrason ve muayene ile </a:t>
            </a:r>
            <a:r>
              <a:rPr lang="tr-TR" dirty="0" err="1">
                <a:solidFill>
                  <a:srgbClr val="333333"/>
                </a:solidFill>
                <a:latin typeface="Open Sans"/>
              </a:rPr>
              <a:t>tümoral</a:t>
            </a:r>
            <a:r>
              <a:rPr lang="tr-TR" dirty="0">
                <a:solidFill>
                  <a:srgbClr val="333333"/>
                </a:solidFill>
                <a:latin typeface="Open Sans"/>
              </a:rPr>
              <a:t> olduğunu düşündüren hiç bir bulgu yoksa ve kist 8 cm’den küçük ise bir süre takip edilebilir. Takip sırasında küçülme veya kaybolma olmuyorsa ameliyat yapılması tercih edilir.</a:t>
            </a:r>
          </a:p>
          <a:p>
            <a:endParaRPr lang="tr-TR" dirty="0">
              <a:solidFill>
                <a:srgbClr val="333333"/>
              </a:solidFill>
              <a:latin typeface="Open Sans"/>
            </a:endParaRPr>
          </a:p>
          <a:p>
            <a:endParaRPr lang="tr-TR" dirty="0"/>
          </a:p>
        </p:txBody>
      </p:sp>
      <p:pic>
        <p:nvPicPr>
          <p:cNvPr id="5" name="Resim 4">
            <a:extLst>
              <a:ext uri="{FF2B5EF4-FFF2-40B4-BE49-F238E27FC236}">
                <a16:creationId xmlns:a16="http://schemas.microsoft.com/office/drawing/2014/main" id="{ABF93678-1634-4B1B-9EDE-B83E8A6F47E8}"/>
              </a:ext>
            </a:extLst>
          </p:cNvPr>
          <p:cNvPicPr>
            <a:picLocks noChangeAspect="1"/>
          </p:cNvPicPr>
          <p:nvPr/>
        </p:nvPicPr>
        <p:blipFill>
          <a:blip r:embed="rId2"/>
          <a:stretch>
            <a:fillRect/>
          </a:stretch>
        </p:blipFill>
        <p:spPr>
          <a:xfrm>
            <a:off x="3692106" y="2678896"/>
            <a:ext cx="5217004" cy="2695091"/>
          </a:xfrm>
          <a:prstGeom prst="rect">
            <a:avLst/>
          </a:prstGeom>
        </p:spPr>
      </p:pic>
    </p:spTree>
    <p:extLst>
      <p:ext uri="{BB962C8B-B14F-4D97-AF65-F5344CB8AC3E}">
        <p14:creationId xmlns:p14="http://schemas.microsoft.com/office/powerpoint/2010/main" val="2513307662"/>
      </p:ext>
    </p:extLst>
  </p:cSld>
  <p:clrMapOvr>
    <a:masterClrMapping/>
  </p:clrMapOvr>
</p:sld>
</file>

<file path=ppt/theme/theme1.xml><?xml version="1.0" encoding="utf-8"?>
<a:theme xmlns:a="http://schemas.openxmlformats.org/drawingml/2006/main" name="Rozet">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TM10001106[[fn=Rozet]]</Template>
  <TotalTime>86</TotalTime>
  <Words>1202</Words>
  <Application>Microsoft Office PowerPoint</Application>
  <PresentationFormat>Geniş ekran</PresentationFormat>
  <Paragraphs>58</Paragraphs>
  <Slides>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19</vt:i4>
      </vt:variant>
    </vt:vector>
  </HeadingPairs>
  <TitlesOfParts>
    <vt:vector size="24" baseType="lpstr">
      <vt:lpstr>Arial</vt:lpstr>
      <vt:lpstr>Gill Sans MT</vt:lpstr>
      <vt:lpstr>Impact</vt:lpstr>
      <vt:lpstr>Open Sans</vt:lpstr>
      <vt:lpstr>Rozet</vt:lpstr>
      <vt:lpstr>Overyum kanseri (yumurtalık kanseri)</vt:lpstr>
      <vt:lpstr>       Overyum kanseri nedir?</vt:lpstr>
      <vt:lpstr>PowerPoint Sunusu</vt:lpstr>
      <vt:lpstr>   Overyum kanseri nedenleri ?</vt:lpstr>
      <vt:lpstr>Overyum kanserinin belirtileri</vt:lpstr>
      <vt:lpstr>PowerPoint Sunusu</vt:lpstr>
      <vt:lpstr>       Overyum kanseri tanısı</vt:lpstr>
      <vt:lpstr>PowerPoint Sunusu</vt:lpstr>
      <vt:lpstr>PowerPoint Sunusu</vt:lpstr>
      <vt:lpstr>Overyum kanserinde erken teşhis</vt:lpstr>
      <vt:lpstr>    Overyum kanseri evreleri</vt:lpstr>
      <vt:lpstr>PowerPoint Sunusu</vt:lpstr>
      <vt:lpstr>PowerPoint Sunusu</vt:lpstr>
      <vt:lpstr>PowerPoint Sunusu</vt:lpstr>
      <vt:lpstr>PowerPoint Sunusu</vt:lpstr>
      <vt:lpstr>PowerPoint Sunusu</vt:lpstr>
      <vt:lpstr>PowerPoint Sunusu</vt:lpstr>
      <vt:lpstr>     Overyum kanseri tedavisi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Overyum kanseri (yumurtalık kanseri)</dc:title>
  <dc:creator>Yavuz Fatma</dc:creator>
  <cp:lastModifiedBy>Yavuz Fatma</cp:lastModifiedBy>
  <cp:revision>8</cp:revision>
  <dcterms:created xsi:type="dcterms:W3CDTF">2019-11-23T10:49:41Z</dcterms:created>
  <dcterms:modified xsi:type="dcterms:W3CDTF">2019-11-23T12:16:20Z</dcterms:modified>
</cp:coreProperties>
</file>