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032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6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40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6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11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2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7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2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0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236F3-C7BE-3C4E-B78A-28B6F05FB04B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0B01A-F8EB-4D48-A4F2-69E7A077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70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686800" cy="62674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1800">
                <a:latin typeface="Tahoma" charset="0"/>
                <a:cs typeface="Times New Roman" charset="0"/>
              </a:rPr>
              <a:t> </a:t>
            </a:r>
            <a:r>
              <a:rPr lang="en-US" sz="2400" b="1" i="1">
                <a:latin typeface="Tahoma" charset="0"/>
                <a:cs typeface="Times New Roman" charset="0"/>
              </a:rPr>
              <a:t>Etik Kurallar Listesi</a:t>
            </a:r>
            <a:endParaRPr lang="tr-TR" sz="2400" b="1" i="1">
              <a:latin typeface="Tahoma" charset="0"/>
              <a:cs typeface="+mn-cs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 b="1" i="1">
              <a:latin typeface="Tahoma" charset="0"/>
              <a:cs typeface="+mn-cs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1800">
                <a:latin typeface="Symbol" charset="0"/>
                <a:cs typeface="Times New Roman" charset="0"/>
              </a:rPr>
              <a:t>·</a:t>
            </a:r>
            <a:r>
              <a:rPr lang="en-US" sz="1800">
                <a:latin typeface="Times New Roman" charset="0"/>
                <a:cs typeface="Times New Roman" charset="0"/>
              </a:rPr>
              <a:t>        </a:t>
            </a:r>
            <a:r>
              <a:rPr lang="en-US" sz="2400">
                <a:latin typeface="Tahoma" charset="0"/>
                <a:cs typeface="Times New Roman" charset="0"/>
              </a:rPr>
              <a:t>Biz </a:t>
            </a:r>
            <a:r>
              <a:rPr lang="tr-TR" sz="2400">
                <a:latin typeface="Tahoma" charset="0"/>
                <a:cs typeface="Times New Roman" charset="0"/>
              </a:rPr>
              <a:t>kurallarımızı </a:t>
            </a:r>
            <a:r>
              <a:rPr lang="en-US" sz="2400">
                <a:latin typeface="Tahoma" charset="0"/>
                <a:cs typeface="Times New Roman" charset="0"/>
              </a:rPr>
              <a:t>ve eti</a:t>
            </a:r>
            <a:r>
              <a:rPr lang="tr-TR" sz="2400">
                <a:latin typeface="Tahoma" charset="0"/>
                <a:cs typeface="Times New Roman" charset="0"/>
              </a:rPr>
              <a:t>ğ</a:t>
            </a:r>
            <a:r>
              <a:rPr lang="en-US" sz="2400">
                <a:latin typeface="Tahoma" charset="0"/>
                <a:cs typeface="Times New Roman" charset="0"/>
              </a:rPr>
              <a:t>i, iş yapmanın ayrılmaz unsurları olarak kabul ediyoruz ve dürüstlük, yasallık, adillik, cezadan muaf olma ve bilincin en yüksek standartlarının </a:t>
            </a:r>
            <a:r>
              <a:rPr lang="tr-TR" sz="2400">
                <a:latin typeface="Tahoma" charset="0"/>
                <a:cs typeface="+mn-cs"/>
              </a:rPr>
              <a:t>   </a:t>
            </a:r>
            <a:r>
              <a:rPr lang="en-US" sz="2400">
                <a:latin typeface="Tahoma" charset="0"/>
                <a:cs typeface="Times New Roman" charset="0"/>
              </a:rPr>
              <a:t>karşısındaki her kararı test edeceğimizi belirtiyoruz. </a:t>
            </a:r>
            <a:endParaRPr lang="tr-TR" sz="24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latin typeface="Symbol" charset="0"/>
                <a:cs typeface="Times New Roman" charset="0"/>
              </a:rPr>
              <a:t>·</a:t>
            </a:r>
            <a:r>
              <a:rPr lang="en-US" sz="2400">
                <a:latin typeface="Times New Roman" charset="0"/>
                <a:cs typeface="Times New Roman" charset="0"/>
              </a:rPr>
              <a:t>        </a:t>
            </a:r>
            <a:r>
              <a:rPr lang="en-US" sz="2400">
                <a:latin typeface="Tahoma" charset="0"/>
                <a:cs typeface="Times New Roman" charset="0"/>
              </a:rPr>
              <a:t>Biz, kendimizi kişisel olarak veya topluca her zaman hizmet ve konaklama endüstrisine büyük çapta güven sağlamak için yönlendireceğiz. </a:t>
            </a:r>
            <a:endParaRPr lang="tr-TR" sz="24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latin typeface="Symbol" charset="0"/>
                <a:cs typeface="Times New Roman" charset="0"/>
              </a:rPr>
              <a:t>·</a:t>
            </a:r>
            <a:r>
              <a:rPr lang="en-US" sz="2400">
                <a:latin typeface="Times New Roman" charset="0"/>
                <a:cs typeface="Times New Roman" charset="0"/>
              </a:rPr>
              <a:t>        </a:t>
            </a:r>
            <a:r>
              <a:rPr lang="en-US" sz="2400">
                <a:latin typeface="Tahoma" charset="0"/>
                <a:cs typeface="Times New Roman" charset="0"/>
              </a:rPr>
              <a:t>Zamanımızı, enerjimizi ve kaynaklarımızı kendi ürünümüzün ve hizmetlerimizin gelişmesine yoğunlaştıracagız ve kendi başarımızın ortaya konmasındaki rekabetimize leke sürmeyeceğiz. </a:t>
            </a:r>
            <a:endParaRPr lang="tr-TR" sz="24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400">
              <a:latin typeface="Tahoma" charset="0"/>
              <a:cs typeface="Times New Roman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400">
                <a:latin typeface="Symbol" charset="0"/>
                <a:cs typeface="Times New Roman" charset="0"/>
              </a:rPr>
              <a:t>·</a:t>
            </a:r>
            <a:r>
              <a:rPr lang="en-US" sz="2400">
                <a:latin typeface="Times New Roman" charset="0"/>
                <a:cs typeface="Times New Roman" charset="0"/>
              </a:rPr>
              <a:t>        </a:t>
            </a:r>
            <a:r>
              <a:rPr lang="en-US" sz="2400">
                <a:latin typeface="Tahoma" charset="0"/>
                <a:cs typeface="Times New Roman" charset="0"/>
              </a:rPr>
              <a:t>Bütün müşterilerimize ırk, din, millet ve inanç ve cinsiyetine bakmaksızın eşit davranacağız. </a:t>
            </a:r>
            <a:r>
              <a:rPr lang="en-US" sz="2400">
                <a:latin typeface="Times New Roman" charset="0"/>
                <a:cs typeface="Times New Roman" charset="0"/>
              </a:rPr>
              <a:t>   </a:t>
            </a:r>
            <a:endParaRPr lang="en-US" sz="2400">
              <a:latin typeface="Tahoma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932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61864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tr-TR" sz="2100">
                <a:latin typeface="Tahoma" charset="0"/>
                <a:cs typeface="Times New Roman" charset="0"/>
              </a:rPr>
              <a:t>* </a:t>
            </a:r>
            <a:r>
              <a:rPr lang="en-US" sz="2800" b="1">
                <a:effectLst/>
                <a:latin typeface="Tahoma" charset="0"/>
                <a:cs typeface="Times New Roman" charset="0"/>
              </a:rPr>
              <a:t>Her müşterimize hizmetin ve ürünün bütün standartlarını tam bir tutarlılıkla taşıyacağız. </a:t>
            </a:r>
            <a:endParaRPr lang="tr-TR" sz="2800" b="1">
              <a:effectLst/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800" b="1">
              <a:effectLst/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tr-TR" sz="2800" b="1">
                <a:effectLst/>
                <a:latin typeface="Symbol" charset="0"/>
                <a:cs typeface="Times New Roman" charset="0"/>
              </a:rPr>
              <a:t>*</a:t>
            </a:r>
            <a:r>
              <a:rPr lang="en-US" sz="2800" b="1">
                <a:effectLst/>
                <a:latin typeface="Times New Roman" charset="0"/>
                <a:cs typeface="Times New Roman" charset="0"/>
              </a:rPr>
              <a:t>  </a:t>
            </a:r>
            <a:r>
              <a:rPr lang="en-US" sz="2800" b="1">
                <a:effectLst/>
                <a:latin typeface="Tahoma" charset="0"/>
                <a:cs typeface="Times New Roman" charset="0"/>
              </a:rPr>
              <a:t>Bütün çalışanlar ve müşteriler için her zaman tamamen güvenli ve hijyenik bir ortam sağlayacağız. </a:t>
            </a:r>
            <a:endParaRPr lang="tr-TR" sz="2800" b="1">
              <a:effectLst/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sz="2800" b="1">
              <a:effectLst/>
              <a:latin typeface="Tahoma" charset="0"/>
              <a:cs typeface="Times New Roman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tr-TR" sz="2800" b="1">
                <a:effectLst/>
                <a:latin typeface="Times New Roman" charset="0"/>
                <a:cs typeface="Times New Roman" charset="0"/>
              </a:rPr>
              <a:t>*  </a:t>
            </a:r>
            <a:r>
              <a:rPr lang="en-US" sz="2800" b="1">
                <a:effectLst/>
                <a:latin typeface="Tahoma" charset="0"/>
                <a:cs typeface="Times New Roman" charset="0"/>
              </a:rPr>
              <a:t>Konuklar, müşteriler, işverenler, çalışanlar ve halk arasında büyük çaplı anlayış, dürüstlük ve güvenin en yüksek seviyesini elde etmek ve geliştirmek için yaptıklarımız, uygulamalarımız ve sözlerimizle sürekli çaba göstereceğiz.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2100">
                <a:latin typeface="Times New Roman" charset="0"/>
                <a:cs typeface="Times New Roman" charset="0"/>
              </a:rPr>
              <a:t>   </a:t>
            </a:r>
            <a:endParaRPr lang="en-US" sz="2100">
              <a:latin typeface="Tahoma" charset="0"/>
              <a:cs typeface="Times New Roman" charset="0"/>
            </a:endParaRPr>
          </a:p>
          <a:p>
            <a:pPr eaLnBrk="1" hangingPunct="1">
              <a:defRPr/>
            </a:pPr>
            <a:endParaRPr lang="tr-TR" sz="2100">
              <a:latin typeface="Tahoma" charset="0"/>
              <a:cs typeface="+mn-cs"/>
            </a:endParaRPr>
          </a:p>
        </p:txBody>
      </p:sp>
      <p:pic>
        <p:nvPicPr>
          <p:cNvPr id="71682" name="Picture 4" descr="BD0501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5410200"/>
            <a:ext cx="1314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974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Content Placeholder 2"/>
          <p:cNvSpPr>
            <a:spLocks noGrp="1"/>
          </p:cNvSpPr>
          <p:nvPr>
            <p:ph idx="1"/>
          </p:nvPr>
        </p:nvSpPr>
        <p:spPr>
          <a:xfrm>
            <a:off x="500063" y="500063"/>
            <a:ext cx="8215312" cy="6357937"/>
          </a:xfrm>
        </p:spPr>
        <p:txBody>
          <a:bodyPr/>
          <a:lstStyle/>
          <a:p>
            <a:r>
              <a:rPr lang="en-US" sz="1800" b="1" dirty="0" err="1">
                <a:effectLst/>
                <a:latin typeface="Tahoma" charset="0"/>
              </a:rPr>
              <a:t>Konaklama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i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letmelerine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özgü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olan</a:t>
            </a:r>
            <a:r>
              <a:rPr lang="en-US" sz="1800" b="1" dirty="0">
                <a:effectLst/>
                <a:latin typeface="Tahoma" charset="0"/>
              </a:rPr>
              <a:t>, </a:t>
            </a:r>
            <a:r>
              <a:rPr lang="en-US" sz="1800" b="1" dirty="0" err="1">
                <a:effectLst/>
                <a:latin typeface="Tahoma" charset="0"/>
              </a:rPr>
              <a:t>mü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teri-i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letme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ili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kisi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ve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mü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teri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hak</a:t>
            </a:r>
            <a:r>
              <a:rPr lang="tr-TR" sz="1800" b="1" dirty="0" err="1">
                <a:effectLst/>
                <a:latin typeface="Tahoma" charset="0"/>
              </a:rPr>
              <a:t>ları</a:t>
            </a:r>
            <a:r>
              <a:rPr lang="tr-TR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aç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s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 err="1">
                <a:effectLst/>
                <a:latin typeface="Tahoma" charset="0"/>
              </a:rPr>
              <a:t>ndan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etik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bir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sorun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olarak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nitelendirilebilecek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konular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n </a:t>
            </a:r>
            <a:r>
              <a:rPr lang="en-US" sz="1800" b="1" dirty="0" err="1">
                <a:effectLst/>
                <a:latin typeface="Tahoma" charset="0"/>
              </a:rPr>
              <a:t>ba</a:t>
            </a:r>
            <a:r>
              <a:rPr lang="tr-TR" sz="1800" b="1" dirty="0" err="1">
                <a:effectLst/>
                <a:latin typeface="Tahoma" charset="0"/>
              </a:rPr>
              <a:t>şı</a:t>
            </a:r>
            <a:r>
              <a:rPr lang="en-US" sz="1800" b="1" dirty="0" err="1">
                <a:effectLst/>
                <a:latin typeface="Tahoma" charset="0"/>
              </a:rPr>
              <a:t>nda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i="1" dirty="0">
                <a:effectLst/>
                <a:latin typeface="Tahoma" charset="0"/>
              </a:rPr>
              <a:t>o</a:t>
            </a:r>
            <a:r>
              <a:rPr lang="tr-TR" sz="1800" b="1" i="1" dirty="0" err="1">
                <a:effectLst/>
                <a:latin typeface="Tahoma" charset="0"/>
              </a:rPr>
              <a:t>verboo</a:t>
            </a:r>
            <a:r>
              <a:rPr lang="en-US" sz="1800" b="1" i="1" dirty="0">
                <a:effectLst/>
                <a:latin typeface="Tahoma" charset="0"/>
              </a:rPr>
              <a:t>king </a:t>
            </a:r>
            <a:r>
              <a:rPr lang="en-US" sz="1800" b="1" dirty="0" err="1">
                <a:effectLst/>
                <a:latin typeface="Tahoma" charset="0"/>
              </a:rPr>
              <a:t>bulunmaktad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r. </a:t>
            </a:r>
            <a:r>
              <a:rPr lang="en-US" sz="1800" b="1" dirty="0" err="1">
                <a:effectLst/>
                <a:latin typeface="Tahoma" charset="0"/>
              </a:rPr>
              <a:t>Kapasite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üstü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rezervasyon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ya</a:t>
            </a:r>
            <a:r>
              <a:rPr lang="en-US" sz="1800" b="1" dirty="0">
                <a:effectLst/>
                <a:latin typeface="Tahoma" charset="0"/>
              </a:rPr>
              <a:t> da </a:t>
            </a:r>
            <a:r>
              <a:rPr lang="en-US" sz="1800" b="1" dirty="0" err="1">
                <a:effectLst/>
                <a:latin typeface="Tahoma" charset="0"/>
              </a:rPr>
              <a:t>fazla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rezervasyon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tercüme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edilen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i="1" dirty="0">
                <a:effectLst/>
                <a:latin typeface="Tahoma" charset="0"/>
              </a:rPr>
              <a:t>overbooking; </a:t>
            </a:r>
            <a:r>
              <a:rPr lang="tr-TR" sz="1800" b="1" i="1" dirty="0">
                <a:effectLst/>
                <a:latin typeface="Tahoma" charset="0"/>
              </a:rPr>
              <a:t> </a:t>
            </a:r>
            <a:r>
              <a:rPr lang="en-US" sz="1800" b="1" dirty="0">
                <a:effectLst/>
                <a:latin typeface="Tahoma" charset="0"/>
              </a:rPr>
              <a:t>en </a:t>
            </a:r>
            <a:r>
              <a:rPr lang="en-US" sz="1800" b="1" dirty="0" err="1">
                <a:effectLst/>
                <a:latin typeface="Tahoma" charset="0"/>
              </a:rPr>
              <a:t>geni</a:t>
            </a:r>
            <a:r>
              <a:rPr lang="tr-TR" sz="1800" b="1" dirty="0">
                <a:effectLst/>
                <a:latin typeface="Tahoma" charset="0"/>
              </a:rPr>
              <a:t>ş </a:t>
            </a:r>
            <a:r>
              <a:rPr lang="en-US" sz="1800" b="1" dirty="0" err="1">
                <a:effectLst/>
                <a:latin typeface="Tahoma" charset="0"/>
              </a:rPr>
              <a:t>ifade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ile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otelin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kapasitesinin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üze</a:t>
            </a:r>
            <a:r>
              <a:rPr lang="tr-TR" sz="1800" b="1" dirty="0">
                <a:effectLst/>
                <a:latin typeface="Tahoma" charset="0"/>
              </a:rPr>
              <a:t>rinde </a:t>
            </a:r>
            <a:r>
              <a:rPr lang="en-US" sz="1800" b="1" dirty="0" err="1">
                <a:effectLst/>
                <a:latin typeface="Tahoma" charset="0"/>
              </a:rPr>
              <a:t>rezervasyon</a:t>
            </a:r>
            <a:r>
              <a:rPr lang="en-US" sz="1800" b="1" dirty="0">
                <a:effectLst/>
                <a:latin typeface="Tahoma" charset="0"/>
              </a:rPr>
              <a:t> almas</a:t>
            </a:r>
            <a:r>
              <a:rPr lang="tr-TR" sz="1800" b="1" dirty="0">
                <a:effectLst/>
                <a:latin typeface="Tahoma" charset="0"/>
              </a:rPr>
              <a:t>ı </a:t>
            </a:r>
            <a:r>
              <a:rPr lang="en-US" sz="1800" b="1" dirty="0" err="1">
                <a:effectLst/>
                <a:latin typeface="Tahoma" charset="0"/>
              </a:rPr>
              <a:t>ve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ald</a:t>
            </a:r>
            <a:r>
              <a:rPr lang="tr-TR" sz="1800" b="1" dirty="0" err="1">
                <a:effectLst/>
                <a:latin typeface="Tahoma" charset="0"/>
              </a:rPr>
              <a:t>ığı</a:t>
            </a:r>
            <a:r>
              <a:rPr lang="tr-TR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tüm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bu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rezervasyonlar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n </a:t>
            </a:r>
            <a:r>
              <a:rPr lang="en-US" sz="1800" b="1" dirty="0" err="1">
                <a:effectLst/>
                <a:latin typeface="Tahoma" charset="0"/>
              </a:rPr>
              <a:t>gerçekle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erek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misa</a:t>
            </a:r>
            <a:r>
              <a:rPr lang="tr-TR" sz="1800" b="1" dirty="0" err="1">
                <a:effectLst/>
                <a:latin typeface="Tahoma" charset="0"/>
              </a:rPr>
              <a:t>firi</a:t>
            </a:r>
            <a:r>
              <a:rPr lang="en-US" sz="1800" b="1" dirty="0">
                <a:effectLst/>
                <a:latin typeface="Tahoma" charset="0"/>
              </a:rPr>
              <a:t>n </a:t>
            </a:r>
            <a:r>
              <a:rPr lang="en-US" sz="1800" b="1" dirty="0" err="1">
                <a:effectLst/>
                <a:latin typeface="Tahoma" charset="0"/>
              </a:rPr>
              <a:t>otele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var</a:t>
            </a:r>
            <a:r>
              <a:rPr lang="tr-TR" sz="1800" b="1" dirty="0" err="1">
                <a:effectLst/>
                <a:latin typeface="Tahoma" charset="0"/>
              </a:rPr>
              <a:t>ış</a:t>
            </a:r>
            <a:r>
              <a:rPr lang="en-US" sz="1800" b="1" dirty="0" err="1">
                <a:effectLst/>
                <a:latin typeface="Tahoma" charset="0"/>
              </a:rPr>
              <a:t>lar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n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n </a:t>
            </a:r>
            <a:r>
              <a:rPr lang="en-US" sz="1800" b="1" dirty="0" err="1">
                <a:effectLst/>
                <a:latin typeface="Tahoma" charset="0"/>
              </a:rPr>
              <a:t>söz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konusu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olmas</a:t>
            </a:r>
            <a:r>
              <a:rPr lang="tr-TR" sz="1800" b="1" dirty="0">
                <a:effectLst/>
                <a:latin typeface="Tahoma" charset="0"/>
              </a:rPr>
              <a:t>ı </a:t>
            </a:r>
            <a:r>
              <a:rPr lang="en-US" sz="1800" b="1" dirty="0" err="1">
                <a:effectLst/>
                <a:latin typeface="Tahoma" charset="0"/>
              </a:rPr>
              <a:t>halidir</a:t>
            </a:r>
            <a:r>
              <a:rPr lang="en-US" sz="1800" b="1" dirty="0">
                <a:effectLst/>
                <a:latin typeface="Tahoma" charset="0"/>
              </a:rPr>
              <a:t>. </a:t>
            </a:r>
            <a:r>
              <a:rPr lang="en-US" sz="1800" b="1" dirty="0" err="1">
                <a:effectLst/>
                <a:latin typeface="Tahoma" charset="0"/>
              </a:rPr>
              <a:t>Bilindi</a:t>
            </a:r>
            <a:r>
              <a:rPr lang="tr-TR" sz="1800" b="1" dirty="0">
                <a:effectLst/>
                <a:latin typeface="Tahoma" charset="0"/>
              </a:rPr>
              <a:t>ğ</a:t>
            </a:r>
            <a:r>
              <a:rPr lang="en-US" sz="1800" b="1" dirty="0" err="1">
                <a:effectLst/>
                <a:latin typeface="Tahoma" charset="0"/>
              </a:rPr>
              <a:t>i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gibi</a:t>
            </a:r>
            <a:r>
              <a:rPr lang="en-US" sz="1800" b="1" dirty="0">
                <a:effectLst/>
                <a:latin typeface="Tahoma" charset="0"/>
              </a:rPr>
              <a:t>, </a:t>
            </a:r>
            <a:r>
              <a:rPr lang="en-US" sz="1800" b="1" dirty="0" err="1">
                <a:effectLst/>
                <a:latin typeface="Tahoma" charset="0"/>
              </a:rPr>
              <a:t>otel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i</a:t>
            </a:r>
            <a:r>
              <a:rPr lang="tr-TR" sz="1800" b="1" dirty="0">
                <a:effectLst/>
                <a:latin typeface="Tahoma" charset="0"/>
              </a:rPr>
              <a:t>ş</a:t>
            </a:r>
            <a:r>
              <a:rPr lang="en-US" sz="1800" b="1" dirty="0" err="1">
                <a:effectLst/>
                <a:latin typeface="Tahoma" charset="0"/>
              </a:rPr>
              <a:t>letmeIe</a:t>
            </a:r>
            <a:r>
              <a:rPr lang="tr-TR" sz="1800" b="1" dirty="0">
                <a:effectLst/>
                <a:latin typeface="Tahoma" charset="0"/>
              </a:rPr>
              <a:t>rinde </a:t>
            </a:r>
            <a:r>
              <a:rPr lang="en-US" sz="1800" b="1" dirty="0">
                <a:effectLst/>
                <a:latin typeface="Tahoma" charset="0"/>
              </a:rPr>
              <a:t>tam </a:t>
            </a:r>
            <a:r>
              <a:rPr lang="en-US" sz="1800" b="1" dirty="0" err="1">
                <a:effectLst/>
                <a:latin typeface="Tahoma" charset="0"/>
              </a:rPr>
              <a:t>dolulu</a:t>
            </a:r>
            <a:r>
              <a:rPr lang="tr-TR" sz="1800" b="1" dirty="0">
                <a:effectLst/>
                <a:latin typeface="Tahoma" charset="0"/>
              </a:rPr>
              <a:t>ğ</a:t>
            </a:r>
            <a:r>
              <a:rPr lang="en-US" sz="1800" b="1" dirty="0">
                <a:effectLst/>
                <a:latin typeface="Tahoma" charset="0"/>
              </a:rPr>
              <a:t>u </a:t>
            </a:r>
            <a:r>
              <a:rPr lang="en-US" sz="1800" b="1" dirty="0" err="1">
                <a:effectLst/>
                <a:latin typeface="Tahoma" charset="0"/>
              </a:rPr>
              <a:t>sa</a:t>
            </a:r>
            <a:r>
              <a:rPr lang="tr-TR" sz="1800" b="1" dirty="0">
                <a:effectLst/>
                <a:latin typeface="Tahoma" charset="0"/>
              </a:rPr>
              <a:t>ğ</a:t>
            </a:r>
            <a:r>
              <a:rPr lang="en-US" sz="1800" b="1" dirty="0" err="1">
                <a:effectLst/>
                <a:latin typeface="Tahoma" charset="0"/>
              </a:rPr>
              <a:t>lamak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dirty="0" err="1">
                <a:effectLst/>
                <a:latin typeface="Tahoma" charset="0"/>
              </a:rPr>
              <a:t>için</a:t>
            </a:r>
            <a:r>
              <a:rPr lang="en-US" sz="1800" b="1" dirty="0">
                <a:effectLst/>
                <a:latin typeface="Tahoma" charset="0"/>
              </a:rPr>
              <a:t> </a:t>
            </a:r>
            <a:r>
              <a:rPr lang="en-US" sz="1800" b="1" i="1" dirty="0">
                <a:effectLst/>
                <a:latin typeface="Tahoma" charset="0"/>
              </a:rPr>
              <a:t>overbooking </a:t>
            </a:r>
            <a:r>
              <a:rPr lang="en-US" sz="1800" b="1" dirty="0" err="1">
                <a:effectLst/>
                <a:latin typeface="Tahoma" charset="0"/>
              </a:rPr>
              <a:t>politikas</a:t>
            </a:r>
            <a:r>
              <a:rPr lang="tr-TR" sz="1800" b="1" dirty="0">
                <a:effectLst/>
                <a:latin typeface="Tahoma" charset="0"/>
              </a:rPr>
              <a:t>ı </a:t>
            </a:r>
            <a:r>
              <a:rPr lang="en-US" sz="1800" b="1" dirty="0" err="1">
                <a:effectLst/>
                <a:latin typeface="Tahoma" charset="0"/>
              </a:rPr>
              <a:t>uygulanmaktad</a:t>
            </a:r>
            <a:r>
              <a:rPr lang="tr-TR" sz="1800" b="1" dirty="0">
                <a:effectLst/>
                <a:latin typeface="Tahoma" charset="0"/>
              </a:rPr>
              <a:t>ı</a:t>
            </a:r>
            <a:r>
              <a:rPr lang="en-US" sz="1800" b="1" dirty="0">
                <a:effectLst/>
                <a:latin typeface="Tahoma" charset="0"/>
              </a:rPr>
              <a:t>r. </a:t>
            </a:r>
            <a:endParaRPr lang="tr-TR" sz="1800" b="1" dirty="0">
              <a:effectLst/>
              <a:latin typeface="Tahoma" charset="0"/>
            </a:endParaRPr>
          </a:p>
          <a:p>
            <a:endParaRPr lang="tr-TR" sz="1800" b="1" dirty="0"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76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smtClean="0">
                <a:effectLst/>
                <a:latin typeface="Tahoma" charset="0"/>
              </a:rPr>
              <a:t>Otelin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ekonomik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ç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karlar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yerine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getirmek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ve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mali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problemlerle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kar</a:t>
            </a:r>
            <a:r>
              <a:rPr lang="tr-TR" b="1" dirty="0" err="1" smtClean="0">
                <a:effectLst/>
                <a:latin typeface="Tahoma" charset="0"/>
              </a:rPr>
              <a:t>şı</a:t>
            </a:r>
            <a:r>
              <a:rPr lang="en-US" b="1" dirty="0" smtClean="0">
                <a:effectLst/>
                <a:latin typeface="Tahoma" charset="0"/>
              </a:rPr>
              <a:t>l</a:t>
            </a:r>
            <a:r>
              <a:rPr lang="tr-TR" b="1" dirty="0" smtClean="0">
                <a:effectLst/>
                <a:latin typeface="Tahoma" charset="0"/>
              </a:rPr>
              <a:t>aşmam</a:t>
            </a:r>
            <a:r>
              <a:rPr lang="en-US" b="1" dirty="0" err="1" smtClean="0">
                <a:effectLst/>
                <a:latin typeface="Tahoma" charset="0"/>
              </a:rPr>
              <a:t>ak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için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rezervasyon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iptallerine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kar</a:t>
            </a:r>
            <a:r>
              <a:rPr lang="tr-TR" b="1" dirty="0" err="1" smtClean="0">
                <a:effectLst/>
                <a:latin typeface="Tahoma" charset="0"/>
              </a:rPr>
              <a:t>şı</a:t>
            </a:r>
            <a:r>
              <a:rPr lang="tr-TR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bo</a:t>
            </a:r>
            <a:r>
              <a:rPr lang="tr-TR" b="1" dirty="0" smtClean="0">
                <a:effectLst/>
                <a:latin typeface="Tahoma" charset="0"/>
              </a:rPr>
              <a:t>ş </a:t>
            </a:r>
            <a:r>
              <a:rPr lang="en-US" b="1" dirty="0" err="1" smtClean="0">
                <a:effectLst/>
                <a:latin typeface="Tahoma" charset="0"/>
              </a:rPr>
              <a:t>odas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 </a:t>
            </a:r>
            <a:r>
              <a:rPr lang="en-US" b="1" dirty="0" err="1" smtClean="0">
                <a:effectLst/>
                <a:latin typeface="Tahoma" charset="0"/>
              </a:rPr>
              <a:t>kalmamas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için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oda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ve</a:t>
            </a:r>
            <a:r>
              <a:rPr lang="en-US" b="1" dirty="0" smtClean="0">
                <a:effectLst/>
                <a:latin typeface="Tahoma" charset="0"/>
              </a:rPr>
              <a:t> say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 </a:t>
            </a:r>
            <a:r>
              <a:rPr lang="en-US" b="1" dirty="0" err="1" smtClean="0">
                <a:effectLst/>
                <a:latin typeface="Tahoma" charset="0"/>
              </a:rPr>
              <a:t>üzerinde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rezervasyon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yapmas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ticari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bir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kurum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olan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otel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</a:t>
            </a:r>
            <a:r>
              <a:rPr lang="en-US" b="1" dirty="0" smtClean="0">
                <a:effectLst/>
                <a:latin typeface="Tahoma" charset="0"/>
              </a:rPr>
              <a:t>­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ndan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riskli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durumlar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için</a:t>
            </a:r>
            <a:r>
              <a:rPr lang="en-US" b="1" dirty="0" smtClean="0">
                <a:effectLst/>
                <a:latin typeface="Tahoma" charset="0"/>
              </a:rPr>
              <a:t> al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nan </a:t>
            </a:r>
            <a:r>
              <a:rPr lang="en-US" b="1" dirty="0" err="1" smtClean="0">
                <a:effectLst/>
                <a:latin typeface="Tahoma" charset="0"/>
              </a:rPr>
              <a:t>bir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önlem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niteli</a:t>
            </a:r>
            <a:r>
              <a:rPr lang="tr-TR" b="1" dirty="0" smtClean="0">
                <a:effectLst/>
                <a:latin typeface="Tahoma" charset="0"/>
              </a:rPr>
              <a:t>ğ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en-US" b="1" dirty="0" smtClean="0">
                <a:effectLst/>
                <a:latin typeface="Tahoma" charset="0"/>
              </a:rPr>
              <a:t> ta</a:t>
            </a:r>
            <a:r>
              <a:rPr lang="tr-TR" b="1" dirty="0" err="1" smtClean="0">
                <a:effectLst/>
                <a:latin typeface="Tahoma" charset="0"/>
              </a:rPr>
              <a:t>şı</a:t>
            </a:r>
            <a:r>
              <a:rPr lang="en-US" b="1" dirty="0" smtClean="0">
                <a:effectLst/>
                <a:latin typeface="Tahoma" charset="0"/>
              </a:rPr>
              <a:t>mas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na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ra</a:t>
            </a:r>
            <a:r>
              <a:rPr lang="tr-TR" b="1" dirty="0" smtClean="0">
                <a:effectLst/>
                <a:latin typeface="Tahoma" charset="0"/>
              </a:rPr>
              <a:t>ğ</a:t>
            </a:r>
            <a:r>
              <a:rPr lang="en-US" b="1" dirty="0" smtClean="0">
                <a:effectLst/>
                <a:latin typeface="Tahoma" charset="0"/>
              </a:rPr>
              <a:t>men;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 </a:t>
            </a:r>
            <a:r>
              <a:rPr lang="en-US" b="1" dirty="0" smtClean="0">
                <a:effectLst/>
                <a:latin typeface="Tahoma" charset="0"/>
              </a:rPr>
              <a:t>e</a:t>
            </a:r>
            <a:r>
              <a:rPr lang="tr-TR" b="1" dirty="0" err="1" smtClean="0">
                <a:effectLst/>
                <a:latin typeface="Tahoma" charset="0"/>
              </a:rPr>
              <a:t>tiğine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uygun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olmayan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bir</a:t>
            </a:r>
            <a:r>
              <a:rPr lang="en-US" b="1" dirty="0" smtClean="0">
                <a:effectLst/>
                <a:latin typeface="Tahoma" charset="0"/>
              </a:rPr>
              <a:t> durum </a:t>
            </a:r>
            <a:r>
              <a:rPr lang="en-US" b="1" dirty="0" err="1" smtClean="0">
                <a:effectLst/>
                <a:latin typeface="Tahoma" charset="0"/>
              </a:rPr>
              <a:t>olarak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ele</a:t>
            </a:r>
            <a:r>
              <a:rPr lang="en-US" b="1" dirty="0" smtClean="0">
                <a:effectLst/>
                <a:latin typeface="Tahoma" charset="0"/>
              </a:rPr>
              <a:t> al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nabilir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Fazladan</a:t>
            </a:r>
            <a:r>
              <a:rPr lang="en-US" b="1" dirty="0" smtClean="0">
                <a:effectLst/>
                <a:latin typeface="Tahoma" charset="0"/>
              </a:rPr>
              <a:t> yap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lan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rezer</a:t>
            </a:r>
            <a:r>
              <a:rPr lang="tr-TR" b="1" dirty="0" err="1" smtClean="0">
                <a:effectLst/>
                <a:latin typeface="Tahoma" charset="0"/>
              </a:rPr>
              <a:t>vasyo</a:t>
            </a:r>
            <a:r>
              <a:rPr lang="en-US" b="1" dirty="0" err="1" smtClean="0">
                <a:effectLst/>
                <a:latin typeface="Tahoma" charset="0"/>
              </a:rPr>
              <a:t>nlar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nedeniyle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aç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kta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kalan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mü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terilerine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kendi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letmesinden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letmelerde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yer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bulmak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ve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onlar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smtClean="0">
                <a:effectLst/>
                <a:latin typeface="Tahoma" charset="0"/>
              </a:rPr>
              <a:t>transfer </a:t>
            </a:r>
            <a:r>
              <a:rPr lang="en-US" b="1" dirty="0" err="1" smtClean="0">
                <a:effectLst/>
                <a:latin typeface="Tahoma" charset="0"/>
              </a:rPr>
              <a:t>etmek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durumunda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kalabilir</a:t>
            </a:r>
            <a:r>
              <a:rPr lang="en-US" b="1" dirty="0" smtClean="0">
                <a:effectLst/>
                <a:latin typeface="Tahoma" charset="0"/>
              </a:rPr>
              <a:t>. Bu,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letmenin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mü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terileriyle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olan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ili</a:t>
            </a:r>
            <a:r>
              <a:rPr lang="tr-TR" b="1" dirty="0" smtClean="0">
                <a:effectLst/>
                <a:latin typeface="Tahoma" charset="0"/>
              </a:rPr>
              <a:t>ş</a:t>
            </a:r>
            <a:r>
              <a:rPr lang="en-US" b="1" dirty="0" err="1" smtClean="0">
                <a:effectLst/>
                <a:latin typeface="Tahoma" charset="0"/>
              </a:rPr>
              <a:t>kilerinde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dürüstlük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güven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ve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sayg</a:t>
            </a:r>
            <a:r>
              <a:rPr lang="tr-TR" b="1" dirty="0" err="1" smtClean="0">
                <a:effectLst/>
                <a:latin typeface="Tahoma" charset="0"/>
              </a:rPr>
              <a:t>ınlığını</a:t>
            </a:r>
            <a:r>
              <a:rPr lang="tr-TR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ihlal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etmesi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anlam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err="1" smtClean="0">
                <a:effectLst/>
                <a:latin typeface="Tahoma" charset="0"/>
              </a:rPr>
              <a:t>na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geldi</a:t>
            </a:r>
            <a:r>
              <a:rPr lang="tr-TR" b="1" dirty="0" smtClean="0">
                <a:effectLst/>
                <a:latin typeface="Tahoma" charset="0"/>
              </a:rPr>
              <a:t>ğ</a:t>
            </a:r>
            <a:r>
              <a:rPr lang="en-US" b="1" dirty="0" err="1" smtClean="0">
                <a:effectLst/>
                <a:latin typeface="Tahoma" charset="0"/>
              </a:rPr>
              <a:t>inden</a:t>
            </a:r>
            <a:r>
              <a:rPr lang="en-US" b="1" dirty="0" smtClean="0">
                <a:effectLst/>
                <a:latin typeface="Tahoma" charset="0"/>
              </a:rPr>
              <a:t>, 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tr-TR" b="1" dirty="0" smtClean="0">
                <a:effectLst/>
                <a:latin typeface="Tahoma" charset="0"/>
              </a:rPr>
              <a:t>ş </a:t>
            </a:r>
            <a:r>
              <a:rPr lang="en-US" b="1" dirty="0" err="1" smtClean="0">
                <a:effectLst/>
                <a:latin typeface="Tahoma" charset="0"/>
              </a:rPr>
              <a:t>eti</a:t>
            </a:r>
            <a:r>
              <a:rPr lang="tr-TR" b="1" dirty="0" smtClean="0">
                <a:effectLst/>
                <a:latin typeface="Tahoma" charset="0"/>
              </a:rPr>
              <a:t>ğ</a:t>
            </a:r>
            <a:r>
              <a:rPr lang="en-US" b="1" dirty="0" err="1" smtClean="0">
                <a:effectLst/>
                <a:latin typeface="Tahoma" charset="0"/>
              </a:rPr>
              <a:t>i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ilkelerine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ayk</a:t>
            </a:r>
            <a:r>
              <a:rPr lang="tr-TR" b="1" dirty="0" smtClean="0">
                <a:effectLst/>
                <a:latin typeface="Tahoma" charset="0"/>
              </a:rPr>
              <a:t>ı</a:t>
            </a:r>
            <a:r>
              <a:rPr lang="en-US" b="1" dirty="0" smtClean="0">
                <a:effectLst/>
                <a:latin typeface="Tahoma" charset="0"/>
              </a:rPr>
              <a:t>r</a:t>
            </a:r>
            <a:r>
              <a:rPr lang="tr-TR" b="1" dirty="0" smtClean="0">
                <a:effectLst/>
                <a:latin typeface="Tahoma" charset="0"/>
              </a:rPr>
              <a:t>ı </a:t>
            </a:r>
            <a:r>
              <a:rPr lang="en-US" b="1" dirty="0" err="1" smtClean="0">
                <a:effectLst/>
                <a:latin typeface="Tahoma" charset="0"/>
              </a:rPr>
              <a:t>bir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uygulama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kabul</a:t>
            </a:r>
            <a:r>
              <a:rPr lang="en-US" b="1" dirty="0" smtClean="0">
                <a:effectLst/>
                <a:latin typeface="Tahoma" charset="0"/>
              </a:rPr>
              <a:t> </a:t>
            </a:r>
            <a:r>
              <a:rPr lang="en-US" b="1" dirty="0" err="1" smtClean="0">
                <a:effectLst/>
                <a:latin typeface="Tahoma" charset="0"/>
              </a:rPr>
              <a:t>edilebilir</a:t>
            </a:r>
            <a:r>
              <a:rPr lang="en-US" b="1" dirty="0" smtClean="0">
                <a:effectLst/>
                <a:latin typeface="Tahoma" charset="0"/>
              </a:rPr>
              <a:t>. </a:t>
            </a:r>
            <a:endParaRPr lang="tr-TR" b="1" smtClean="0">
              <a:effectLst/>
              <a:latin typeface="Tahoma" charset="0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7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Meryem</a:t>
            </a:r>
            <a:r>
              <a:rPr lang="en-US" dirty="0" smtClean="0"/>
              <a:t> </a:t>
            </a:r>
            <a:r>
              <a:rPr lang="en-US" dirty="0" err="1" smtClean="0"/>
              <a:t>Kozak</a:t>
            </a:r>
            <a:r>
              <a:rPr lang="en-US" dirty="0" smtClean="0"/>
              <a:t>- </a:t>
            </a:r>
            <a:r>
              <a:rPr lang="en-US" dirty="0" err="1" smtClean="0"/>
              <a:t>Hatice</a:t>
            </a:r>
            <a:r>
              <a:rPr lang="en-US" dirty="0" smtClean="0"/>
              <a:t> </a:t>
            </a:r>
            <a:r>
              <a:rPr lang="en-US" dirty="0" err="1" smtClean="0"/>
              <a:t>Nergis</a:t>
            </a:r>
            <a:r>
              <a:rPr lang="en-US" dirty="0" smtClean="0"/>
              <a:t>- </a:t>
            </a:r>
            <a:r>
              <a:rPr lang="en-US" dirty="0" err="1" smtClean="0"/>
              <a:t>Turizmde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- </a:t>
            </a:r>
            <a:r>
              <a:rPr lang="en-US" dirty="0" err="1" smtClean="0"/>
              <a:t>Detay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en-US" dirty="0" smtClean="0"/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makaleler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07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199</Words>
  <Application>Microsoft Macintosh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2</cp:revision>
  <dcterms:created xsi:type="dcterms:W3CDTF">2017-11-16T13:30:48Z</dcterms:created>
  <dcterms:modified xsi:type="dcterms:W3CDTF">2017-11-16T13:40:50Z</dcterms:modified>
</cp:coreProperties>
</file>