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49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91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95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02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20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06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90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43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13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518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C470-6807-4922-9F1E-62B8B110243E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4575D-77A1-468E-BDF4-3228881E7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76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Hegelci</a:t>
            </a:r>
            <a:r>
              <a:rPr lang="tr-TR" dirty="0" smtClean="0"/>
              <a:t> Metafizik Devam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 bölümde </a:t>
            </a:r>
            <a:r>
              <a:rPr lang="tr-TR" dirty="0" err="1" smtClean="0"/>
              <a:t>Hegel’in</a:t>
            </a:r>
            <a:r>
              <a:rPr lang="tr-TR" dirty="0" smtClean="0"/>
              <a:t> Tin kavramının </a:t>
            </a:r>
            <a:r>
              <a:rPr lang="tr-TR" dirty="0" smtClean="0"/>
              <a:t>ö</a:t>
            </a:r>
            <a:r>
              <a:rPr lang="tr-TR" dirty="0" smtClean="0"/>
              <a:t>zellikleri, doğal </a:t>
            </a:r>
            <a:r>
              <a:rPr lang="tr-TR" dirty="0" smtClean="0"/>
              <a:t>ve kültürel süreçler </a:t>
            </a:r>
            <a:r>
              <a:rPr lang="tr-TR" dirty="0" smtClean="0"/>
              <a:t>ayrımı, Dünya </a:t>
            </a:r>
            <a:r>
              <a:rPr lang="tr-TR" dirty="0" smtClean="0"/>
              <a:t>tarihinin özgürlük bilincinin gelişimi </a:t>
            </a:r>
            <a:r>
              <a:rPr lang="tr-TR" dirty="0" smtClean="0"/>
              <a:t>olması, Tin’in </a:t>
            </a:r>
            <a:r>
              <a:rPr lang="tr-TR" dirty="0" smtClean="0"/>
              <a:t>soyut bir potansiyel olarak kavranışı ve  modern devletin özgürlüğün onun aracılığıyla geliştiği bir kurum olarak </a:t>
            </a:r>
            <a:r>
              <a:rPr lang="tr-TR" dirty="0" smtClean="0"/>
              <a:t>değerlendirilmesi</a:t>
            </a:r>
            <a:r>
              <a:rPr lang="tr-TR" dirty="0"/>
              <a:t> </a:t>
            </a:r>
            <a:r>
              <a:rPr lang="tr-TR" dirty="0" smtClean="0"/>
              <a:t>konuları işlenecek.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201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Hegelci</a:t>
            </a:r>
            <a:r>
              <a:rPr lang="tr-TR" dirty="0" smtClean="0"/>
              <a:t> Metafizik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Hegel</a:t>
            </a:r>
            <a:r>
              <a:rPr lang="tr-TR" dirty="0" smtClean="0"/>
              <a:t> doğal ve kültürel süreçler üzerine bir ayrım yapar</a:t>
            </a:r>
          </a:p>
          <a:p>
            <a:r>
              <a:rPr lang="tr-TR" dirty="0" smtClean="0"/>
              <a:t>Doğa sürekli kendini tekrar eden döngüsel bir çevrim sergiler </a:t>
            </a:r>
          </a:p>
          <a:p>
            <a:r>
              <a:rPr lang="tr-TR" dirty="0" smtClean="0"/>
              <a:t>Oysa tin alanı bambaşka işler.</a:t>
            </a:r>
          </a:p>
          <a:p>
            <a:r>
              <a:rPr lang="tr-TR" dirty="0" smtClean="0"/>
              <a:t>Tin daha iyiye ve doğruya gelişmek için gerçek bir kapasiteye sahiptir.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Hegel</a:t>
            </a:r>
            <a:r>
              <a:rPr lang="tr-TR" dirty="0" smtClean="0"/>
              <a:t> bunu «mükemmeliyet itkisi» olarak adlandırır.</a:t>
            </a:r>
          </a:p>
          <a:p>
            <a:r>
              <a:rPr lang="tr-TR" dirty="0" smtClean="0"/>
              <a:t>Bu itki, bir tür tohum,  fiilen olmaya yazgılı bir şeyi işaret eden bir ideadır.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96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Hegelci</a:t>
            </a:r>
            <a:r>
              <a:rPr lang="tr-TR" dirty="0" smtClean="0"/>
              <a:t> Metafizik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Dolayısıyla bu ideayı anlatmak için </a:t>
            </a:r>
            <a:r>
              <a:rPr lang="tr-TR" dirty="0" err="1" smtClean="0"/>
              <a:t>Hegel</a:t>
            </a:r>
            <a:r>
              <a:rPr lang="tr-TR" dirty="0" smtClean="0"/>
              <a:t>  meşhur ayrımını yapar:</a:t>
            </a:r>
          </a:p>
          <a:p>
            <a:pPr marL="514350" indent="-514350">
              <a:buAutoNum type="arabicPeriod"/>
            </a:pPr>
            <a:r>
              <a:rPr lang="tr-TR" dirty="0" smtClean="0"/>
              <a:t>Madde ve Tin, yani</a:t>
            </a:r>
          </a:p>
          <a:p>
            <a:r>
              <a:rPr lang="tr-TR" dirty="0" smtClean="0"/>
              <a:t>Kendinde olmak (an </a:t>
            </a:r>
            <a:r>
              <a:rPr lang="tr-TR" dirty="0" err="1" smtClean="0"/>
              <a:t>sich</a:t>
            </a:r>
            <a:r>
              <a:rPr lang="tr-TR" dirty="0" smtClean="0"/>
              <a:t>) ve kendisi için olmak (</a:t>
            </a:r>
            <a:r>
              <a:rPr lang="tr-TR" dirty="0" err="1" smtClean="0"/>
              <a:t>für</a:t>
            </a:r>
            <a:r>
              <a:rPr lang="tr-TR" dirty="0" smtClean="0"/>
              <a:t> </a:t>
            </a:r>
            <a:r>
              <a:rPr lang="tr-TR" dirty="0" err="1" smtClean="0"/>
              <a:t>sich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Bu şu anlama gelir:</a:t>
            </a:r>
          </a:p>
          <a:p>
            <a:r>
              <a:rPr lang="tr-TR" dirty="0" smtClean="0"/>
              <a:t>Tin nesnel gerçek dünyanın bilinci olduğu için; insan kültürü olarak sürekli biçimde kendinde varlık ile kendi için varlığın birliğini, özgürlük ve zorunluluğun, akıl ile doğanın birliğini sağlama </a:t>
            </a:r>
            <a:r>
              <a:rPr lang="tr-TR" dirty="0" err="1" smtClean="0"/>
              <a:t>sağlama</a:t>
            </a:r>
            <a:r>
              <a:rPr lang="tr-TR" dirty="0" smtClean="0"/>
              <a:t> mücadelesi verir.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</a:t>
            </a:r>
            <a:r>
              <a:rPr lang="tr-TR" dirty="0" err="1" smtClean="0"/>
              <a:t>egelci</a:t>
            </a:r>
            <a:r>
              <a:rPr lang="tr-TR" dirty="0" smtClean="0"/>
              <a:t> Metafizik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dirty="0" err="1" smtClean="0"/>
              <a:t>Hegel</a:t>
            </a:r>
            <a:r>
              <a:rPr lang="tr-TR" dirty="0" smtClean="0"/>
              <a:t> için dünya tarihi;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«Özgürlük bilincinin gelişiminden başka bir şey değildir»  </a:t>
            </a:r>
          </a:p>
          <a:p>
            <a:pPr marL="0" indent="0">
              <a:buNone/>
            </a:pPr>
            <a:r>
              <a:rPr lang="tr-TR" dirty="0" smtClean="0"/>
              <a:t>Bu bağlamda </a:t>
            </a:r>
            <a:r>
              <a:rPr lang="tr-TR" dirty="0" err="1" smtClean="0"/>
              <a:t>Hegel</a:t>
            </a:r>
            <a:r>
              <a:rPr lang="tr-TR" dirty="0" smtClean="0"/>
              <a:t> aydınlanmanın ilerlemeci yaklaşımı benimser ve bunu şu şekilde dile getirir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Doğu milletleri yalnızca bir kişinin (teokratik yönetici) özgür olduğunu bilirlerdi; Yunan ve Roma dünyası ise yalnızca bazılarının (aristokrasi); oysa biz tüm insanların özgür olduğunu biliyoruz. 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Hegel’e</a:t>
            </a:r>
            <a:r>
              <a:rPr lang="tr-TR" dirty="0" smtClean="0"/>
              <a:t> göre «Evet dünyada türlü olumsuzluklar da vardır» ancak </a:t>
            </a:r>
          </a:p>
          <a:p>
            <a:pPr marL="0" indent="0">
              <a:buNone/>
            </a:pPr>
            <a:r>
              <a:rPr lang="tr-TR" dirty="0" smtClean="0"/>
              <a:t>Ona göre «tarihte kendini açığa çıkartan bir akıl» vardır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8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Hegelci</a:t>
            </a:r>
            <a:r>
              <a:rPr lang="tr-TR" dirty="0" smtClean="0"/>
              <a:t> Metafizik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3. </a:t>
            </a:r>
            <a:r>
              <a:rPr lang="tr-TR" dirty="0" err="1" smtClean="0"/>
              <a:t>Hegel</a:t>
            </a:r>
            <a:r>
              <a:rPr lang="tr-TR" dirty="0" smtClean="0"/>
              <a:t> din düşüncesini soyut bir potansiyel olarak kavramıştır.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O gizli ve gelişmemiş bir özdür.</a:t>
            </a:r>
          </a:p>
          <a:p>
            <a:r>
              <a:rPr lang="tr-TR" dirty="0" smtClean="0"/>
              <a:t>Kendini gerçekleştirmesi için bir başka unsur gerekir.</a:t>
            </a:r>
          </a:p>
          <a:p>
            <a:r>
              <a:rPr lang="tr-TR" dirty="0" smtClean="0"/>
              <a:t>İşte bu başka güç, insanın ihtiyacı güdüsü, eğilimi ve tutkusudur. </a:t>
            </a:r>
          </a:p>
          <a:p>
            <a:r>
              <a:rPr lang="tr-TR" dirty="0" smtClean="0"/>
              <a:t>Ona göre insan etkinliği idea ya da evrensel özün (tin ya da özgürlük)  nesnellik (doğa ve zorunluluk) alanına tercüme edildiği bir ara yol ya da aracıdır.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7455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Hegelci</a:t>
            </a:r>
            <a:r>
              <a:rPr lang="tr-TR" dirty="0" smtClean="0"/>
              <a:t> Metafizik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4. </a:t>
            </a:r>
            <a:r>
              <a:rPr lang="tr-TR" dirty="0" err="1" smtClean="0"/>
              <a:t>Hegel’e</a:t>
            </a:r>
            <a:r>
              <a:rPr lang="tr-TR" dirty="0" smtClean="0"/>
              <a:t> göre devlet,</a:t>
            </a:r>
          </a:p>
          <a:p>
            <a:pPr marL="0" indent="0">
              <a:buNone/>
            </a:pPr>
            <a:r>
              <a:rPr lang="tr-TR" dirty="0" smtClean="0"/>
              <a:t>Yukarıda bahsettiği özgürlüğün onun aracılığıyla gerçekleştiği bir kurumdur. </a:t>
            </a:r>
          </a:p>
          <a:p>
            <a:pPr marL="0" indent="0">
              <a:buNone/>
            </a:pPr>
            <a:r>
              <a:rPr lang="tr-TR" dirty="0" smtClean="0"/>
              <a:t>Devlet, tinin cisimleşmiş, tezahür etmiş halidir.   </a:t>
            </a:r>
          </a:p>
          <a:p>
            <a:pPr marL="0" indent="0">
              <a:buNone/>
            </a:pPr>
            <a:r>
              <a:rPr lang="tr-TR" dirty="0" smtClean="0"/>
              <a:t>Devlet dünya üzerinde </a:t>
            </a:r>
            <a:r>
              <a:rPr lang="tr-TR" dirty="0" err="1" smtClean="0"/>
              <a:t>varolan</a:t>
            </a:r>
            <a:r>
              <a:rPr lang="tr-TR" dirty="0" smtClean="0"/>
              <a:t> İlahi </a:t>
            </a:r>
            <a:r>
              <a:rPr lang="tr-TR" dirty="0" err="1" smtClean="0"/>
              <a:t>İdea’dır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err="1" smtClean="0"/>
              <a:t>Hegel</a:t>
            </a:r>
            <a:r>
              <a:rPr lang="tr-TR" dirty="0" smtClean="0"/>
              <a:t>, bu nedenle yaşadığı dönemki Prusya devletini onun </a:t>
            </a:r>
            <a:r>
              <a:rPr lang="tr-TR" dirty="0" err="1" smtClean="0"/>
              <a:t>mutlakiyetçi</a:t>
            </a:r>
            <a:r>
              <a:rPr lang="tr-TR" dirty="0" smtClean="0"/>
              <a:t> rejimini, genel olarak da devleti kutsamakla eleştirilmiştir. Bu nedenle örneğin Karl </a:t>
            </a:r>
            <a:r>
              <a:rPr lang="tr-TR" dirty="0" err="1" smtClean="0"/>
              <a:t>Popper</a:t>
            </a:r>
            <a:r>
              <a:rPr lang="tr-TR" dirty="0" smtClean="0"/>
              <a:t> onu </a:t>
            </a:r>
            <a:r>
              <a:rPr lang="tr-TR" dirty="0" err="1" smtClean="0"/>
              <a:t>totaliterizmin</a:t>
            </a:r>
            <a:r>
              <a:rPr lang="tr-TR" dirty="0" smtClean="0"/>
              <a:t> kurucusu olarak değerlendirir. (Morris: 22-23).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8115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Hegel’in</a:t>
            </a:r>
            <a:r>
              <a:rPr lang="tr-TR" dirty="0" smtClean="0"/>
              <a:t> Din Felsefesi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Hegel</a:t>
            </a:r>
            <a:r>
              <a:rPr lang="tr-TR" dirty="0" smtClean="0"/>
              <a:t> tin merkezli düşündüğü için felsefesi genel olarak dinsel bir ton taşır.  </a:t>
            </a:r>
          </a:p>
          <a:p>
            <a:r>
              <a:rPr lang="tr-TR" dirty="0" smtClean="0"/>
              <a:t>Özel hayatında ibadetlerini yapan </a:t>
            </a:r>
            <a:r>
              <a:rPr lang="tr-TR" dirty="0" err="1" smtClean="0"/>
              <a:t>Lutherci</a:t>
            </a:r>
            <a:r>
              <a:rPr lang="tr-TR" dirty="0" smtClean="0"/>
              <a:t> bir </a:t>
            </a:r>
            <a:r>
              <a:rPr lang="tr-TR" dirty="0" err="1" smtClean="0"/>
              <a:t>Hristiyandır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Ancak tanrıya ilişkin düşünceleri ana akım Hristiyanlık düşüncesinden farklıdır. </a:t>
            </a:r>
          </a:p>
          <a:p>
            <a:pPr marL="0" indent="0">
              <a:buNone/>
            </a:pPr>
            <a:r>
              <a:rPr lang="tr-TR" dirty="0" err="1" smtClean="0"/>
              <a:t>Hegel’in</a:t>
            </a:r>
            <a:r>
              <a:rPr lang="tr-TR" dirty="0" smtClean="0"/>
              <a:t> tanrı anlayışı şu şekilde özetlenebilir. </a:t>
            </a:r>
          </a:p>
          <a:p>
            <a:pPr marL="0" indent="0">
              <a:buNone/>
            </a:pPr>
            <a:r>
              <a:rPr lang="tr-TR" dirty="0" err="1" smtClean="0"/>
              <a:t>Hegel</a:t>
            </a:r>
            <a:r>
              <a:rPr lang="tr-TR" dirty="0" smtClean="0"/>
              <a:t> kendisini düşüncede (mantık), tarihte (tin, öznellik), ve doğada (zorunluluk/nesnellik) </a:t>
            </a:r>
            <a:r>
              <a:rPr lang="tr-TR" dirty="0" err="1" smtClean="0"/>
              <a:t>dışavuran</a:t>
            </a:r>
            <a:r>
              <a:rPr lang="tr-TR" dirty="0" smtClean="0"/>
              <a:t> bir </a:t>
            </a:r>
            <a:r>
              <a:rPr lang="tr-TR" dirty="0" err="1" smtClean="0"/>
              <a:t>tümellik</a:t>
            </a:r>
            <a:r>
              <a:rPr lang="tr-TR" dirty="0" smtClean="0"/>
              <a:t> olarak bir tanrı imgesine sahiptir </a:t>
            </a:r>
            <a:r>
              <a:rPr lang="tr-TR" dirty="0"/>
              <a:t>(</a:t>
            </a:r>
            <a:r>
              <a:rPr lang="tr-TR" dirty="0" smtClean="0"/>
              <a:t>Morris: 28).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732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Hegel’in</a:t>
            </a:r>
            <a:r>
              <a:rPr lang="tr-TR" dirty="0" smtClean="0"/>
              <a:t> Din Felsefesi.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Hegel</a:t>
            </a:r>
            <a:r>
              <a:rPr lang="tr-TR" dirty="0" smtClean="0"/>
              <a:t> için nihai gerçeklik ikicilikten uzaktır (</a:t>
            </a:r>
            <a:r>
              <a:rPr lang="tr-TR" dirty="0" err="1" smtClean="0"/>
              <a:t>nondualistic</a:t>
            </a:r>
            <a:r>
              <a:rPr lang="tr-TR" dirty="0" smtClean="0"/>
              <a:t>)  ve ne yalnızca tin (kültür) ne de yalnızca doğa olup her ikisidir. Kozmik sürecin kendisidir.</a:t>
            </a:r>
          </a:p>
          <a:p>
            <a:pPr marL="0" indent="0">
              <a:buNone/>
            </a:pPr>
            <a:r>
              <a:rPr lang="tr-TR" dirty="0" smtClean="0"/>
              <a:t>Bu görüş ne idealist ne de materyalisttir. En doğru şekilde nesnel idealizm ya da diyalektik materyalizm olarak tanımlanabilir. </a:t>
            </a:r>
          </a:p>
          <a:p>
            <a:pPr marL="0" indent="0">
              <a:buNone/>
            </a:pPr>
            <a:r>
              <a:rPr lang="tr-TR" dirty="0" err="1" smtClean="0"/>
              <a:t>Hegel</a:t>
            </a:r>
            <a:r>
              <a:rPr lang="tr-TR" dirty="0" smtClean="0"/>
              <a:t> ne </a:t>
            </a:r>
            <a:r>
              <a:rPr lang="tr-TR" dirty="0" err="1" smtClean="0"/>
              <a:t>teist</a:t>
            </a:r>
            <a:r>
              <a:rPr lang="tr-TR" dirty="0" smtClean="0"/>
              <a:t>, ne panteist ne de ateisttir. Bir anlamda her üçüdür. </a:t>
            </a:r>
          </a:p>
          <a:p>
            <a:pPr marL="0" indent="0">
              <a:buNone/>
            </a:pPr>
            <a:r>
              <a:rPr lang="tr-TR" dirty="0" err="1" smtClean="0"/>
              <a:t>Hegel’in</a:t>
            </a:r>
            <a:r>
              <a:rPr lang="tr-TR" dirty="0" smtClean="0"/>
              <a:t> temel odağı özne ile nesne arasındaki etkileşim, </a:t>
            </a:r>
            <a:r>
              <a:rPr lang="tr-TR" dirty="0" err="1" smtClean="0"/>
              <a:t>tani</a:t>
            </a:r>
            <a:r>
              <a:rPr lang="tr-TR" dirty="0" smtClean="0"/>
              <a:t> dünyada olmak üzerinedir. (morris:28-29)      </a:t>
            </a:r>
          </a:p>
        </p:txBody>
      </p:sp>
    </p:spTree>
    <p:extLst>
      <p:ext uri="{BB962C8B-B14F-4D97-AF65-F5344CB8AC3E}">
        <p14:creationId xmlns:p14="http://schemas.microsoft.com/office/powerpoint/2010/main" val="97185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557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Hegelci Metafizik Devam </vt:lpstr>
      <vt:lpstr>Hegelci Metafizik </vt:lpstr>
      <vt:lpstr>Hegelci Metafizik </vt:lpstr>
      <vt:lpstr>Hegelci Metafizik </vt:lpstr>
      <vt:lpstr>Hegelci Metafizik </vt:lpstr>
      <vt:lpstr>Hegelci Metafizik</vt:lpstr>
      <vt:lpstr>Hegel’in Din Felsefesi </vt:lpstr>
      <vt:lpstr>Hegel’in Din Felsefesi.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Hegelci Metafizik Devam </dc:title>
  <dc:creator>Kurtulus</dc:creator>
  <cp:lastModifiedBy>Kurtulus</cp:lastModifiedBy>
  <cp:revision>18</cp:revision>
  <dcterms:created xsi:type="dcterms:W3CDTF">2020-02-13T17:58:16Z</dcterms:created>
  <dcterms:modified xsi:type="dcterms:W3CDTF">2020-02-15T12:46:36Z</dcterms:modified>
</cp:coreProperties>
</file>