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7"/>
  </p:notesMasterIdLst>
  <p:sldIdLst>
    <p:sldId id="604" r:id="rId4"/>
    <p:sldId id="1125" r:id="rId5"/>
    <p:sldId id="1126" r:id="rId6"/>
    <p:sldId id="1127" r:id="rId7"/>
    <p:sldId id="1128" r:id="rId8"/>
    <p:sldId id="1129" r:id="rId9"/>
    <p:sldId id="1130" r:id="rId10"/>
    <p:sldId id="1137" r:id="rId11"/>
    <p:sldId id="1132" r:id="rId12"/>
    <p:sldId id="1133" r:id="rId13"/>
    <p:sldId id="1134" r:id="rId14"/>
    <p:sldId id="1135" r:id="rId15"/>
    <p:sldId id="1136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5BA25-B370-4015-8D00-E723D2EDFE0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6358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5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Portföy Yönetimi 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3- Portföy Seçimi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860" y="1173480"/>
            <a:ext cx="8557260" cy="4306888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tr-TR" altLang="tr-TR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</a:t>
            </a:r>
            <a:r>
              <a:rPr lang="tr-TR" altLang="tr-TR" spc="-50" dirty="0">
                <a:ea typeface="Trebuchet MS" panose="020B0603020202020204" pitchFamily="34" charset="0"/>
              </a:rPr>
              <a:t>seçimi, öncelikle her yatırım kategorisine yapılacak yatırım </a:t>
            </a:r>
            <a:r>
              <a:rPr lang="tr-TR" altLang="tr-TR" spc="-50" dirty="0" smtClean="0">
                <a:ea typeface="Trebuchet MS" panose="020B0603020202020204" pitchFamily="34" charset="0"/>
              </a:rPr>
              <a:t>tutarının </a:t>
            </a:r>
            <a:r>
              <a:rPr lang="tr-TR" altLang="tr-TR" spc="-50" dirty="0">
                <a:ea typeface="Trebuchet MS" panose="020B0603020202020204" pitchFamily="34" charset="0"/>
              </a:rPr>
              <a:t>saptanmasını içerir. Daha sonra, bu kategori içinde değişik </a:t>
            </a:r>
            <a:r>
              <a:rPr lang="tr-TR" altLang="tr-TR" spc="-50" dirty="0" smtClean="0">
                <a:ea typeface="Trebuchet MS" panose="020B0603020202020204" pitchFamily="34" charset="0"/>
              </a:rPr>
              <a:t>menkul </a:t>
            </a:r>
            <a:r>
              <a:rPr lang="tr-TR" altLang="tr-TR" spc="-50" dirty="0">
                <a:ea typeface="Trebuchet MS" panose="020B0603020202020204" pitchFamily="34" charset="0"/>
              </a:rPr>
              <a:t>kıymetlere yapılacak yatırım tutarının saptanmasını gerektirir. </a:t>
            </a:r>
            <a:r>
              <a:rPr lang="tr-TR" altLang="tr-TR" spc="-50" dirty="0" smtClean="0">
                <a:ea typeface="Trebuchet MS" panose="020B0603020202020204" pitchFamily="34" charset="0"/>
              </a:rPr>
              <a:t>Bu </a:t>
            </a:r>
            <a:r>
              <a:rPr lang="tr-TR" altLang="tr-TR" spc="-50" dirty="0">
                <a:ea typeface="Trebuchet MS" panose="020B0603020202020204" pitchFamily="34" charset="0"/>
              </a:rPr>
              <a:t>aşama yatırım uzmanının yatırımcı adına girişimde bulunduğu ilk </a:t>
            </a:r>
            <a:r>
              <a:rPr lang="tr-TR" altLang="tr-TR" spc="-50" dirty="0" smtClean="0">
                <a:ea typeface="Trebuchet MS" panose="020B0603020202020204" pitchFamily="34" charset="0"/>
              </a:rPr>
              <a:t>adımdır.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</a:t>
            </a:r>
            <a:r>
              <a:rPr lang="tr-TR" altLang="tr-TR" spc="-50" dirty="0">
                <a:ea typeface="Trebuchet MS" panose="020B0603020202020204" pitchFamily="34" charset="0"/>
              </a:rPr>
              <a:t>seçiminde önce, portföyün hangi varlıklardan oluşacağı </a:t>
            </a:r>
            <a:r>
              <a:rPr lang="tr-TR" altLang="tr-TR" spc="-50" dirty="0" smtClean="0">
                <a:ea typeface="Trebuchet MS" panose="020B0603020202020204" pitchFamily="34" charset="0"/>
              </a:rPr>
              <a:t>saptanmaktadır</a:t>
            </a:r>
            <a:r>
              <a:rPr lang="tr-TR" altLang="tr-TR" spc="-50" dirty="0">
                <a:ea typeface="Trebuchet MS" panose="020B0603020202020204" pitchFamily="34" charset="0"/>
              </a:rPr>
              <a:t>. Yani portföyün genel kompozisyonu hakkında </a:t>
            </a:r>
            <a:r>
              <a:rPr lang="tr-TR" altLang="tr-TR" spc="-50" dirty="0" smtClean="0">
                <a:ea typeface="Trebuchet MS" panose="020B0603020202020204" pitchFamily="34" charset="0"/>
              </a:rPr>
              <a:t>karar verilmektedir</a:t>
            </a:r>
            <a:r>
              <a:rPr lang="tr-TR" altLang="tr-TR" spc="-50" dirty="0">
                <a:ea typeface="Trebuchet MS" panose="020B0603020202020204" pitchFamily="34" charset="0"/>
              </a:rPr>
              <a:t>. </a:t>
            </a:r>
            <a:endParaRPr lang="tr-TR" altLang="tr-TR" spc="-50" dirty="0" smtClean="0">
              <a:ea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Çünkü </a:t>
            </a:r>
            <a:r>
              <a:rPr lang="tr-TR" altLang="tr-TR" spc="-50" dirty="0">
                <a:ea typeface="Trebuchet MS" panose="020B0603020202020204" pitchFamily="34" charset="0"/>
              </a:rPr>
              <a:t>yatırım analizi, ekonomi analizi, sektör analizi, ilk </a:t>
            </a:r>
            <a:r>
              <a:rPr lang="tr-TR" altLang="tr-TR" spc="-50" dirty="0" smtClean="0">
                <a:ea typeface="Trebuchet MS" panose="020B0603020202020204" pitchFamily="34" charset="0"/>
              </a:rPr>
              <a:t>ayrım</a:t>
            </a:r>
            <a:r>
              <a:rPr lang="tr-TR" altLang="tr-TR" spc="-50" dirty="0">
                <a:ea typeface="Trebuchet MS" panose="020B0603020202020204" pitchFamily="34" charset="0"/>
              </a:rPr>
              <a:t>, tahmini analiz ve genel kompozisyon kararları bu seçime yönelik </a:t>
            </a:r>
            <a:r>
              <a:rPr lang="tr-TR" altLang="tr-TR" spc="-50" dirty="0" smtClean="0">
                <a:ea typeface="Trebuchet MS" panose="020B0603020202020204" pitchFamily="34" charset="0"/>
              </a:rPr>
              <a:t>ön </a:t>
            </a:r>
            <a:r>
              <a:rPr lang="tr-TR" altLang="tr-TR" spc="-50" dirty="0">
                <a:ea typeface="Trebuchet MS" panose="020B0603020202020204" pitchFamily="34" charset="0"/>
              </a:rPr>
              <a:t>çalışmaları oluşturmaktadır. </a:t>
            </a:r>
            <a:r>
              <a:rPr lang="tr-TR" altLang="tr-TR" spc="-50" dirty="0" smtClean="0">
                <a:ea typeface="Trebuchet MS" panose="020B0603020202020204" pitchFamily="34" charset="0"/>
              </a:rPr>
              <a:t>Tüm </a:t>
            </a:r>
            <a:r>
              <a:rPr lang="tr-TR" altLang="tr-TR" spc="-50" dirty="0">
                <a:ea typeface="Trebuchet MS" panose="020B0603020202020204" pitchFamily="34" charset="0"/>
              </a:rPr>
              <a:t>bu çalışmalar, portföy yöneticisinin </a:t>
            </a:r>
            <a:r>
              <a:rPr lang="tr-TR" altLang="tr-TR" spc="-50" dirty="0" smtClean="0">
                <a:ea typeface="Trebuchet MS" panose="020B0603020202020204" pitchFamily="34" charset="0"/>
              </a:rPr>
              <a:t>yatırım </a:t>
            </a:r>
            <a:r>
              <a:rPr lang="tr-TR" altLang="tr-TR" spc="-50" dirty="0">
                <a:ea typeface="Trebuchet MS" panose="020B0603020202020204" pitchFamily="34" charset="0"/>
              </a:rPr>
              <a:t>kararlarına netlik getirebilmekte ve karşılaşılması muhtemel </a:t>
            </a:r>
            <a:r>
              <a:rPr lang="tr-TR" altLang="tr-TR" spc="-50" dirty="0" smtClean="0">
                <a:ea typeface="Trebuchet MS" panose="020B0603020202020204" pitchFamily="34" charset="0"/>
              </a:rPr>
              <a:t>riskleri </a:t>
            </a:r>
            <a:r>
              <a:rPr lang="tr-TR" altLang="tr-TR" spc="-50" dirty="0">
                <a:ea typeface="Trebuchet MS" panose="020B0603020202020204" pitchFamily="34" charset="0"/>
              </a:rPr>
              <a:t>düşürmektedir.</a:t>
            </a:r>
          </a:p>
        </p:txBody>
      </p:sp>
    </p:spTree>
    <p:extLst>
      <p:ext uri="{BB962C8B-B14F-4D97-AF65-F5344CB8AC3E}">
        <p14:creationId xmlns:p14="http://schemas.microsoft.com/office/powerpoint/2010/main" val="1624919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4- Portföy Değerlemesi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290" y="1173480"/>
            <a:ext cx="8195310" cy="372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dinamik bir yapı taşımasından dolayı belirli zaman aralıklarında değerlendirilmesi gerekmektedir. Burada zaman içerisinde portföyün verimi ve değerinde olan değişiklikler incelenir.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Bunların </a:t>
            </a:r>
            <a:r>
              <a:rPr lang="tr-TR" altLang="tr-TR" spc="-50" dirty="0">
                <a:ea typeface="Trebuchet MS" panose="020B0603020202020204" pitchFamily="34" charset="0"/>
              </a:rPr>
              <a:t>yatırım süresinin başında saptanan </a:t>
            </a:r>
            <a:r>
              <a:rPr lang="tr-TR" altLang="tr-TR" spc="-50" dirty="0" smtClean="0">
                <a:ea typeface="Trebuchet MS" panose="020B0603020202020204" pitchFamily="34" charset="0"/>
              </a:rPr>
              <a:t>yatırımcının </a:t>
            </a:r>
            <a:r>
              <a:rPr lang="tr-TR" altLang="tr-TR" spc="-50" dirty="0">
                <a:ea typeface="Trebuchet MS" panose="020B0603020202020204" pitchFamily="34" charset="0"/>
              </a:rPr>
              <a:t>amaçları ve yatırım ölçütleri ile uyumu </a:t>
            </a:r>
            <a:r>
              <a:rPr lang="tr-TR" altLang="tr-TR" spc="-50" dirty="0" smtClean="0">
                <a:ea typeface="Trebuchet MS" panose="020B0603020202020204" pitchFamily="34" charset="0"/>
              </a:rPr>
              <a:t>değerlendirilerek </a:t>
            </a:r>
            <a:r>
              <a:rPr lang="tr-TR" altLang="tr-TR" spc="-50" dirty="0">
                <a:ea typeface="Trebuchet MS" panose="020B0603020202020204" pitchFamily="34" charset="0"/>
              </a:rPr>
              <a:t>bir sonuca ulaşılır.</a:t>
            </a:r>
          </a:p>
        </p:txBody>
      </p:sp>
    </p:spTree>
    <p:extLst>
      <p:ext uri="{BB962C8B-B14F-4D97-AF65-F5344CB8AC3E}">
        <p14:creationId xmlns:p14="http://schemas.microsoft.com/office/powerpoint/2010/main" val="1793003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b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Portföy Değerlemesi 2 Aşamada Uygulanabilir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6710" y="1249680"/>
            <a:ext cx="7543800" cy="4114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b="1" dirty="0" smtClean="0"/>
              <a:t>1</a:t>
            </a:r>
            <a:r>
              <a:rPr lang="tr-TR" altLang="tr-TR" sz="2000" b="1" dirty="0" smtClean="0"/>
              <a:t>. Performans ölçülerinin </a:t>
            </a:r>
            <a:r>
              <a:rPr lang="tr-TR" altLang="tr-TR" sz="2000" b="1" dirty="0" smtClean="0"/>
              <a:t>hesaplanması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dirty="0" smtClean="0"/>
              <a:t>		-Performansın ölçülmesi, tek tek varlıkların performanslarının ölçülmesi düzeyinde olacağı gibi portföyün bir bütün olarak yarattığı sonuçların değerlendirilmesi şeklinde de olabilir.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000" dirty="0" smtClean="0"/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b="1" dirty="0" smtClean="0"/>
              <a:t>2. Performans karşılaştırmalarının </a:t>
            </a:r>
            <a:r>
              <a:rPr lang="tr-TR" altLang="tr-TR" sz="2000" b="1" dirty="0" smtClean="0"/>
              <a:t>yapılması</a:t>
            </a:r>
            <a:endParaRPr lang="tr-TR" altLang="tr-TR" sz="2000" b="1" dirty="0" smtClean="0"/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dirty="0" smtClean="0"/>
              <a:t>		-Karşılaştırma aşamasında, portföy yöneticisinin hesaplarında ve karar verme servislerinde ne denli başarılı olduğu araştırılır.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dirty="0" smtClean="0"/>
              <a:t>		-Karşılaştırma alternatif portföylerle yapılabileceği gibi bazı standartlara göre de yapılabilir.</a:t>
            </a:r>
          </a:p>
          <a:p>
            <a:pPr eaLnBrk="1" hangingPunct="1">
              <a:lnSpc>
                <a:spcPct val="80000"/>
              </a:lnSpc>
            </a:pPr>
            <a:endParaRPr lang="tr-TR" altLang="tr-TR" sz="14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8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5- Portföy Revizyonu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270" y="1173480"/>
            <a:ext cx="8511540" cy="4235450"/>
          </a:xfrm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Bu </a:t>
            </a:r>
            <a:r>
              <a:rPr lang="tr-TR" altLang="tr-TR" spc="-50" dirty="0">
                <a:ea typeface="Trebuchet MS" panose="020B0603020202020204" pitchFamily="34" charset="0"/>
              </a:rPr>
              <a:t>aşamada portföyün performansı ölçüldükten sonra </a:t>
            </a:r>
            <a:r>
              <a:rPr lang="tr-TR" altLang="tr-TR" spc="-50" dirty="0" smtClean="0">
                <a:ea typeface="Trebuchet MS" panose="020B0603020202020204" pitchFamily="34" charset="0"/>
              </a:rPr>
              <a:t>alınması </a:t>
            </a:r>
            <a:r>
              <a:rPr lang="tr-TR" altLang="tr-TR" spc="-50" dirty="0">
                <a:ea typeface="Trebuchet MS" panose="020B0603020202020204" pitchFamily="34" charset="0"/>
              </a:rPr>
              <a:t>gereken önlemler saptanmakta ve gerekli girişimler </a:t>
            </a:r>
            <a:r>
              <a:rPr lang="tr-TR" altLang="tr-TR" spc="-50" dirty="0" smtClean="0">
                <a:ea typeface="Trebuchet MS" panose="020B0603020202020204" pitchFamily="34" charset="0"/>
              </a:rPr>
              <a:t>yapılmaktadır</a:t>
            </a:r>
            <a:r>
              <a:rPr lang="tr-TR" altLang="tr-TR" spc="-50" dirty="0">
                <a:ea typeface="Trebuchet MS" panose="020B0603020202020204" pitchFamily="34" charset="0"/>
              </a:rPr>
              <a:t>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</a:t>
            </a:r>
            <a:r>
              <a:rPr lang="tr-TR" altLang="tr-TR" spc="-50" dirty="0">
                <a:ea typeface="Trebuchet MS" panose="020B0603020202020204" pitchFamily="34" charset="0"/>
              </a:rPr>
              <a:t>revizyonun amacı, belirli bir risk seviyesinde </a:t>
            </a:r>
            <a:r>
              <a:rPr lang="tr-TR" altLang="tr-TR" spc="-50" dirty="0" smtClean="0">
                <a:ea typeface="Trebuchet MS" panose="020B0603020202020204" pitchFamily="34" charset="0"/>
              </a:rPr>
              <a:t>portföyün </a:t>
            </a:r>
            <a:r>
              <a:rPr lang="tr-TR" altLang="tr-TR" spc="-50" dirty="0">
                <a:ea typeface="Trebuchet MS" panose="020B0603020202020204" pitchFamily="34" charset="0"/>
              </a:rPr>
              <a:t>getirisini maksimize etmektir.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</a:t>
            </a:r>
            <a:r>
              <a:rPr lang="tr-TR" altLang="tr-TR" spc="-50" dirty="0">
                <a:ea typeface="Trebuchet MS" panose="020B0603020202020204" pitchFamily="34" charset="0"/>
              </a:rPr>
              <a:t>revizyonu ile portföy planlaması arasındaki ilişki </a:t>
            </a:r>
            <a:r>
              <a:rPr lang="tr-TR" altLang="tr-TR" spc="-50" dirty="0" smtClean="0">
                <a:ea typeface="Trebuchet MS" panose="020B0603020202020204" pitchFamily="34" charset="0"/>
              </a:rPr>
              <a:t>belirli </a:t>
            </a:r>
            <a:r>
              <a:rPr lang="tr-TR" altLang="tr-TR" spc="-50" dirty="0">
                <a:ea typeface="Trebuchet MS" panose="020B0603020202020204" pitchFamily="34" charset="0"/>
              </a:rPr>
              <a:t>zamanlarda alınan sonuçların, yatırımcının amaçlarını </a:t>
            </a:r>
            <a:r>
              <a:rPr lang="tr-TR" altLang="tr-TR" spc="-50" dirty="0" smtClean="0">
                <a:ea typeface="Trebuchet MS" panose="020B0603020202020204" pitchFamily="34" charset="0"/>
              </a:rPr>
              <a:t>ve </a:t>
            </a:r>
            <a:r>
              <a:rPr lang="tr-TR" altLang="tr-TR" spc="-50" dirty="0">
                <a:ea typeface="Trebuchet MS" panose="020B0603020202020204" pitchFamily="34" charset="0"/>
              </a:rPr>
              <a:t>yatırım profilini etkileme şeklinde açıklanabilir.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</a:t>
            </a:r>
            <a:r>
              <a:rPr lang="tr-TR" altLang="tr-TR" spc="-50" dirty="0">
                <a:ea typeface="Trebuchet MS" panose="020B0603020202020204" pitchFamily="34" charset="0"/>
              </a:rPr>
              <a:t>revizyonu ile portföy değerlendirmesi arasındaki </a:t>
            </a:r>
            <a:r>
              <a:rPr lang="tr-TR" altLang="tr-TR" spc="-50" dirty="0" smtClean="0">
                <a:ea typeface="Trebuchet MS" panose="020B0603020202020204" pitchFamily="34" charset="0"/>
              </a:rPr>
              <a:t>ilişki </a:t>
            </a:r>
            <a:r>
              <a:rPr lang="tr-TR" altLang="tr-TR" spc="-50" dirty="0">
                <a:ea typeface="Trebuchet MS" panose="020B0603020202020204" pitchFamily="34" charset="0"/>
              </a:rPr>
              <a:t>portföy yatırımlarının sürekli değerlendirilmesi </a:t>
            </a:r>
            <a:r>
              <a:rPr lang="tr-TR" altLang="tr-TR" spc="-50" dirty="0" smtClean="0">
                <a:ea typeface="Trebuchet MS" panose="020B0603020202020204" pitchFamily="34" charset="0"/>
              </a:rPr>
              <a:t>gerekiyorsa </a:t>
            </a:r>
            <a:r>
              <a:rPr lang="tr-TR" altLang="tr-TR" spc="-50" dirty="0">
                <a:ea typeface="Trebuchet MS" panose="020B0603020202020204" pitchFamily="34" charset="0"/>
              </a:rPr>
              <a:t>değişiklikler yapılması ve bu değişikliklerin ortaya </a:t>
            </a:r>
            <a:r>
              <a:rPr lang="tr-TR" altLang="tr-TR" spc="-50" dirty="0" smtClean="0">
                <a:ea typeface="Trebuchet MS" panose="020B0603020202020204" pitchFamily="34" charset="0"/>
              </a:rPr>
              <a:t>çıkaracağı </a:t>
            </a:r>
            <a:r>
              <a:rPr lang="tr-TR" altLang="tr-TR" spc="-50" dirty="0">
                <a:ea typeface="Trebuchet MS" panose="020B0603020202020204" pitchFamily="34" charset="0"/>
              </a:rPr>
              <a:t>sonuçların değerlendirilmesidir.</a:t>
            </a:r>
          </a:p>
        </p:txBody>
      </p:sp>
    </p:spTree>
    <p:extLst>
      <p:ext uri="{BB962C8B-B14F-4D97-AF65-F5344CB8AC3E}">
        <p14:creationId xmlns:p14="http://schemas.microsoft.com/office/powerpoint/2010/main" val="375343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tr-TR" altLang="tr-TR" dirty="0"/>
              <a:t/>
            </a:r>
            <a:br>
              <a:rPr lang="tr-TR" altLang="tr-TR" dirty="0"/>
            </a:br>
            <a:r>
              <a:rPr lang="tr-TR" altLang="tr-TR" dirty="0" smtClean="0"/>
              <a:t>    </a:t>
            </a:r>
            <a:r>
              <a:rPr lang="tr-TR" altLang="tr-TR" dirty="0" smtClean="0"/>
              <a:t>Portföy Yönetimi?</a:t>
            </a:r>
            <a:endParaRPr lang="tr-TR" altLang="tr-TR" dirty="0" smtClean="0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5770" y="1318260"/>
            <a:ext cx="8164830" cy="4114800"/>
          </a:xfrm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</a:t>
            </a:r>
            <a:r>
              <a:rPr lang="tr-TR" altLang="tr-TR" spc="-50" dirty="0">
                <a:ea typeface="Trebuchet MS" panose="020B0603020202020204" pitchFamily="34" charset="0"/>
              </a:rPr>
              <a:t>yönetimi, çok sayıda yatırım aracını, </a:t>
            </a:r>
            <a:r>
              <a:rPr lang="tr-TR" altLang="tr-TR" spc="-50" dirty="0" smtClean="0">
                <a:ea typeface="Trebuchet MS" panose="020B0603020202020204" pitchFamily="34" charset="0"/>
              </a:rPr>
              <a:t>çeşitli </a:t>
            </a:r>
            <a:r>
              <a:rPr lang="tr-TR" altLang="tr-TR" spc="-50" dirty="0">
                <a:ea typeface="Trebuchet MS" panose="020B0603020202020204" pitchFamily="34" charset="0"/>
              </a:rPr>
              <a:t>sınırlamalar altında, yatırımcıya en fazla </a:t>
            </a:r>
            <a:r>
              <a:rPr lang="tr-TR" altLang="tr-TR" spc="-50" dirty="0" smtClean="0">
                <a:ea typeface="Trebuchet MS" panose="020B0603020202020204" pitchFamily="34" charset="0"/>
              </a:rPr>
              <a:t>getiriyi </a:t>
            </a:r>
            <a:r>
              <a:rPr lang="tr-TR" altLang="tr-TR" spc="-50" dirty="0">
                <a:ea typeface="Trebuchet MS" panose="020B0603020202020204" pitchFamily="34" charset="0"/>
              </a:rPr>
              <a:t>sağlayacak, buna karşılık en az risk ile </a:t>
            </a:r>
            <a:r>
              <a:rPr lang="tr-TR" altLang="tr-TR" spc="-50" dirty="0" smtClean="0">
                <a:ea typeface="Trebuchet MS" panose="020B0603020202020204" pitchFamily="34" charset="0"/>
              </a:rPr>
              <a:t>yönetme </a:t>
            </a:r>
            <a:r>
              <a:rPr lang="tr-TR" altLang="tr-TR" spc="-50" dirty="0">
                <a:ea typeface="Trebuchet MS" panose="020B0603020202020204" pitchFamily="34" charset="0"/>
              </a:rPr>
              <a:t>faaliyeti olarak tanımlanabilir.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endParaRPr lang="tr-TR" altLang="tr-TR" spc="-50" dirty="0">
              <a:ea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</a:t>
            </a:r>
            <a:r>
              <a:rPr lang="tr-TR" altLang="tr-TR" spc="-50" dirty="0">
                <a:ea typeface="Trebuchet MS" panose="020B0603020202020204" pitchFamily="34" charset="0"/>
              </a:rPr>
              <a:t>yöneticisi ise, müşterisi adına bir </a:t>
            </a:r>
            <a:r>
              <a:rPr lang="tr-TR" altLang="tr-TR" spc="-50" dirty="0" smtClean="0">
                <a:ea typeface="Trebuchet MS" panose="020B0603020202020204" pitchFamily="34" charset="0"/>
              </a:rPr>
              <a:t>yatırım </a:t>
            </a:r>
            <a:r>
              <a:rPr lang="tr-TR" altLang="tr-TR" spc="-50" dirty="0">
                <a:ea typeface="Trebuchet MS" panose="020B0603020202020204" pitchFamily="34" charset="0"/>
              </a:rPr>
              <a:t>portföyünü yöneten kişi veya şirkettir.</a:t>
            </a:r>
          </a:p>
        </p:txBody>
      </p:sp>
    </p:spTree>
    <p:extLst>
      <p:ext uri="{BB962C8B-B14F-4D97-AF65-F5344CB8AC3E}">
        <p14:creationId xmlns:p14="http://schemas.microsoft.com/office/powerpoint/2010/main" val="155860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1 Başlık"/>
          <p:cNvSpPr>
            <a:spLocks noGrp="1"/>
          </p:cNvSpPr>
          <p:nvPr>
            <p:ph type="title" idx="4294967295"/>
          </p:nvPr>
        </p:nvSpPr>
        <p:spPr>
          <a:xfrm>
            <a:off x="271145" y="653097"/>
            <a:ext cx="3935095" cy="332105"/>
          </a:xfrm>
          <a:prstGeom prst="roundRect">
            <a:avLst>
              <a:gd name="adj" fmla="val 21667"/>
            </a:avLst>
          </a:prstGeom>
        </p:spPr>
        <p:txBody>
          <a:bodyPr/>
          <a:lstStyle/>
          <a:p>
            <a:pPr algn="just" eaLnBrk="1" hangingPunct="1"/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Portföy Yönetim Süreci</a:t>
            </a: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2" name="8 İçerik Yer Tutucusu"/>
          <p:cNvSpPr>
            <a:spLocks noGrp="1"/>
          </p:cNvSpPr>
          <p:nvPr>
            <p:ph sz="quarter" idx="4294967295"/>
          </p:nvPr>
        </p:nvSpPr>
        <p:spPr>
          <a:xfrm>
            <a:off x="457200" y="1287780"/>
            <a:ext cx="7693025" cy="3724275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alt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Portföy </a:t>
            </a:r>
            <a:r>
              <a:rPr lang="tr-TR" alt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Yönetimi </a:t>
            </a:r>
            <a:r>
              <a:rPr lang="tr-TR" alt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Sistemi dinamik </a:t>
            </a:r>
            <a:r>
              <a:rPr lang="tr-TR" alt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sistem olup 5 </a:t>
            </a:r>
            <a:r>
              <a:rPr lang="tr-TR" alt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aşamada </a:t>
            </a:r>
            <a:r>
              <a:rPr lang="tr-TR" alt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oluşmaktadır.</a:t>
            </a:r>
          </a:p>
          <a:p>
            <a:pPr marL="273050" indent="-273050" eaLnBrk="1" hangingPunct="1">
              <a:buFont typeface="Wingdings" panose="05000000000000000000" pitchFamily="2" charset="2"/>
              <a:buNone/>
            </a:pPr>
            <a:r>
              <a:rPr lang="tr-TR" altLang="tr-TR" sz="26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 Portföy Planlaması </a:t>
            </a:r>
          </a:p>
          <a:p>
            <a:pPr marL="273050" indent="-273050" eaLnBrk="1" hangingPunct="1">
              <a:buFont typeface="Wingdings" panose="05000000000000000000" pitchFamily="2" charset="2"/>
              <a:buNone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2. Yatırım Analizi</a:t>
            </a:r>
          </a:p>
          <a:p>
            <a:pPr marL="273050" indent="-273050" eaLnBrk="1" hangingPunct="1">
              <a:buFont typeface="Wingdings" panose="05000000000000000000" pitchFamily="2" charset="2"/>
              <a:buNone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3. Portföy Seçimi</a:t>
            </a:r>
          </a:p>
          <a:p>
            <a:pPr marL="273050" indent="-273050" eaLnBrk="1" hangingPunct="1">
              <a:buFont typeface="Wingdings" panose="05000000000000000000" pitchFamily="2" charset="2"/>
              <a:buNone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4. Portföy Değerlemesi</a:t>
            </a:r>
          </a:p>
          <a:p>
            <a:pPr marL="273050" indent="-273050" eaLnBrk="1" hangingPunct="1">
              <a:buFont typeface="Wingdings" panose="05000000000000000000" pitchFamily="2" charset="2"/>
              <a:buNone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5. Portföy Revizyonu.</a:t>
            </a:r>
          </a:p>
        </p:txBody>
      </p:sp>
      <p:pic>
        <p:nvPicPr>
          <p:cNvPr id="43013" name="Picture 7" descr="C:\Documents and Settings\TOLGA\Desktop\resimler\0KSL2RCAWS57R6CAWOKBMHCAME4MOYCACJZS5ICAHTGL6WCADNV2MECAP2NSS5CA6D7DMZCATJ5MVFCABMFK8UCAGXMC8OCA7JH4B0CA86G6OACADF3DSMCAMTGRIBCA120PP0CADAJESSCAILNN5FCAR1IAY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760" y="2773680"/>
            <a:ext cx="2714625" cy="270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436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AutoShape 2"/>
          <p:cNvSpPr>
            <a:spLocks noGrp="1" noChangeArrowheads="1"/>
          </p:cNvSpPr>
          <p:nvPr>
            <p:ph type="title"/>
          </p:nvPr>
        </p:nvSpPr>
        <p:spPr>
          <a:xfrm>
            <a:off x="422910" y="614681"/>
            <a:ext cx="3854450" cy="299720"/>
          </a:xfrm>
        </p:spPr>
        <p:txBody>
          <a:bodyPr/>
          <a:lstStyle/>
          <a:p>
            <a:pPr algn="just"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Portföy Yönetimi</a:t>
            </a:r>
          </a:p>
        </p:txBody>
      </p:sp>
      <p:pic>
        <p:nvPicPr>
          <p:cNvPr id="44036" name="Picture 3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72" y="1247775"/>
            <a:ext cx="641968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11374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1- Portföy Planlaması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9590" y="1344930"/>
            <a:ext cx="8340090" cy="4090988"/>
          </a:xfrm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</a:t>
            </a:r>
            <a:r>
              <a:rPr lang="tr-TR" altLang="tr-TR" spc="-50" dirty="0">
                <a:ea typeface="Trebuchet MS" panose="020B0603020202020204" pitchFamily="34" charset="0"/>
              </a:rPr>
              <a:t>yönetiminin ilk  aşaması portföy planlamasıdır.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>
                <a:ea typeface="Trebuchet MS" panose="020B0603020202020204" pitchFamily="34" charset="0"/>
              </a:rPr>
              <a:t>Portföy planlamasında öncelikli konu yatırımcının </a:t>
            </a:r>
            <a:r>
              <a:rPr lang="tr-TR" altLang="tr-TR" spc="-50" dirty="0" smtClean="0">
                <a:ea typeface="Trebuchet MS" panose="020B0603020202020204" pitchFamily="34" charset="0"/>
              </a:rPr>
              <a:t>durumunun </a:t>
            </a:r>
            <a:r>
              <a:rPr lang="tr-TR" altLang="tr-TR" spc="-50" dirty="0">
                <a:ea typeface="Trebuchet MS" panose="020B0603020202020204" pitchFamily="34" charset="0"/>
              </a:rPr>
              <a:t>belirlenmesidir. Daha sonra, yatırım </a:t>
            </a:r>
            <a:r>
              <a:rPr lang="tr-TR" altLang="tr-TR" spc="-50" dirty="0" smtClean="0">
                <a:ea typeface="Trebuchet MS" panose="020B0603020202020204" pitchFamily="34" charset="0"/>
              </a:rPr>
              <a:t>uzmanının </a:t>
            </a:r>
            <a:r>
              <a:rPr lang="tr-TR" altLang="tr-TR" spc="-50" dirty="0">
                <a:ea typeface="Trebuchet MS" panose="020B0603020202020204" pitchFamily="34" charset="0"/>
              </a:rPr>
              <a:t>veya portföy yöneticisinin profili incelenmekte </a:t>
            </a:r>
            <a:r>
              <a:rPr lang="tr-TR" altLang="tr-TR" spc="-50" dirty="0" smtClean="0">
                <a:ea typeface="Trebuchet MS" panose="020B0603020202020204" pitchFamily="34" charset="0"/>
              </a:rPr>
              <a:t>ve </a:t>
            </a:r>
            <a:r>
              <a:rPr lang="tr-TR" altLang="tr-TR" spc="-50" dirty="0">
                <a:ea typeface="Trebuchet MS" panose="020B0603020202020204" pitchFamily="34" charset="0"/>
              </a:rPr>
              <a:t>son olarak da yatırımcı adına faaliyette bulunacak </a:t>
            </a:r>
            <a:r>
              <a:rPr lang="tr-TR" altLang="tr-TR" spc="-50" dirty="0" smtClean="0">
                <a:ea typeface="Trebuchet MS" panose="020B0603020202020204" pitchFamily="34" charset="0"/>
              </a:rPr>
              <a:t>olan </a:t>
            </a:r>
            <a:r>
              <a:rPr lang="tr-TR" altLang="tr-TR" spc="-50" dirty="0">
                <a:ea typeface="Trebuchet MS" panose="020B0603020202020204" pitchFamily="34" charset="0"/>
              </a:rPr>
              <a:t>portföy yöneticisine yol gösterecek yatırım konuları </a:t>
            </a:r>
            <a:r>
              <a:rPr lang="tr-TR" altLang="tr-TR" spc="-50" dirty="0" smtClean="0">
                <a:ea typeface="Trebuchet MS" panose="020B0603020202020204" pitchFamily="34" charset="0"/>
              </a:rPr>
              <a:t>saptanmaktadır</a:t>
            </a:r>
            <a:r>
              <a:rPr lang="tr-TR" altLang="tr-TR" spc="-50" dirty="0">
                <a:ea typeface="Trebuchet MS" panose="020B060302020202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endParaRPr lang="tr-TR" altLang="tr-TR" spc="-50" dirty="0">
              <a:ea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>
                <a:ea typeface="Trebuchet MS" panose="020B0603020202020204" pitchFamily="34" charset="0"/>
              </a:rPr>
              <a:t>**Gelir, değer artışı, güvence ve likidite.</a:t>
            </a:r>
          </a:p>
        </p:txBody>
      </p:sp>
    </p:spTree>
    <p:extLst>
      <p:ext uri="{BB962C8B-B14F-4D97-AF65-F5344CB8AC3E}">
        <p14:creationId xmlns:p14="http://schemas.microsoft.com/office/powerpoint/2010/main" val="180865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2- Yatırım Analizi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140" y="1230630"/>
            <a:ext cx="8225790" cy="4019550"/>
          </a:xfrm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Portföy </a:t>
            </a:r>
            <a:r>
              <a:rPr lang="tr-TR" altLang="tr-TR" spc="-50" dirty="0">
                <a:ea typeface="Trebuchet MS" panose="020B0603020202020204" pitchFamily="34" charset="0"/>
              </a:rPr>
              <a:t>yönetiminin ikinci aşaması yatırım analizidir. </a:t>
            </a:r>
            <a:r>
              <a:rPr lang="tr-TR" altLang="tr-TR" spc="-50" dirty="0" smtClean="0">
                <a:ea typeface="Trebuchet MS" panose="020B0603020202020204" pitchFamily="34" charset="0"/>
              </a:rPr>
              <a:t>Bu aşamada</a:t>
            </a:r>
            <a:r>
              <a:rPr lang="tr-TR" altLang="tr-TR" spc="-50" dirty="0">
                <a:ea typeface="Trebuchet MS" panose="020B0603020202020204" pitchFamily="34" charset="0"/>
              </a:rPr>
              <a:t>, portföye girmeye aday olan menkul kıymetlerin </a:t>
            </a:r>
            <a:r>
              <a:rPr lang="tr-TR" altLang="tr-TR" spc="-50" dirty="0" smtClean="0">
                <a:ea typeface="Trebuchet MS" panose="020B0603020202020204" pitchFamily="34" charset="0"/>
              </a:rPr>
              <a:t>özellikleri </a:t>
            </a:r>
            <a:r>
              <a:rPr lang="tr-TR" altLang="tr-TR" spc="-50" dirty="0">
                <a:ea typeface="Trebuchet MS" panose="020B0603020202020204" pitchFamily="34" charset="0"/>
              </a:rPr>
              <a:t>incelenip yatırım süresi boyunca menkul kıymet </a:t>
            </a:r>
            <a:r>
              <a:rPr lang="tr-TR" altLang="tr-TR" spc="-50" dirty="0" smtClean="0">
                <a:ea typeface="Trebuchet MS" panose="020B0603020202020204" pitchFamily="34" charset="0"/>
              </a:rPr>
              <a:t>performansının </a:t>
            </a:r>
            <a:r>
              <a:rPr lang="tr-TR" altLang="tr-TR" spc="-50" dirty="0">
                <a:ea typeface="Trebuchet MS" panose="020B0603020202020204" pitchFamily="34" charset="0"/>
              </a:rPr>
              <a:t>nasıl olacağı tahmin edilir. </a:t>
            </a:r>
            <a:endParaRPr lang="tr-TR" altLang="tr-TR" spc="-50" dirty="0" smtClean="0">
              <a:ea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tr-TR" altLang="tr-TR" spc="-50" dirty="0" smtClean="0">
                <a:ea typeface="Trebuchet MS" panose="020B0603020202020204" pitchFamily="34" charset="0"/>
              </a:rPr>
              <a:t>Yatırım </a:t>
            </a:r>
            <a:r>
              <a:rPr lang="tr-TR" altLang="tr-TR" spc="-50" dirty="0">
                <a:ea typeface="Trebuchet MS" panose="020B0603020202020204" pitchFamily="34" charset="0"/>
              </a:rPr>
              <a:t>analizinde </a:t>
            </a:r>
            <a:r>
              <a:rPr lang="tr-TR" altLang="tr-TR" spc="-50" dirty="0" smtClean="0">
                <a:ea typeface="Trebuchet MS" panose="020B0603020202020204" pitchFamily="34" charset="0"/>
              </a:rPr>
              <a:t>önemli </a:t>
            </a:r>
            <a:r>
              <a:rPr lang="tr-TR" altLang="tr-TR" spc="-50" dirty="0">
                <a:ea typeface="Trebuchet MS" panose="020B0603020202020204" pitchFamily="34" charset="0"/>
              </a:rPr>
              <a:t>olan, sadece yatırım yapılabilecek finansal varlıkların </a:t>
            </a:r>
            <a:r>
              <a:rPr lang="tr-TR" altLang="tr-TR" spc="-50" dirty="0" smtClean="0">
                <a:ea typeface="Trebuchet MS" panose="020B0603020202020204" pitchFamily="34" charset="0"/>
              </a:rPr>
              <a:t>geçmiş </a:t>
            </a:r>
            <a:r>
              <a:rPr lang="tr-TR" altLang="tr-TR" spc="-50" dirty="0">
                <a:ea typeface="Trebuchet MS" panose="020B0603020202020204" pitchFamily="34" charset="0"/>
              </a:rPr>
              <a:t>performansının incelenmesi ve değerlendirilmesi </a:t>
            </a:r>
            <a:r>
              <a:rPr lang="tr-TR" altLang="tr-TR" spc="-50" dirty="0" smtClean="0">
                <a:ea typeface="Trebuchet MS" panose="020B0603020202020204" pitchFamily="34" charset="0"/>
              </a:rPr>
              <a:t>değildir</a:t>
            </a:r>
            <a:r>
              <a:rPr lang="tr-TR" altLang="tr-TR" spc="-50" dirty="0">
                <a:ea typeface="Trebuchet MS" panose="020B0603020202020204" pitchFamily="34" charset="0"/>
              </a:rPr>
              <a:t>, çeşitli bilgilerden yararlanılarak, ileriye dönük açık </a:t>
            </a:r>
            <a:r>
              <a:rPr lang="tr-TR" altLang="tr-TR" spc="-50" dirty="0" smtClean="0">
                <a:ea typeface="Trebuchet MS" panose="020B0603020202020204" pitchFamily="34" charset="0"/>
              </a:rPr>
              <a:t>ve </a:t>
            </a:r>
            <a:r>
              <a:rPr lang="tr-TR" altLang="tr-TR" spc="-50" dirty="0">
                <a:ea typeface="Trebuchet MS" panose="020B0603020202020204" pitchFamily="34" charset="0"/>
              </a:rPr>
              <a:t>matematiksel tahminlerin yapılması da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45044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2- Yatırım Analizi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860" y="1196340"/>
            <a:ext cx="7693025" cy="4450080"/>
          </a:xfrm>
        </p:spPr>
        <p:txBody>
          <a:bodyPr/>
          <a:lstStyle/>
          <a:p>
            <a:pPr lvl="1" algn="just" eaLnBrk="1" hangingPunct="1">
              <a:lnSpc>
                <a:spcPct val="80000"/>
              </a:lnSpc>
            </a:pPr>
            <a:r>
              <a:rPr lang="tr-TR" altLang="tr-TR" sz="1800" dirty="0" smtClean="0"/>
              <a:t> Temel </a:t>
            </a:r>
            <a:r>
              <a:rPr lang="tr-TR" altLang="tr-TR" sz="1800" dirty="0" smtClean="0"/>
              <a:t>Analiz Yöntemi </a:t>
            </a:r>
          </a:p>
          <a:p>
            <a:pPr lvl="2" algn="just" eaLnBrk="1" hangingPunct="1">
              <a:lnSpc>
                <a:spcPct val="80000"/>
              </a:lnSpc>
            </a:pPr>
            <a:r>
              <a:rPr lang="tr-TR" altLang="tr-TR" sz="1800" dirty="0" smtClean="0"/>
              <a:t> Ekonomi </a:t>
            </a:r>
            <a:r>
              <a:rPr lang="tr-TR" altLang="tr-TR" sz="1800" dirty="0" smtClean="0"/>
              <a:t>Analizi</a:t>
            </a:r>
          </a:p>
          <a:p>
            <a:pPr lvl="2" algn="just" eaLnBrk="1" hangingPunct="1">
              <a:lnSpc>
                <a:spcPct val="80000"/>
              </a:lnSpc>
            </a:pPr>
            <a:r>
              <a:rPr lang="tr-TR" altLang="tr-TR" sz="1800" dirty="0" smtClean="0"/>
              <a:t> Sektör </a:t>
            </a:r>
            <a:r>
              <a:rPr lang="tr-TR" altLang="tr-TR" sz="1800" dirty="0" smtClean="0"/>
              <a:t>Analizi </a:t>
            </a:r>
          </a:p>
          <a:p>
            <a:pPr lvl="2" algn="just" eaLnBrk="1" hangingPunct="1">
              <a:lnSpc>
                <a:spcPct val="80000"/>
              </a:lnSpc>
            </a:pPr>
            <a:r>
              <a:rPr lang="tr-TR" altLang="tr-TR" sz="1800" dirty="0" smtClean="0"/>
              <a:t> İşletme </a:t>
            </a:r>
            <a:r>
              <a:rPr lang="tr-TR" altLang="tr-TR" sz="1800" dirty="0" smtClean="0"/>
              <a:t>Analizi</a:t>
            </a:r>
          </a:p>
          <a:p>
            <a:pPr lvl="2" algn="just" eaLnBrk="1" hangingPunct="1">
              <a:lnSpc>
                <a:spcPct val="80000"/>
              </a:lnSpc>
            </a:pPr>
            <a:r>
              <a:rPr lang="tr-TR" altLang="tr-TR" sz="1800" dirty="0" smtClean="0"/>
              <a:t> Diğer </a:t>
            </a:r>
            <a:r>
              <a:rPr lang="tr-TR" altLang="tr-TR" sz="1800" dirty="0" smtClean="0"/>
              <a:t>Değerlendirme Yöntemleri (Muhasebe Değeri, Fiyat / Kazanç Oranı, Kâr Payı Yöntemi, Piyasa Değeri / Defter Değeri Yöntemi, Regresyon Yöntemi)</a:t>
            </a:r>
          </a:p>
          <a:p>
            <a:pPr lvl="2" algn="just" eaLnBrk="1" hangingPunct="1">
              <a:lnSpc>
                <a:spcPct val="80000"/>
              </a:lnSpc>
            </a:pPr>
            <a:endParaRPr lang="tr-TR" altLang="tr-TR" sz="1800" dirty="0" smtClean="0"/>
          </a:p>
          <a:p>
            <a:pPr lvl="1" algn="just" eaLnBrk="1" hangingPunct="1">
              <a:lnSpc>
                <a:spcPct val="80000"/>
              </a:lnSpc>
            </a:pPr>
            <a:r>
              <a:rPr lang="tr-TR" altLang="tr-TR" sz="1800" dirty="0" smtClean="0"/>
              <a:t> Teknik </a:t>
            </a:r>
            <a:r>
              <a:rPr lang="tr-TR" altLang="tr-TR" sz="1800" dirty="0" smtClean="0"/>
              <a:t>Analiz Yöntemi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dirty="0" smtClean="0"/>
              <a:t> Dow </a:t>
            </a:r>
            <a:r>
              <a:rPr lang="tr-TR" altLang="tr-TR" sz="1800" dirty="0" smtClean="0"/>
              <a:t>Teorisi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dirty="0" smtClean="0"/>
              <a:t> Fiyat </a:t>
            </a:r>
            <a:r>
              <a:rPr lang="tr-TR" altLang="tr-TR" sz="1800" dirty="0" smtClean="0"/>
              <a:t>Grafikleri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dirty="0" smtClean="0"/>
              <a:t> Çizim </a:t>
            </a:r>
            <a:r>
              <a:rPr lang="tr-TR" altLang="tr-TR" sz="1800" dirty="0" smtClean="0"/>
              <a:t>Çalışmaları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dirty="0" smtClean="0"/>
              <a:t> Formasyonlar</a:t>
            </a:r>
            <a:endParaRPr lang="tr-TR" altLang="tr-TR" sz="1800" dirty="0" smtClean="0"/>
          </a:p>
          <a:p>
            <a:pPr lvl="2" eaLnBrk="1" hangingPunct="1">
              <a:lnSpc>
                <a:spcPct val="80000"/>
              </a:lnSpc>
            </a:pPr>
            <a:r>
              <a:rPr lang="tr-TR" altLang="tr-TR" sz="1800" dirty="0" smtClean="0"/>
              <a:t> İndikatörler </a:t>
            </a:r>
            <a:endParaRPr lang="tr-TR" altLang="tr-TR" sz="1800" dirty="0" smtClean="0"/>
          </a:p>
          <a:p>
            <a:pPr lvl="2" eaLnBrk="1" hangingPunct="1">
              <a:lnSpc>
                <a:spcPct val="80000"/>
              </a:lnSpc>
            </a:pPr>
            <a:endParaRPr lang="tr-TR" altLang="tr-TR" sz="1800" dirty="0" smtClean="0"/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dirty="0" smtClean="0"/>
              <a:t> Tesadüfi </a:t>
            </a:r>
            <a:r>
              <a:rPr lang="tr-TR" altLang="tr-TR" sz="1800" dirty="0" smtClean="0"/>
              <a:t>Seçim </a:t>
            </a:r>
            <a:r>
              <a:rPr lang="tr-TR" altLang="tr-TR" sz="1800" dirty="0" smtClean="0"/>
              <a:t>Yöntemi </a:t>
            </a:r>
            <a:endParaRPr lang="tr-TR" alt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3347149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Temel Analiz Yönteminin Aşamaları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6142636" y="4406550"/>
            <a:ext cx="2592387" cy="1368425"/>
          </a:xfrm>
          <a:prstGeom prst="ellipse">
            <a:avLst/>
          </a:prstGeom>
          <a:ln>
            <a:headEnd/>
            <a:tailEnd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tr-TR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Hisse Senedi Almalı</a:t>
            </a:r>
            <a:endParaRPr lang="tr-TR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62310" y="1222678"/>
            <a:ext cx="3910498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Ekonomi Analizi</a:t>
            </a:r>
            <a:endParaRPr lang="tr-T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362310" y="3084398"/>
            <a:ext cx="3910498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İşletme Analizi</a:t>
            </a:r>
            <a:endParaRPr lang="tr-T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62310" y="2131545"/>
            <a:ext cx="3910498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Endüstri Analizi</a:t>
            </a:r>
            <a:endParaRPr lang="tr-T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362310" y="4037251"/>
            <a:ext cx="3910498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Hisse Senedinin Gerçek Değerin Tahmin Analizi</a:t>
            </a:r>
            <a:endParaRPr lang="tr-T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362310" y="4978312"/>
            <a:ext cx="3910498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Gerçek Değer ≥ Piyasa Değeri</a:t>
            </a:r>
            <a:endParaRPr lang="tr-TR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4400550" y="2034208"/>
            <a:ext cx="971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>
            <a:off x="4423410" y="3032428"/>
            <a:ext cx="971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/>
          <p:nvPr/>
        </p:nvCxnSpPr>
        <p:spPr>
          <a:xfrm>
            <a:off x="4400550" y="3916348"/>
            <a:ext cx="971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4438354" y="5344072"/>
            <a:ext cx="1551676" cy="25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ikdörtgen 20"/>
          <p:cNvSpPr/>
          <p:nvPr/>
        </p:nvSpPr>
        <p:spPr>
          <a:xfrm>
            <a:off x="5496523" y="1715651"/>
            <a:ext cx="3238500" cy="637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Ekonomi güçlü ve büyüme sürecinde ise devam edilir.</a:t>
            </a:r>
            <a:endParaRPr lang="tr-TR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Dikdörtgen 21"/>
          <p:cNvSpPr/>
          <p:nvPr/>
        </p:nvSpPr>
        <p:spPr>
          <a:xfrm>
            <a:off x="5496523" y="2742543"/>
            <a:ext cx="3238500" cy="637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Büyümeye başlayan endüstri kolları seçilir</a:t>
            </a:r>
            <a:endParaRPr lang="tr-TR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5496523" y="3687253"/>
            <a:ext cx="3238500" cy="637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Belirlenen endüstri kolundaki en iyi performans görecek firma seçilir</a:t>
            </a:r>
            <a:endParaRPr lang="tr-TR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Dikdörtgen 23"/>
          <p:cNvSpPr/>
          <p:nvPr/>
        </p:nvSpPr>
        <p:spPr>
          <a:xfrm>
            <a:off x="4671165" y="4847077"/>
            <a:ext cx="1073113" cy="382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Evet</a:t>
            </a:r>
            <a:endParaRPr lang="tr-TR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29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5" name="Picture 4" descr="2010-03-31_1924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1" y="1165860"/>
            <a:ext cx="5822891" cy="46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78448" y="567035"/>
            <a:ext cx="641953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Temel </a:t>
            </a:r>
            <a:r>
              <a:rPr lang="tr-TR" alt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Analiz Yönteminin Aşamaları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156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12658</TotalTime>
  <Words>382</Words>
  <Application>Microsoft Office PowerPoint</Application>
  <PresentationFormat>Ekran Gösterisi (4:3)</PresentationFormat>
  <Paragraphs>72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13</vt:i4>
      </vt:variant>
    </vt:vector>
  </HeadingPairs>
  <TitlesOfParts>
    <vt:vector size="22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      Portföy Yönetimi?</vt:lpstr>
      <vt:lpstr>Portföy Yönetim Süreci</vt:lpstr>
      <vt:lpstr>Portföy Yönetimi</vt:lpstr>
      <vt:lpstr>      1- Portföy Planlaması</vt:lpstr>
      <vt:lpstr>      2- Yatırım Analizi</vt:lpstr>
      <vt:lpstr>       2- Yatırım Analizi</vt:lpstr>
      <vt:lpstr>      Temel Analiz Yönteminin Aşamaları</vt:lpstr>
      <vt:lpstr>PowerPoint Sunusu</vt:lpstr>
      <vt:lpstr>       3- Portföy Seçimi</vt:lpstr>
      <vt:lpstr>      4- Portföy Değerlemesi</vt:lpstr>
      <vt:lpstr>           Portföy Değerlemesi 2 Aşamada Uygulanabilir</vt:lpstr>
      <vt:lpstr>       5- Portföy Revizyonu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827</cp:revision>
  <cp:lastPrinted>2016-10-24T07:53:35Z</cp:lastPrinted>
  <dcterms:created xsi:type="dcterms:W3CDTF">2016-09-18T09:35:24Z</dcterms:created>
  <dcterms:modified xsi:type="dcterms:W3CDTF">2020-02-27T08:46:54Z</dcterms:modified>
</cp:coreProperties>
</file>