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64" r:id="rId3"/>
    <p:sldId id="258" r:id="rId4"/>
    <p:sldId id="262" r:id="rId5"/>
    <p:sldId id="259" r:id="rId6"/>
    <p:sldId id="263"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80165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851348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3248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77965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5837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7088645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97536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36656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63703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9183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642526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0377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63740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34423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33067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53790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19.05.2020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70732496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848139"/>
            <a:ext cx="8596668" cy="5193223"/>
          </a:xfrm>
        </p:spPr>
        <p:txBody>
          <a:bodyPr>
            <a:normAutofit lnSpcReduction="10000"/>
          </a:bodyPr>
          <a:lstStyle/>
          <a:p>
            <a:pPr marL="0" indent="0">
              <a:buNone/>
            </a:pPr>
            <a:r>
              <a:rPr lang="tr-TR" dirty="0"/>
              <a:t>	</a:t>
            </a:r>
            <a:r>
              <a:rPr lang="tr-TR" sz="4400" b="1" dirty="0"/>
              <a:t>	HİZMETTEN ÇEKİLME HAKKI</a:t>
            </a:r>
          </a:p>
          <a:p>
            <a:pPr marL="0" indent="0">
              <a:buNone/>
            </a:pPr>
            <a:r>
              <a:rPr lang="tr-TR" sz="4400" b="1" dirty="0"/>
              <a:t>	Çalışan Güvenliğinin Sağlanması isimli genelgenin 6. maddesinde «hizmetten çekilme» düzenlenmiş ve açık bir biçimde hizmetten çekilme hakkı tanınmış, buna ilişkin süreç belirlenmiştir.</a:t>
            </a:r>
          </a:p>
        </p:txBody>
      </p:sp>
    </p:spTree>
    <p:extLst>
      <p:ext uri="{BB962C8B-B14F-4D97-AF65-F5344CB8AC3E}">
        <p14:creationId xmlns:p14="http://schemas.microsoft.com/office/powerpoint/2010/main" val="7420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AADC0F-8173-42BF-AD92-58E3EEF9B911}"/>
              </a:ext>
            </a:extLst>
          </p:cNvPr>
          <p:cNvSpPr>
            <a:spLocks noGrp="1"/>
          </p:cNvSpPr>
          <p:nvPr>
            <p:ph idx="1"/>
          </p:nvPr>
        </p:nvSpPr>
        <p:spPr>
          <a:xfrm>
            <a:off x="677334" y="834887"/>
            <a:ext cx="8596668" cy="5206475"/>
          </a:xfrm>
        </p:spPr>
        <p:txBody>
          <a:bodyPr>
            <a:normAutofit fontScale="92500" lnSpcReduction="10000"/>
          </a:bodyPr>
          <a:lstStyle/>
          <a:p>
            <a:pPr marL="0" indent="0">
              <a:buNone/>
            </a:pPr>
            <a:r>
              <a:rPr lang="tr-TR" dirty="0"/>
              <a:t>		</a:t>
            </a:r>
            <a:r>
              <a:rPr lang="tr-TR" sz="5400" b="1" dirty="0"/>
              <a:t>Hizmetten çekilmenin tek gerekçesi olabilir. O da, hizmet sunumu sırasında şiddete uğramaktır. Acil hallerde buna rağmen hizmetten çekilme mümkün değildir.</a:t>
            </a:r>
            <a:endParaRPr lang="tr-TR" b="1" dirty="0"/>
          </a:p>
        </p:txBody>
      </p:sp>
    </p:spTree>
    <p:extLst>
      <p:ext uri="{BB962C8B-B14F-4D97-AF65-F5344CB8AC3E}">
        <p14:creationId xmlns:p14="http://schemas.microsoft.com/office/powerpoint/2010/main" val="3447350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450575"/>
            <a:ext cx="8596668" cy="5590788"/>
          </a:xfrm>
        </p:spPr>
        <p:txBody>
          <a:bodyPr>
            <a:normAutofit/>
          </a:bodyPr>
          <a:lstStyle/>
          <a:p>
            <a:pPr marL="0" indent="0">
              <a:buNone/>
            </a:pPr>
            <a:r>
              <a:rPr lang="tr-TR" dirty="0"/>
              <a:t>		</a:t>
            </a:r>
            <a:r>
              <a:rPr lang="tr-TR" sz="4400" b="1" dirty="0"/>
              <a:t>Hizmetten çekilme sağlık çalışanının kendi başına verebileceği bir karar değildir. Şiddete uğrayan sağlık çalışanı, buna ilişkin talepte bulunacaktır. </a:t>
            </a:r>
            <a:endParaRPr lang="tr-TR" b="1" dirty="0"/>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849613" y="662609"/>
            <a:ext cx="8596668" cy="4901675"/>
          </a:xfrm>
        </p:spPr>
        <p:txBody>
          <a:bodyPr/>
          <a:lstStyle/>
          <a:p>
            <a:pPr marL="0" indent="0">
              <a:buNone/>
            </a:pPr>
            <a:r>
              <a:rPr lang="tr-TR" b="1" dirty="0"/>
              <a:t>		</a:t>
            </a:r>
            <a:r>
              <a:rPr lang="tr-TR" sz="6000" b="1" dirty="0"/>
              <a:t>Talep kurum tarafından belirlenen bir yöneticiye sözlü veya yazılı olarak bildirilecektir.</a:t>
            </a:r>
            <a:endParaRPr lang="tr-TR" dirty="0"/>
          </a:p>
        </p:txBody>
      </p:sp>
    </p:spTree>
    <p:extLst>
      <p:ext uri="{BB962C8B-B14F-4D97-AF65-F5344CB8AC3E}">
        <p14:creationId xmlns:p14="http://schemas.microsoft.com/office/powerpoint/2010/main" val="332774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424071"/>
            <a:ext cx="8596668" cy="5617292"/>
          </a:xfrm>
        </p:spPr>
        <p:txBody>
          <a:bodyPr>
            <a:normAutofit/>
          </a:bodyPr>
          <a:lstStyle/>
          <a:p>
            <a:pPr marL="0" indent="0">
              <a:buNone/>
            </a:pPr>
            <a:r>
              <a:rPr lang="tr-TR" dirty="0"/>
              <a:t>		</a:t>
            </a:r>
            <a:r>
              <a:rPr lang="tr-TR" sz="4000" b="1" dirty="0"/>
              <a:t>Yönetici hizmetten çekilme talebine ilişkin bir karar verecektir. Talep uygun bulunursa, hastanın tedavi hakkı ihlal edilmeyecek ve tedavisinin devamına yönelik olarak tedbirler yönetici tarafından alınacaktır. </a:t>
            </a:r>
            <a:endParaRPr lang="tr-TR" b="1" dirty="0"/>
          </a:p>
        </p:txBody>
      </p:sp>
    </p:spTree>
    <p:extLst>
      <p:ext uri="{BB962C8B-B14F-4D97-AF65-F5344CB8AC3E}">
        <p14:creationId xmlns:p14="http://schemas.microsoft.com/office/powerpoint/2010/main" val="248525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28872"/>
            <a:ext cx="8254631" cy="4837041"/>
          </a:xfrm>
        </p:spPr>
        <p:txBody>
          <a:bodyPr>
            <a:normAutofit fontScale="70000" lnSpcReduction="20000"/>
          </a:bodyPr>
          <a:lstStyle/>
          <a:p>
            <a:pPr marL="0" indent="0">
              <a:buNone/>
            </a:pPr>
            <a:r>
              <a:rPr lang="tr-TR" b="1" dirty="0"/>
              <a:t>		</a:t>
            </a:r>
            <a:r>
              <a:rPr lang="tr-TR" sz="7000" b="1" dirty="0"/>
              <a:t>Bunun için hastanın sağlık hizmetini alacağı yeni sağlık çalışanı belirlenecek, kurum içinde bu mümkün olmazsa, başka bir kuruma sevki sağlanacaktır.</a:t>
            </a:r>
            <a:endParaRPr lang="tr-TR" dirty="0"/>
          </a:p>
        </p:txBody>
      </p:sp>
    </p:spTree>
    <p:extLst>
      <p:ext uri="{BB962C8B-B14F-4D97-AF65-F5344CB8AC3E}">
        <p14:creationId xmlns:p14="http://schemas.microsoft.com/office/powerpoint/2010/main" val="91745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848139"/>
            <a:ext cx="8596668" cy="5193223"/>
          </a:xfrm>
        </p:spPr>
        <p:txBody>
          <a:bodyPr>
            <a:normAutofit fontScale="92500" lnSpcReduction="10000"/>
          </a:bodyPr>
          <a:lstStyle/>
          <a:p>
            <a:pPr marL="0" indent="0">
              <a:buNone/>
            </a:pPr>
            <a:r>
              <a:rPr lang="tr-TR" dirty="0"/>
              <a:t>	</a:t>
            </a:r>
            <a:r>
              <a:rPr lang="tr-TR" sz="3600" b="1" dirty="0"/>
              <a:t>AİLE HEKİMLERİ BAKIMINDAN UYGULAMA</a:t>
            </a:r>
          </a:p>
          <a:p>
            <a:pPr marL="0" indent="0">
              <a:buNone/>
            </a:pPr>
            <a:r>
              <a:rPr lang="tr-TR" sz="3600" b="1" dirty="0"/>
              <a:t>	25. 01. 2013 tarihli Aile Hekimliği Uygulama Yönetmeliği’nin 8/2. maddesine göre, «sağlık hizmeti sunumu sırasında meydana gelen şiddet olayının adli veya mülki idare makamlarınca verilen belgeyle belgelendirilmesi durumunda, aile hekimi veya aile sağlığı elemanına şiddet uygulayan kişinin müdürlükçe mevcut aile hekiminden kaydı silinir.»</a:t>
            </a:r>
          </a:p>
        </p:txBody>
      </p:sp>
    </p:spTree>
    <p:extLst>
      <p:ext uri="{BB962C8B-B14F-4D97-AF65-F5344CB8AC3E}">
        <p14:creationId xmlns:p14="http://schemas.microsoft.com/office/powerpoint/2010/main" val="1753674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424071"/>
            <a:ext cx="8596668" cy="5617292"/>
          </a:xfrm>
        </p:spPr>
        <p:txBody>
          <a:bodyPr>
            <a:normAutofit fontScale="92500" lnSpcReduction="20000"/>
          </a:bodyPr>
          <a:lstStyle/>
          <a:p>
            <a:pPr marL="0" indent="0">
              <a:buNone/>
            </a:pPr>
            <a:r>
              <a:rPr lang="tr-TR" dirty="0"/>
              <a:t>	</a:t>
            </a:r>
            <a:r>
              <a:rPr lang="tr-TR" sz="5200" b="1" dirty="0"/>
              <a:t>	«kaydı silinen kişinin, aynı iş günü içerisinde yeni aile hekimi seçmemesi durumunda ikamet ettiği bölge göz önünde bulundurulmak suretiyle kayıtlı nüfusun en düşük aile hekimine müdürlükçe kaydı yapılır.»</a:t>
            </a:r>
            <a:endParaRPr lang="tr-TR" b="1" dirty="0"/>
          </a:p>
        </p:txBody>
      </p:sp>
    </p:spTree>
    <p:extLst>
      <p:ext uri="{BB962C8B-B14F-4D97-AF65-F5344CB8AC3E}">
        <p14:creationId xmlns:p14="http://schemas.microsoft.com/office/powerpoint/2010/main" val="882085533"/>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25</TotalTime>
  <Words>240</Words>
  <Application>Microsoft Office PowerPoint</Application>
  <PresentationFormat>Geniş ekran</PresentationFormat>
  <Paragraphs>10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11</cp:revision>
  <dcterms:created xsi:type="dcterms:W3CDTF">2020-05-12T10:57:22Z</dcterms:created>
  <dcterms:modified xsi:type="dcterms:W3CDTF">2020-05-19T12:41:25Z</dcterms:modified>
</cp:coreProperties>
</file>