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9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9.Hafta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smtClean="0"/>
              <a:t>Kadın </a:t>
            </a:r>
            <a:r>
              <a:rPr lang="en-US" sz="4000" b="1" dirty="0" err="1" smtClean="0"/>
              <a:t>Hareketleri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Küreselleşme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Ulusötesi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ittifaklar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165"/>
            <a:ext cx="10515600" cy="4574758"/>
          </a:xfrm>
        </p:spPr>
        <p:txBody>
          <a:bodyPr>
            <a:normAutofit/>
          </a:bodyPr>
          <a:lstStyle/>
          <a:p>
            <a:pPr algn="just"/>
            <a:r>
              <a:rPr lang="en-US" sz="4000" dirty="0" err="1" smtClean="0"/>
              <a:t>Küreselleşme</a:t>
            </a:r>
            <a:r>
              <a:rPr lang="en-US" sz="4000" dirty="0" smtClean="0"/>
              <a:t> </a:t>
            </a:r>
            <a:r>
              <a:rPr lang="en-US" sz="4000" dirty="0" err="1" smtClean="0"/>
              <a:t>karşıtı</a:t>
            </a:r>
            <a:r>
              <a:rPr lang="en-US" sz="4000" dirty="0" smtClean="0"/>
              <a:t> </a:t>
            </a:r>
            <a:r>
              <a:rPr lang="en-US" sz="4000" dirty="0" err="1" smtClean="0"/>
              <a:t>hareketlerde</a:t>
            </a:r>
            <a:r>
              <a:rPr lang="en-US" sz="4000" dirty="0" smtClean="0"/>
              <a:t> </a:t>
            </a:r>
            <a:r>
              <a:rPr lang="en-US" sz="4000" dirty="0" err="1" smtClean="0"/>
              <a:t>kadınlar</a:t>
            </a:r>
            <a:r>
              <a:rPr lang="en-US" sz="4000" dirty="0" smtClean="0"/>
              <a:t>:</a:t>
            </a:r>
          </a:p>
          <a:p>
            <a:pPr lvl="1" algn="just"/>
            <a:r>
              <a:rPr lang="en-US" sz="3600" dirty="0" err="1" smtClean="0"/>
              <a:t>Ekoloji</a:t>
            </a:r>
            <a:r>
              <a:rPr lang="en-US" sz="3600" dirty="0"/>
              <a:t> </a:t>
            </a:r>
            <a:r>
              <a:rPr lang="en-US" sz="3600" dirty="0" err="1" smtClean="0"/>
              <a:t>hareketleri</a:t>
            </a:r>
            <a:r>
              <a:rPr lang="en-US" sz="3600" dirty="0" smtClean="0"/>
              <a:t>,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hakkı</a:t>
            </a:r>
            <a:r>
              <a:rPr lang="en-US" sz="3600" dirty="0" smtClean="0"/>
              <a:t> </a:t>
            </a:r>
            <a:r>
              <a:rPr lang="en-US" sz="3600" dirty="0" err="1" smtClean="0"/>
              <a:t>mücadelesi</a:t>
            </a:r>
            <a:r>
              <a:rPr lang="en-US" sz="3600" dirty="0" smtClean="0"/>
              <a:t>, </a:t>
            </a:r>
            <a:r>
              <a:rPr lang="en-US" sz="3600" dirty="0" err="1" smtClean="0"/>
              <a:t>kadınların</a:t>
            </a:r>
            <a:r>
              <a:rPr lang="en-US" sz="3600" dirty="0" smtClean="0"/>
              <a:t> </a:t>
            </a:r>
            <a:r>
              <a:rPr lang="en-US" sz="3600" dirty="0" err="1" smtClean="0"/>
              <a:t>barış</a:t>
            </a:r>
            <a:r>
              <a:rPr lang="en-US" sz="3600" dirty="0" smtClean="0"/>
              <a:t> </a:t>
            </a:r>
            <a:r>
              <a:rPr lang="en-US" sz="3600" dirty="0" err="1" smtClean="0"/>
              <a:t>hareketleri</a:t>
            </a:r>
            <a:endParaRPr lang="en-US" sz="3600" dirty="0" smtClean="0"/>
          </a:p>
          <a:p>
            <a:pPr algn="just"/>
            <a:r>
              <a:rPr lang="en-US" sz="4000" dirty="0" err="1" smtClean="0"/>
              <a:t>Yeni</a:t>
            </a:r>
            <a:r>
              <a:rPr lang="en-US" sz="4000" dirty="0" smtClean="0"/>
              <a:t> </a:t>
            </a:r>
            <a:r>
              <a:rPr lang="en-US" sz="4000" dirty="0" err="1" smtClean="0"/>
              <a:t>gündemler</a:t>
            </a:r>
            <a:r>
              <a:rPr lang="en-US" sz="4000" dirty="0" smtClean="0"/>
              <a:t>: </a:t>
            </a:r>
            <a:r>
              <a:rPr lang="en-US" sz="4000" dirty="0" err="1" smtClean="0"/>
              <a:t>Göç</a:t>
            </a:r>
            <a:r>
              <a:rPr lang="en-US" sz="4000" dirty="0" smtClean="0"/>
              <a:t>, </a:t>
            </a:r>
            <a:r>
              <a:rPr lang="en-US" sz="4000" dirty="0" err="1" smtClean="0"/>
              <a:t>kadın</a:t>
            </a:r>
            <a:r>
              <a:rPr lang="en-US" sz="4000" dirty="0" smtClean="0"/>
              <a:t> </a:t>
            </a:r>
            <a:r>
              <a:rPr lang="en-US" sz="4000" dirty="0" err="1" smtClean="0"/>
              <a:t>ticareti</a:t>
            </a:r>
            <a:r>
              <a:rPr lang="en-US" sz="4000" dirty="0" smtClean="0"/>
              <a:t>, </a:t>
            </a:r>
            <a:r>
              <a:rPr lang="en-US" sz="4000" dirty="0" err="1" smtClean="0"/>
              <a:t>ekolojik</a:t>
            </a:r>
            <a:r>
              <a:rPr lang="en-US" sz="4000" dirty="0" smtClean="0"/>
              <a:t> </a:t>
            </a:r>
            <a:r>
              <a:rPr lang="en-US" sz="4000" dirty="0" err="1" smtClean="0"/>
              <a:t>yıkım</a:t>
            </a:r>
            <a:r>
              <a:rPr lang="en-US" sz="4000" dirty="0" smtClean="0"/>
              <a:t>, </a:t>
            </a:r>
            <a:r>
              <a:rPr lang="en-US" sz="4000" dirty="0" err="1" smtClean="0"/>
              <a:t>mikro-krediler</a:t>
            </a:r>
            <a:endParaRPr lang="en-US" sz="4000" dirty="0" smtClean="0"/>
          </a:p>
          <a:p>
            <a:pPr algn="just"/>
            <a:r>
              <a:rPr lang="en-US" sz="4000" dirty="0" err="1" smtClean="0"/>
              <a:t>Geniş</a:t>
            </a:r>
            <a:r>
              <a:rPr lang="en-US" sz="4000" dirty="0" smtClean="0"/>
              <a:t> </a:t>
            </a:r>
            <a:r>
              <a:rPr lang="en-US" sz="4000" dirty="0" err="1" smtClean="0"/>
              <a:t>çaplı</a:t>
            </a:r>
            <a:r>
              <a:rPr lang="en-US" sz="4000" dirty="0" smtClean="0"/>
              <a:t> </a:t>
            </a:r>
            <a:r>
              <a:rPr lang="en-US" sz="4000" dirty="0" err="1" smtClean="0"/>
              <a:t>küresel</a:t>
            </a:r>
            <a:r>
              <a:rPr lang="en-US" sz="4000" dirty="0" smtClean="0"/>
              <a:t> </a:t>
            </a:r>
            <a:r>
              <a:rPr lang="en-US" sz="4000" dirty="0" err="1" smtClean="0"/>
              <a:t>kadın</a:t>
            </a:r>
            <a:r>
              <a:rPr lang="en-US" sz="4000" dirty="0" smtClean="0"/>
              <a:t> </a:t>
            </a:r>
            <a:r>
              <a:rPr lang="en-US" sz="4000" dirty="0" err="1" smtClean="0"/>
              <a:t>eylemleri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grevleri</a:t>
            </a:r>
            <a:endParaRPr lang="tr-TR" dirty="0" smtClean="0"/>
          </a:p>
          <a:p>
            <a:pPr marL="0" lvl="1" indent="-45720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+mn-lt"/>
              </a:rPr>
              <a:t>Kadın </a:t>
            </a:r>
            <a:r>
              <a:rPr lang="en-US" sz="5400" b="1" dirty="0" err="1" smtClean="0">
                <a:latin typeface="+mn-lt"/>
              </a:rPr>
              <a:t>Hareketi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nedir</a:t>
            </a:r>
            <a:r>
              <a:rPr lang="en-US" sz="5400" b="1" dirty="0" smtClean="0">
                <a:latin typeface="+mn-lt"/>
              </a:rPr>
              <a:t>?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400" dirty="0" smtClean="0"/>
              <a:t>Kadın </a:t>
            </a:r>
            <a:r>
              <a:rPr lang="en-US" sz="4400" dirty="0" err="1" smtClean="0"/>
              <a:t>hareketlerinin</a:t>
            </a:r>
            <a:r>
              <a:rPr lang="en-US" sz="4400" dirty="0" smtClean="0"/>
              <a:t> </a:t>
            </a:r>
            <a:r>
              <a:rPr lang="en-US" sz="4400" dirty="0" err="1" smtClean="0"/>
              <a:t>tanımlanmasında</a:t>
            </a:r>
            <a:r>
              <a:rPr lang="en-US" sz="4400" dirty="0" smtClean="0"/>
              <a:t> </a:t>
            </a:r>
            <a:r>
              <a:rPr lang="en-US" sz="4400" dirty="0" err="1" smtClean="0"/>
              <a:t>kriterler</a:t>
            </a:r>
            <a:endParaRPr lang="en-US" sz="4400" dirty="0" smtClean="0"/>
          </a:p>
          <a:p>
            <a:pPr lvl="1"/>
            <a:r>
              <a:rPr lang="en-US" sz="4000" dirty="0" err="1" smtClean="0"/>
              <a:t>Özerklik</a:t>
            </a:r>
            <a:endParaRPr lang="en-US" sz="4000" dirty="0" smtClean="0"/>
          </a:p>
          <a:p>
            <a:pPr lvl="1"/>
            <a:r>
              <a:rPr lang="en-US" sz="4000" dirty="0" err="1" smtClean="0"/>
              <a:t>Feminizmle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</a:t>
            </a:r>
            <a:endParaRPr lang="en-US" sz="4000" dirty="0" smtClean="0"/>
          </a:p>
          <a:p>
            <a:pPr lvl="1"/>
            <a:r>
              <a:rPr lang="en-US" sz="4000" dirty="0" err="1" smtClean="0"/>
              <a:t>Örgütlenme</a:t>
            </a:r>
            <a:r>
              <a:rPr lang="en-US" sz="4000" dirty="0" smtClean="0"/>
              <a:t> </a:t>
            </a:r>
            <a:r>
              <a:rPr lang="en-US" sz="4000" dirty="0" err="1" smtClean="0"/>
              <a:t>biçimi</a:t>
            </a:r>
            <a:r>
              <a:rPr lang="en-US" sz="4000" dirty="0" smtClean="0"/>
              <a:t>, </a:t>
            </a:r>
            <a:r>
              <a:rPr lang="en-US" sz="4000" dirty="0" err="1" smtClean="0"/>
              <a:t>iç</a:t>
            </a:r>
            <a:r>
              <a:rPr lang="en-US" sz="4000" dirty="0" smtClean="0"/>
              <a:t> </a:t>
            </a:r>
            <a:r>
              <a:rPr lang="en-US" sz="4000" dirty="0" err="1" smtClean="0"/>
              <a:t>işleyiş</a:t>
            </a:r>
            <a:endParaRPr lang="en-US" sz="3600" dirty="0"/>
          </a:p>
          <a:p>
            <a:pPr lvl="1"/>
            <a:r>
              <a:rPr lang="en-US" sz="4000" dirty="0" err="1" smtClean="0"/>
              <a:t>Gündemler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+mn-lt"/>
              </a:rPr>
              <a:t>Kadın </a:t>
            </a:r>
            <a:r>
              <a:rPr lang="en-US" sz="5400" b="1" dirty="0" err="1" smtClean="0">
                <a:latin typeface="+mn-lt"/>
              </a:rPr>
              <a:t>Hareketleri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199"/>
            <a:ext cx="10515600" cy="4536831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 err="1" smtClean="0"/>
              <a:t>Özerklik</a:t>
            </a:r>
            <a:r>
              <a:rPr lang="en-US" sz="4800" dirty="0" smtClean="0"/>
              <a:t> </a:t>
            </a:r>
            <a:r>
              <a:rPr lang="en-US" sz="4800" dirty="0" err="1" smtClean="0"/>
              <a:t>açısından</a:t>
            </a:r>
            <a:r>
              <a:rPr lang="en-US" sz="4800" dirty="0" smtClean="0"/>
              <a:t> </a:t>
            </a:r>
            <a:r>
              <a:rPr lang="en-US" sz="4800" dirty="0" err="1" smtClean="0"/>
              <a:t>üç</a:t>
            </a:r>
            <a:r>
              <a:rPr lang="en-US" sz="4800" dirty="0" smtClean="0"/>
              <a:t> tip (</a:t>
            </a:r>
            <a:r>
              <a:rPr lang="en-US" sz="4800" dirty="0" err="1" smtClean="0"/>
              <a:t>Molyneux</a:t>
            </a:r>
            <a:r>
              <a:rPr lang="en-US" sz="4800" dirty="0" smtClean="0"/>
              <a:t>)</a:t>
            </a:r>
          </a:p>
          <a:p>
            <a:pPr lvl="1"/>
            <a:r>
              <a:rPr lang="en-US" sz="4800" dirty="0" err="1" smtClean="0"/>
              <a:t>Bağımsız</a:t>
            </a:r>
            <a:r>
              <a:rPr lang="en-US" sz="4800" dirty="0" smtClean="0"/>
              <a:t> </a:t>
            </a:r>
            <a:r>
              <a:rPr lang="en-US" sz="4800" dirty="0" err="1" smtClean="0"/>
              <a:t>hareketler</a:t>
            </a:r>
            <a:endParaRPr lang="en-US" sz="4800" dirty="0" smtClean="0"/>
          </a:p>
          <a:p>
            <a:pPr lvl="1"/>
            <a:r>
              <a:rPr lang="en-US" sz="4800" dirty="0" err="1" smtClean="0"/>
              <a:t>İlişkisel</a:t>
            </a:r>
            <a:r>
              <a:rPr lang="en-US" sz="4800" dirty="0" smtClean="0"/>
              <a:t> </a:t>
            </a:r>
            <a:r>
              <a:rPr lang="en-US" sz="4800" dirty="0" err="1" smtClean="0"/>
              <a:t>hareketler</a:t>
            </a:r>
            <a:endParaRPr lang="en-US" sz="4800" dirty="0" smtClean="0"/>
          </a:p>
          <a:p>
            <a:pPr lvl="1"/>
            <a:r>
              <a:rPr lang="en-US" sz="4800" dirty="0" err="1" smtClean="0"/>
              <a:t>Yönlendirilen</a:t>
            </a:r>
            <a:r>
              <a:rPr lang="en-US" sz="4800" dirty="0" smtClean="0"/>
              <a:t> </a:t>
            </a:r>
            <a:r>
              <a:rPr lang="en-US" sz="4800" dirty="0" err="1" smtClean="0"/>
              <a:t>mobilizasyon</a:t>
            </a:r>
            <a:endParaRPr lang="en-US" sz="4800" dirty="0" smtClean="0"/>
          </a:p>
          <a:p>
            <a:pPr marL="457200" lvl="1" indent="0">
              <a:buNone/>
            </a:pPr>
            <a:r>
              <a:rPr lang="en-US" sz="4800" dirty="0" smtClean="0"/>
              <a:t>	 </a:t>
            </a:r>
            <a:r>
              <a:rPr lang="en-US" sz="3900" dirty="0" err="1" smtClean="0"/>
              <a:t>Farklı</a:t>
            </a:r>
            <a:r>
              <a:rPr lang="en-US" sz="3900" dirty="0" smtClean="0"/>
              <a:t> </a:t>
            </a:r>
            <a:r>
              <a:rPr lang="en-US" sz="3900" dirty="0" err="1" smtClean="0"/>
              <a:t>tipler</a:t>
            </a:r>
            <a:endParaRPr lang="en-US" sz="3900" dirty="0" smtClean="0"/>
          </a:p>
          <a:p>
            <a:pPr lvl="2"/>
            <a:r>
              <a:rPr lang="en-US" sz="3900" dirty="0" err="1" smtClean="0"/>
              <a:t>Genel</a:t>
            </a:r>
            <a:r>
              <a:rPr lang="en-US" sz="3900" dirty="0" smtClean="0"/>
              <a:t> </a:t>
            </a:r>
            <a:r>
              <a:rPr lang="en-US" sz="3900" dirty="0" err="1" smtClean="0"/>
              <a:t>amaca</a:t>
            </a:r>
            <a:r>
              <a:rPr lang="en-US" sz="3900" dirty="0" smtClean="0"/>
              <a:t> </a:t>
            </a:r>
            <a:r>
              <a:rPr lang="en-US" sz="3900" dirty="0" err="1" smtClean="0"/>
              <a:t>yönelik</a:t>
            </a:r>
            <a:endParaRPr lang="en-US" sz="3900" dirty="0" smtClean="0"/>
          </a:p>
          <a:p>
            <a:pPr lvl="2"/>
            <a:r>
              <a:rPr lang="en-US" sz="3900" dirty="0" err="1" smtClean="0"/>
              <a:t>Toplumsal</a:t>
            </a:r>
            <a:r>
              <a:rPr lang="en-US" sz="3900" dirty="0" smtClean="0"/>
              <a:t> </a:t>
            </a:r>
            <a:r>
              <a:rPr lang="en-US" sz="3900" dirty="0" err="1" smtClean="0"/>
              <a:t>cinsiyet</a:t>
            </a:r>
            <a:r>
              <a:rPr lang="en-US" sz="3900" dirty="0" smtClean="0"/>
              <a:t> </a:t>
            </a:r>
            <a:r>
              <a:rPr lang="en-US" sz="3900" dirty="0" err="1" smtClean="0"/>
              <a:t>ikincil</a:t>
            </a:r>
            <a:r>
              <a:rPr lang="en-US" sz="3900" dirty="0" smtClean="0"/>
              <a:t> </a:t>
            </a:r>
            <a:r>
              <a:rPr lang="en-US" sz="3900" dirty="0" err="1" smtClean="0"/>
              <a:t>gündem</a:t>
            </a:r>
            <a:endParaRPr lang="en-US" sz="3900" dirty="0" smtClean="0"/>
          </a:p>
          <a:p>
            <a:pPr lvl="2"/>
            <a:r>
              <a:rPr lang="en-US" sz="3900" dirty="0" smtClean="0"/>
              <a:t>Kadın </a:t>
            </a:r>
            <a:r>
              <a:rPr lang="en-US" sz="3900" dirty="0" err="1" smtClean="0"/>
              <a:t>haklarının</a:t>
            </a:r>
            <a:r>
              <a:rPr lang="en-US" sz="3900" dirty="0" smtClean="0"/>
              <a:t> </a:t>
            </a:r>
            <a:r>
              <a:rPr lang="en-US" sz="3900" dirty="0" err="1" smtClean="0"/>
              <a:t>lağvı</a:t>
            </a:r>
            <a:endParaRPr lang="en-US" sz="3900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Kadınların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Çıkarları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733"/>
            <a:ext cx="10515600" cy="4724400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Çıkar</a:t>
            </a:r>
            <a:r>
              <a:rPr lang="en-US" sz="4400" dirty="0" smtClean="0"/>
              <a:t> </a:t>
            </a:r>
            <a:r>
              <a:rPr lang="en-US" sz="4400" dirty="0" err="1" smtClean="0"/>
              <a:t>kavramının</a:t>
            </a:r>
            <a:r>
              <a:rPr lang="en-US" sz="4400" dirty="0" smtClean="0"/>
              <a:t> </a:t>
            </a:r>
            <a:r>
              <a:rPr lang="en-US" sz="4400" dirty="0" err="1" smtClean="0"/>
              <a:t>tartışmalı</a:t>
            </a:r>
            <a:r>
              <a:rPr lang="en-US" sz="4400" dirty="0" smtClean="0"/>
              <a:t> </a:t>
            </a:r>
            <a:r>
              <a:rPr lang="en-US" sz="4400" dirty="0" err="1" smtClean="0"/>
              <a:t>doğası</a:t>
            </a:r>
            <a:endParaRPr lang="en-US" sz="4400" dirty="0" smtClean="0"/>
          </a:p>
          <a:p>
            <a:r>
              <a:rPr lang="en-US" sz="4400" dirty="0" err="1" smtClean="0"/>
              <a:t>Siyasal</a:t>
            </a:r>
            <a:r>
              <a:rPr lang="en-US" sz="4400" dirty="0" smtClean="0"/>
              <a:t> </a:t>
            </a:r>
            <a:r>
              <a:rPr lang="en-US" sz="4400" dirty="0" err="1" smtClean="0"/>
              <a:t>mobilizasyon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çıkar</a:t>
            </a:r>
            <a:endParaRPr lang="en-US" sz="4400" dirty="0" smtClean="0"/>
          </a:p>
          <a:p>
            <a:r>
              <a:rPr lang="en-US" sz="4400" dirty="0" smtClean="0"/>
              <a:t>Kadın </a:t>
            </a:r>
            <a:r>
              <a:rPr lang="en-US" sz="4400" dirty="0" err="1" smtClean="0"/>
              <a:t>kategorisine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ilişkin</a:t>
            </a:r>
            <a:r>
              <a:rPr lang="en-US" sz="4400" dirty="0" smtClean="0"/>
              <a:t> </a:t>
            </a:r>
            <a:r>
              <a:rPr lang="en-US" sz="4400" dirty="0" err="1" smtClean="0"/>
              <a:t>eleştiriler</a:t>
            </a:r>
            <a:endParaRPr lang="en-US" sz="4400" dirty="0" smtClean="0"/>
          </a:p>
          <a:p>
            <a:pPr lvl="1"/>
            <a:r>
              <a:rPr lang="en-US" sz="4400" dirty="0" err="1" smtClean="0"/>
              <a:t>Kadınların</a:t>
            </a:r>
            <a:r>
              <a:rPr lang="en-US" sz="4400" dirty="0" smtClean="0"/>
              <a:t> </a:t>
            </a:r>
            <a:r>
              <a:rPr lang="en-US" sz="4400" dirty="0" err="1" smtClean="0"/>
              <a:t>çıkarları</a:t>
            </a:r>
            <a:r>
              <a:rPr lang="en-US" sz="4400" dirty="0" smtClean="0"/>
              <a:t> vs. </a:t>
            </a:r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</a:t>
            </a:r>
            <a:r>
              <a:rPr lang="en-US" sz="4400" dirty="0" smtClean="0"/>
              <a:t> </a:t>
            </a:r>
            <a:r>
              <a:rPr lang="en-US" sz="4400" dirty="0" err="1" smtClean="0"/>
              <a:t>çıkarları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Kadınların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Çıkarları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5164666"/>
          </a:xfrm>
        </p:spPr>
        <p:txBody>
          <a:bodyPr>
            <a:noAutofit/>
          </a:bodyPr>
          <a:lstStyle/>
          <a:p>
            <a:r>
              <a:rPr lang="en-US" sz="4400" dirty="0" smtClean="0"/>
              <a:t>Pratik </a:t>
            </a:r>
            <a:r>
              <a:rPr lang="en-US" sz="4400" dirty="0" err="1" smtClean="0"/>
              <a:t>çıkarlar</a:t>
            </a:r>
            <a:r>
              <a:rPr lang="en-US" sz="4400" dirty="0" smtClean="0"/>
              <a:t> vs. </a:t>
            </a:r>
            <a:r>
              <a:rPr lang="en-US" sz="4400" dirty="0" err="1" smtClean="0"/>
              <a:t>stratejik</a:t>
            </a:r>
            <a:r>
              <a:rPr lang="en-US" sz="4400" dirty="0" smtClean="0"/>
              <a:t> </a:t>
            </a:r>
            <a:r>
              <a:rPr lang="en-US" sz="4400" dirty="0" err="1" smtClean="0"/>
              <a:t>çıkarlar</a:t>
            </a:r>
            <a:r>
              <a:rPr lang="en-US" sz="4400" dirty="0" smtClean="0"/>
              <a:t> (1985 </a:t>
            </a:r>
            <a:r>
              <a:rPr lang="en-US" sz="4400" dirty="0" err="1" smtClean="0"/>
              <a:t>Molyneux</a:t>
            </a:r>
            <a:r>
              <a:rPr lang="en-US" sz="4400" dirty="0" smtClean="0"/>
              <a:t>)</a:t>
            </a:r>
          </a:p>
          <a:p>
            <a:pPr lvl="1"/>
            <a:r>
              <a:rPr lang="en-US" sz="4000" dirty="0" smtClean="0"/>
              <a:t>Pratik </a:t>
            </a:r>
            <a:r>
              <a:rPr lang="en-US" sz="4000" dirty="0" err="1" smtClean="0"/>
              <a:t>çıkarlar</a:t>
            </a:r>
            <a:r>
              <a:rPr lang="en-US" sz="4000" dirty="0" smtClean="0"/>
              <a:t>: </a:t>
            </a:r>
            <a:r>
              <a:rPr lang="en-US" sz="4000" dirty="0" err="1" smtClean="0"/>
              <a:t>Cinsiyete</a:t>
            </a:r>
            <a:r>
              <a:rPr lang="en-US" sz="4000" dirty="0" smtClean="0"/>
              <a:t> </a:t>
            </a:r>
            <a:r>
              <a:rPr lang="en-US" sz="4000" dirty="0" err="1"/>
              <a:t>dayalı</a:t>
            </a:r>
            <a:r>
              <a:rPr lang="en-US" sz="4000" dirty="0"/>
              <a:t> </a:t>
            </a:r>
            <a:r>
              <a:rPr lang="en-US" sz="4000" dirty="0" err="1"/>
              <a:t>işbölümünden</a:t>
            </a:r>
            <a:r>
              <a:rPr lang="en-US" sz="4000" dirty="0"/>
              <a:t> </a:t>
            </a:r>
            <a:r>
              <a:rPr lang="en-US" sz="4000" dirty="0" err="1"/>
              <a:t>kaynaklı</a:t>
            </a:r>
            <a:r>
              <a:rPr lang="en-US" sz="4000" dirty="0"/>
              <a:t> </a:t>
            </a:r>
            <a:r>
              <a:rPr lang="en-US" sz="4000" dirty="0" err="1" smtClean="0"/>
              <a:t>çıkarlar</a:t>
            </a:r>
            <a:endParaRPr lang="en-US" sz="4000" dirty="0" smtClean="0"/>
          </a:p>
          <a:p>
            <a:pPr lvl="1"/>
            <a:r>
              <a:rPr lang="en-US" sz="4000" dirty="0" err="1"/>
              <a:t>S</a:t>
            </a:r>
            <a:r>
              <a:rPr lang="en-US" sz="4000" dirty="0" err="1" smtClean="0"/>
              <a:t>tratejik</a:t>
            </a:r>
            <a:r>
              <a:rPr lang="en-US" sz="4000" dirty="0" smtClean="0"/>
              <a:t> </a:t>
            </a:r>
            <a:r>
              <a:rPr lang="en-US" sz="4000" dirty="0" err="1" smtClean="0"/>
              <a:t>çıkarlar</a:t>
            </a:r>
            <a:r>
              <a:rPr lang="en-US" sz="4000" dirty="0" smtClean="0"/>
              <a:t>: </a:t>
            </a:r>
            <a:r>
              <a:rPr lang="en-US" sz="4000" dirty="0" err="1"/>
              <a:t>K</a:t>
            </a:r>
            <a:r>
              <a:rPr lang="en-US" sz="4000" dirty="0" err="1" smtClean="0"/>
              <a:t>adınların</a:t>
            </a:r>
            <a:r>
              <a:rPr lang="en-US" sz="4000" dirty="0" smtClean="0"/>
              <a:t> </a:t>
            </a:r>
            <a:r>
              <a:rPr lang="en-US" sz="4000" dirty="0" err="1"/>
              <a:t>konumlarını</a:t>
            </a:r>
            <a:r>
              <a:rPr lang="en-US" sz="4000" dirty="0"/>
              <a:t> </a:t>
            </a:r>
            <a:r>
              <a:rPr lang="en-US" sz="4000" dirty="0" err="1"/>
              <a:t>iyileştirmeye</a:t>
            </a:r>
            <a:r>
              <a:rPr lang="en-US" sz="4000" dirty="0"/>
              <a:t> </a:t>
            </a:r>
            <a:r>
              <a:rPr lang="en-US" sz="4000" dirty="0" err="1"/>
              <a:t>yönelik</a:t>
            </a:r>
            <a:r>
              <a:rPr lang="en-US" sz="4000" dirty="0"/>
              <a:t> </a:t>
            </a:r>
            <a:r>
              <a:rPr lang="en-US" sz="4000" dirty="0" err="1" smtClean="0"/>
              <a:t>toplumsal</a:t>
            </a:r>
            <a:r>
              <a:rPr lang="en-US" sz="4000" dirty="0" smtClean="0"/>
              <a:t> </a:t>
            </a:r>
            <a:r>
              <a:rPr lang="en-US" sz="4000" dirty="0" err="1"/>
              <a:t>dönüşüme</a:t>
            </a:r>
            <a:r>
              <a:rPr lang="en-US" sz="4000" dirty="0"/>
              <a:t> </a:t>
            </a:r>
            <a:r>
              <a:rPr lang="en-US" sz="4000" dirty="0" err="1"/>
              <a:t>ihtiyaç</a:t>
            </a:r>
            <a:r>
              <a:rPr lang="en-US" sz="4000" dirty="0"/>
              <a:t> </a:t>
            </a:r>
            <a:r>
              <a:rPr lang="en-US" sz="4000" dirty="0" err="1"/>
              <a:t>duyan</a:t>
            </a:r>
            <a:r>
              <a:rPr lang="en-US" sz="4000" dirty="0"/>
              <a:t> </a:t>
            </a:r>
            <a:r>
              <a:rPr lang="en-US" sz="4000" dirty="0" err="1" smtClean="0"/>
              <a:t>çıkarlar</a:t>
            </a:r>
            <a:r>
              <a:rPr lang="en-US" sz="4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Çıkar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Kavramına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Yönelik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Eleştiriler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 err="1" smtClean="0"/>
              <a:t>Çıkarlar</a:t>
            </a:r>
            <a:r>
              <a:rPr lang="en-US" sz="4000" dirty="0"/>
              <a:t> </a:t>
            </a:r>
            <a:r>
              <a:rPr lang="en-US" sz="4000" dirty="0" err="1" smtClean="0"/>
              <a:t>verili</a:t>
            </a:r>
            <a:r>
              <a:rPr lang="en-US" sz="4000" dirty="0" smtClean="0"/>
              <a:t> </a:t>
            </a:r>
            <a:r>
              <a:rPr lang="en-US" sz="4000" dirty="0" err="1" smtClean="0"/>
              <a:t>değildir</a:t>
            </a:r>
            <a:r>
              <a:rPr lang="en-US" sz="4000" dirty="0" smtClean="0"/>
              <a:t>: </a:t>
            </a:r>
            <a:r>
              <a:rPr lang="en-US" sz="4000" dirty="0" err="1"/>
              <a:t>Molyneux’ye</a:t>
            </a:r>
            <a:r>
              <a:rPr lang="en-US" sz="4000" dirty="0"/>
              <a:t> </a:t>
            </a:r>
            <a:r>
              <a:rPr lang="en-US" sz="4000" dirty="0" err="1"/>
              <a:t>göre</a:t>
            </a:r>
            <a:r>
              <a:rPr lang="en-US" sz="4000" dirty="0"/>
              <a:t> </a:t>
            </a:r>
            <a:r>
              <a:rPr lang="en-US" sz="4000" dirty="0" err="1"/>
              <a:t>çıkarlar</a:t>
            </a:r>
            <a:r>
              <a:rPr lang="en-US" sz="4000" dirty="0"/>
              <a:t>, </a:t>
            </a:r>
            <a:r>
              <a:rPr lang="en-US" sz="4000" dirty="0" err="1"/>
              <a:t>kişinin</a:t>
            </a:r>
            <a:r>
              <a:rPr lang="en-US" sz="4000" dirty="0"/>
              <a:t> </a:t>
            </a:r>
            <a:r>
              <a:rPr lang="en-US" sz="4000" dirty="0" err="1"/>
              <a:t>toplumsal</a:t>
            </a:r>
            <a:r>
              <a:rPr lang="en-US" sz="4000" dirty="0"/>
              <a:t> </a:t>
            </a:r>
            <a:r>
              <a:rPr lang="en-US" sz="4000" dirty="0" err="1"/>
              <a:t>konumundan</a:t>
            </a:r>
            <a:r>
              <a:rPr lang="en-US" sz="4000" dirty="0"/>
              <a:t> </a:t>
            </a:r>
            <a:r>
              <a:rPr lang="en-US" sz="4000" dirty="0" err="1"/>
              <a:t>doğrudan</a:t>
            </a:r>
            <a:r>
              <a:rPr lang="en-US" sz="4000" dirty="0"/>
              <a:t> </a:t>
            </a:r>
            <a:r>
              <a:rPr lang="en-US" sz="4000" dirty="0" err="1"/>
              <a:t>çıkarılmaz</a:t>
            </a:r>
            <a:r>
              <a:rPr lang="en-US" sz="4000" dirty="0"/>
              <a:t>, </a:t>
            </a:r>
            <a:r>
              <a:rPr lang="en-US" sz="4000" dirty="0" err="1"/>
              <a:t>söylemsel</a:t>
            </a:r>
            <a:r>
              <a:rPr lang="en-US" sz="4000" dirty="0"/>
              <a:t> </a:t>
            </a:r>
            <a:r>
              <a:rPr lang="en-US" sz="4000" dirty="0" err="1"/>
              <a:t>inşalardır</a:t>
            </a:r>
            <a:r>
              <a:rPr lang="en-US" sz="4000" dirty="0"/>
              <a:t>, </a:t>
            </a:r>
            <a:r>
              <a:rPr lang="en-US" sz="4000" dirty="0" err="1"/>
              <a:t>kimlik</a:t>
            </a:r>
            <a:r>
              <a:rPr lang="en-US" sz="4000" dirty="0"/>
              <a:t> </a:t>
            </a:r>
            <a:r>
              <a:rPr lang="en-US" sz="4000" dirty="0" err="1"/>
              <a:t>kurgularından</a:t>
            </a:r>
            <a:r>
              <a:rPr lang="en-US" sz="4000" dirty="0"/>
              <a:t> </a:t>
            </a:r>
            <a:r>
              <a:rPr lang="en-US" sz="4000" dirty="0" err="1"/>
              <a:t>bağımsız</a:t>
            </a:r>
            <a:r>
              <a:rPr lang="en-US" sz="4000" dirty="0"/>
              <a:t> </a:t>
            </a:r>
            <a:r>
              <a:rPr lang="en-US" sz="4000" dirty="0" err="1" smtClean="0"/>
              <a:t>değildir</a:t>
            </a:r>
            <a:r>
              <a:rPr lang="en-US" sz="4000" dirty="0" smtClean="0"/>
              <a:t>.</a:t>
            </a:r>
            <a:endParaRPr lang="en-US" sz="4000" dirty="0" smtClean="0"/>
          </a:p>
          <a:p>
            <a:r>
              <a:rPr lang="en-US" sz="4000" dirty="0" err="1" smtClean="0"/>
              <a:t>Çıkarlar</a:t>
            </a:r>
            <a:r>
              <a:rPr lang="en-US" sz="4000" dirty="0" smtClean="0"/>
              <a:t> </a:t>
            </a:r>
            <a:r>
              <a:rPr lang="en-US" sz="4000" dirty="0" err="1"/>
              <a:t>meselesi</a:t>
            </a:r>
            <a:r>
              <a:rPr lang="en-US" sz="4000" dirty="0"/>
              <a:t>, </a:t>
            </a:r>
            <a:r>
              <a:rPr lang="en-US" sz="4000" dirty="0" err="1"/>
              <a:t>kadınların</a:t>
            </a:r>
            <a:r>
              <a:rPr lang="en-US" sz="4000" dirty="0"/>
              <a:t> </a:t>
            </a:r>
            <a:r>
              <a:rPr lang="en-US" sz="4000" dirty="0" err="1"/>
              <a:t>öznelliklerini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eyleyiciliklerini</a:t>
            </a:r>
            <a:r>
              <a:rPr lang="en-US" sz="4000" dirty="0"/>
              <a:t> </a:t>
            </a:r>
            <a:r>
              <a:rPr lang="en-US" sz="4000" dirty="0" err="1" smtClean="0"/>
              <a:t>dikkate</a:t>
            </a:r>
            <a:r>
              <a:rPr lang="en-US" sz="4000" dirty="0" smtClean="0"/>
              <a:t> </a:t>
            </a:r>
            <a:r>
              <a:rPr lang="en-US" sz="4000" dirty="0" err="1" smtClean="0"/>
              <a:t>almalı</a:t>
            </a:r>
            <a:r>
              <a:rPr lang="en-US" sz="4000" dirty="0" smtClean="0"/>
              <a:t> </a:t>
            </a:r>
            <a:r>
              <a:rPr lang="en-US" sz="4000" dirty="0" err="1" smtClean="0"/>
              <a:t>fakat</a:t>
            </a:r>
            <a:r>
              <a:rPr lang="en-US" sz="4000" dirty="0" smtClean="0"/>
              <a:t> </a:t>
            </a:r>
            <a:r>
              <a:rPr lang="en-US" sz="4000" dirty="0" err="1" smtClean="0"/>
              <a:t>eyleyiciliği</a:t>
            </a:r>
            <a:r>
              <a:rPr lang="en-US" sz="4000" dirty="0" smtClean="0"/>
              <a:t> </a:t>
            </a:r>
            <a:r>
              <a:rPr lang="en-US" sz="4000" dirty="0" err="1"/>
              <a:t>şekillendiren</a:t>
            </a:r>
            <a:r>
              <a:rPr lang="en-US" sz="4000" dirty="0"/>
              <a:t> </a:t>
            </a:r>
            <a:r>
              <a:rPr lang="en-US" sz="4000" dirty="0" err="1"/>
              <a:t>toplumsal</a:t>
            </a:r>
            <a:r>
              <a:rPr lang="en-US" sz="4000" dirty="0"/>
              <a:t> </a:t>
            </a:r>
            <a:r>
              <a:rPr lang="en-US" sz="4000" dirty="0" err="1"/>
              <a:t>koşulları</a:t>
            </a:r>
            <a:r>
              <a:rPr lang="en-US" sz="4000" dirty="0"/>
              <a:t> </a:t>
            </a:r>
            <a:r>
              <a:rPr lang="en-US" sz="4000" dirty="0" err="1"/>
              <a:t>gözardı</a:t>
            </a:r>
            <a:r>
              <a:rPr lang="en-US" sz="4000" dirty="0"/>
              <a:t> </a:t>
            </a:r>
            <a:r>
              <a:rPr lang="en-US" sz="4000" dirty="0" err="1"/>
              <a:t>etmemelidir</a:t>
            </a:r>
            <a:r>
              <a:rPr lang="en-US" sz="4000" dirty="0"/>
              <a:t>. </a:t>
            </a:r>
            <a:endParaRPr lang="en-US" sz="4000" dirty="0" smtClean="0"/>
          </a:p>
          <a:p>
            <a:r>
              <a:rPr lang="en-US" sz="4000" dirty="0"/>
              <a:t>Pratik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stratejik</a:t>
            </a:r>
            <a:r>
              <a:rPr lang="en-US" sz="4000" dirty="0"/>
              <a:t> </a:t>
            </a:r>
            <a:r>
              <a:rPr lang="en-US" sz="4000" dirty="0" err="1"/>
              <a:t>çıkarlar</a:t>
            </a:r>
            <a:r>
              <a:rPr lang="en-US" sz="4000" dirty="0"/>
              <a:t> </a:t>
            </a:r>
            <a:r>
              <a:rPr lang="en-US" sz="4000" dirty="0" err="1"/>
              <a:t>kavramsallaştırması</a:t>
            </a:r>
            <a:r>
              <a:rPr lang="en-US" sz="4000" dirty="0"/>
              <a:t> </a:t>
            </a:r>
            <a:r>
              <a:rPr lang="en-US" sz="4000" dirty="0" err="1"/>
              <a:t>kadın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kalkınmaya</a:t>
            </a:r>
            <a:r>
              <a:rPr lang="en-US" sz="4000" dirty="0"/>
              <a:t> </a:t>
            </a:r>
            <a:r>
              <a:rPr lang="en-US" sz="4000" dirty="0" err="1"/>
              <a:t>ilişkin</a:t>
            </a:r>
            <a:r>
              <a:rPr lang="en-US" sz="4000" dirty="0"/>
              <a:t> </a:t>
            </a:r>
            <a:r>
              <a:rPr lang="en-US" sz="4000" dirty="0" err="1"/>
              <a:t>devlet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devletüstü</a:t>
            </a:r>
            <a:r>
              <a:rPr lang="en-US" sz="4000" dirty="0"/>
              <a:t>  </a:t>
            </a:r>
            <a:r>
              <a:rPr lang="en-US" sz="4000" dirty="0" err="1"/>
              <a:t>aktörlerce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kadın</a:t>
            </a:r>
            <a:r>
              <a:rPr lang="en-US" sz="4000" dirty="0"/>
              <a:t> </a:t>
            </a:r>
            <a:r>
              <a:rPr lang="en-US" sz="4000" dirty="0" err="1" smtClean="0"/>
              <a:t>gruplarınca</a:t>
            </a:r>
            <a:r>
              <a:rPr lang="en-US" sz="4000" dirty="0" smtClean="0"/>
              <a:t> </a:t>
            </a:r>
            <a:r>
              <a:rPr lang="en-US" sz="4000" dirty="0" err="1" smtClean="0"/>
              <a:t>fazlaca</a:t>
            </a:r>
            <a:r>
              <a:rPr lang="en-US" sz="4000" dirty="0" smtClean="0"/>
              <a:t> </a:t>
            </a:r>
            <a:r>
              <a:rPr lang="en-US" sz="4000" dirty="0" err="1"/>
              <a:t>basitleştirilerek</a:t>
            </a:r>
            <a:r>
              <a:rPr lang="en-US" sz="4000" dirty="0"/>
              <a:t> </a:t>
            </a:r>
            <a:r>
              <a:rPr lang="en-US" sz="4000" dirty="0" err="1"/>
              <a:t>kullanılmaktadır</a:t>
            </a:r>
            <a:r>
              <a:rPr lang="en-US" sz="4000" dirty="0"/>
              <a:t>. </a:t>
            </a:r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51428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latin typeface="+mn-lt"/>
              </a:rPr>
              <a:t>Küreselleşen</a:t>
            </a:r>
            <a:r>
              <a:rPr lang="en-US" sz="5400" b="1" dirty="0" smtClean="0">
                <a:latin typeface="+mn-lt"/>
              </a:rPr>
              <a:t> Kadın </a:t>
            </a:r>
            <a:r>
              <a:rPr lang="en-US" sz="5400" b="1" dirty="0" err="1" smtClean="0">
                <a:latin typeface="+mn-lt"/>
              </a:rPr>
              <a:t>Hareketi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>
            <a:normAutofit fontScale="92500"/>
          </a:bodyPr>
          <a:lstStyle/>
          <a:p>
            <a:r>
              <a:rPr lang="tr-TR" sz="5400" dirty="0" smtClean="0"/>
              <a:t>Uluslararası sermaye ile eklemlenme</a:t>
            </a:r>
            <a:endParaRPr lang="tr-TR" sz="5400" dirty="0"/>
          </a:p>
          <a:p>
            <a:pPr lvl="1"/>
            <a:r>
              <a:rPr lang="tr-TR" sz="5000" dirty="0" err="1" smtClean="0"/>
              <a:t>STK’laşma</a:t>
            </a:r>
            <a:endParaRPr lang="tr-TR" sz="5000" dirty="0" smtClean="0"/>
          </a:p>
          <a:p>
            <a:pPr lvl="1"/>
            <a:r>
              <a:rPr lang="tr-TR" sz="5000" dirty="0" err="1" smtClean="0"/>
              <a:t>Femokratlar</a:t>
            </a:r>
            <a:endParaRPr lang="tr-TR" sz="5000" dirty="0" smtClean="0"/>
          </a:p>
          <a:p>
            <a:r>
              <a:rPr lang="tr-TR" sz="5400" dirty="0" smtClean="0"/>
              <a:t>Sosyal devletin hizmetlerinin kadın hareketine </a:t>
            </a:r>
            <a:r>
              <a:rPr lang="tr-TR" sz="5400" dirty="0" smtClean="0"/>
              <a:t>devredilmesi</a:t>
            </a:r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Ulusötesi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aktör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mekanizmalar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err="1" smtClean="0"/>
              <a:t>Birleşmiş</a:t>
            </a:r>
            <a:r>
              <a:rPr lang="en-US" sz="4400" dirty="0" smtClean="0"/>
              <a:t> </a:t>
            </a:r>
            <a:r>
              <a:rPr lang="en-US" sz="4400" dirty="0" err="1" smtClean="0"/>
              <a:t>Milletler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Kadına</a:t>
            </a:r>
            <a:r>
              <a:rPr lang="en-US" sz="4400" dirty="0" smtClean="0"/>
              <a:t> </a:t>
            </a:r>
            <a:r>
              <a:rPr lang="en-US" sz="4400" dirty="0" err="1" smtClean="0"/>
              <a:t>Yönelik</a:t>
            </a:r>
            <a:r>
              <a:rPr lang="en-US" sz="4400" dirty="0" smtClean="0"/>
              <a:t> Her </a:t>
            </a:r>
            <a:r>
              <a:rPr lang="en-US" sz="4400" dirty="0" err="1" smtClean="0"/>
              <a:t>Türlü</a:t>
            </a:r>
            <a:r>
              <a:rPr lang="en-US" sz="4400" dirty="0" smtClean="0"/>
              <a:t> </a:t>
            </a:r>
            <a:r>
              <a:rPr lang="en-US" sz="4400" dirty="0" err="1" smtClean="0"/>
              <a:t>Ayrımcılığın</a:t>
            </a:r>
            <a:r>
              <a:rPr lang="en-US" sz="4400" dirty="0" smtClean="0"/>
              <a:t> Yok </a:t>
            </a:r>
            <a:r>
              <a:rPr lang="en-US" sz="4400" dirty="0" err="1" smtClean="0"/>
              <a:t>Edilmesi</a:t>
            </a:r>
            <a:r>
              <a:rPr lang="en-US" sz="4400" dirty="0" smtClean="0"/>
              <a:t> </a:t>
            </a:r>
            <a:r>
              <a:rPr lang="en-US" sz="4400" dirty="0" err="1" smtClean="0"/>
              <a:t>Sözleşmesi</a:t>
            </a:r>
            <a:r>
              <a:rPr lang="en-US" sz="4400" dirty="0" smtClean="0"/>
              <a:t> (CEDAW)</a:t>
            </a:r>
          </a:p>
          <a:p>
            <a:r>
              <a:rPr lang="en-US" sz="4400" dirty="0" err="1" smtClean="0"/>
              <a:t>Avrupa</a:t>
            </a:r>
            <a:r>
              <a:rPr lang="en-US" sz="4400" dirty="0" smtClean="0"/>
              <a:t> </a:t>
            </a:r>
            <a:r>
              <a:rPr lang="en-US" sz="4400" dirty="0" err="1" smtClean="0"/>
              <a:t>Birliği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İstanbul </a:t>
            </a:r>
            <a:r>
              <a:rPr lang="en-US" sz="4400" dirty="0" err="1" smtClean="0"/>
              <a:t>Sözleşmesi</a:t>
            </a:r>
            <a:endParaRPr lang="en-US" sz="4400" dirty="0" smtClean="0"/>
          </a:p>
          <a:p>
            <a:pPr marL="457200" lvl="1" indent="0">
              <a:buNone/>
            </a:pPr>
            <a:r>
              <a:rPr lang="en-US" sz="4400" dirty="0" err="1" smtClean="0"/>
              <a:t>Raportörler</a:t>
            </a:r>
            <a:r>
              <a:rPr lang="en-US" sz="4400" dirty="0" smtClean="0"/>
              <a:t>, </a:t>
            </a:r>
            <a:r>
              <a:rPr lang="en-US" sz="4400" dirty="0" err="1" smtClean="0"/>
              <a:t>ülke</a:t>
            </a:r>
            <a:r>
              <a:rPr lang="en-US" sz="4400" dirty="0" smtClean="0"/>
              <a:t> </a:t>
            </a:r>
            <a:r>
              <a:rPr lang="en-US" sz="4400" dirty="0" err="1" smtClean="0"/>
              <a:t>raporları</a:t>
            </a:r>
            <a:r>
              <a:rPr lang="en-US" sz="4400" dirty="0" smtClean="0"/>
              <a:t>, </a:t>
            </a:r>
            <a:r>
              <a:rPr lang="en-US" sz="4400" dirty="0" err="1" smtClean="0"/>
              <a:t>gölge</a:t>
            </a:r>
            <a:r>
              <a:rPr lang="en-US" sz="4400" dirty="0" smtClean="0"/>
              <a:t> </a:t>
            </a:r>
            <a:r>
              <a:rPr lang="en-US" sz="4400" dirty="0" err="1" smtClean="0"/>
              <a:t>raporlar</a:t>
            </a:r>
            <a:endParaRPr lang="en-US" sz="4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9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Post-</a:t>
            </a:r>
            <a:r>
              <a:rPr lang="en-US" b="1" dirty="0" err="1" smtClean="0">
                <a:latin typeface="+mn-lt"/>
              </a:rPr>
              <a:t>kolonyal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eleştiri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kadın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hareketi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9600"/>
            <a:ext cx="10515600" cy="4572000"/>
          </a:xfrm>
        </p:spPr>
        <p:txBody>
          <a:bodyPr>
            <a:noAutofit/>
          </a:bodyPr>
          <a:lstStyle/>
          <a:p>
            <a:r>
              <a:rPr lang="en-US" sz="4400" dirty="0" smtClean="0"/>
              <a:t>3. </a:t>
            </a:r>
            <a:r>
              <a:rPr lang="en-US" sz="4400" dirty="0" err="1" smtClean="0"/>
              <a:t>Dünya</a:t>
            </a:r>
            <a:r>
              <a:rPr lang="en-US" sz="4400" dirty="0" smtClean="0"/>
              <a:t>/</a:t>
            </a:r>
            <a:r>
              <a:rPr lang="en-US" sz="4400" dirty="0" err="1" smtClean="0"/>
              <a:t>Batı-dışı</a:t>
            </a:r>
            <a:r>
              <a:rPr lang="en-US" sz="4400" dirty="0" smtClean="0"/>
              <a:t>/</a:t>
            </a:r>
            <a:r>
              <a:rPr lang="en-US" sz="4400" dirty="0" err="1" smtClean="0"/>
              <a:t>küresel</a:t>
            </a:r>
            <a:r>
              <a:rPr lang="en-US" sz="4400" dirty="0" smtClean="0"/>
              <a:t>/ ulus </a:t>
            </a:r>
            <a:r>
              <a:rPr lang="en-US" sz="4400" dirty="0" err="1" smtClean="0"/>
              <a:t>ötesi</a:t>
            </a:r>
            <a:r>
              <a:rPr lang="en-US" sz="4400" dirty="0" smtClean="0"/>
              <a:t> </a:t>
            </a:r>
            <a:r>
              <a:rPr lang="en-US" sz="4400" dirty="0" err="1" smtClean="0"/>
              <a:t>kadın</a:t>
            </a:r>
            <a:r>
              <a:rPr lang="en-US" sz="4400" dirty="0" smtClean="0"/>
              <a:t> </a:t>
            </a:r>
            <a:r>
              <a:rPr lang="en-US" sz="4400" dirty="0" err="1" smtClean="0"/>
              <a:t>hareketleri</a:t>
            </a:r>
            <a:endParaRPr lang="en-US" sz="4400" dirty="0" smtClean="0"/>
          </a:p>
          <a:p>
            <a:pPr lvl="1"/>
            <a:r>
              <a:rPr lang="en-US" sz="4000" dirty="0" err="1" smtClean="0"/>
              <a:t>Batı</a:t>
            </a:r>
            <a:r>
              <a:rPr lang="en-US" sz="4000" dirty="0" smtClean="0"/>
              <a:t> </a:t>
            </a:r>
            <a:r>
              <a:rPr lang="en-US" sz="4000" dirty="0" err="1" smtClean="0"/>
              <a:t>dışındaki</a:t>
            </a:r>
            <a:r>
              <a:rPr lang="en-US" sz="4000" dirty="0" smtClean="0"/>
              <a:t> </a:t>
            </a:r>
            <a:r>
              <a:rPr lang="en-US" sz="4000" dirty="0" err="1" smtClean="0"/>
              <a:t>tüm</a:t>
            </a:r>
            <a:r>
              <a:rPr lang="en-US" sz="4000" dirty="0" smtClean="0"/>
              <a:t> </a:t>
            </a:r>
            <a:r>
              <a:rPr lang="en-US" sz="4000" dirty="0" err="1" smtClean="0"/>
              <a:t>feminizmleri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kadınları</a:t>
            </a:r>
            <a:r>
              <a:rPr lang="en-US" sz="4000" dirty="0" smtClean="0"/>
              <a:t> </a:t>
            </a:r>
            <a:r>
              <a:rPr lang="en-US" sz="4000" dirty="0" err="1" smtClean="0"/>
              <a:t>tek</a:t>
            </a:r>
            <a:r>
              <a:rPr lang="en-US" sz="4000" dirty="0" smtClean="0"/>
              <a:t> </a:t>
            </a:r>
            <a:r>
              <a:rPr lang="en-US" sz="4000" dirty="0" err="1" smtClean="0"/>
              <a:t>bir</a:t>
            </a:r>
            <a:r>
              <a:rPr lang="en-US" sz="4000" dirty="0" smtClean="0"/>
              <a:t> </a:t>
            </a:r>
            <a:r>
              <a:rPr lang="en-US" sz="4000" dirty="0" err="1" smtClean="0"/>
              <a:t>kimlik</a:t>
            </a:r>
            <a:r>
              <a:rPr lang="en-US" sz="4000" dirty="0" smtClean="0"/>
              <a:t> </a:t>
            </a:r>
            <a:r>
              <a:rPr lang="en-US" sz="4000" dirty="0" err="1" smtClean="0"/>
              <a:t>altında</a:t>
            </a:r>
            <a:r>
              <a:rPr lang="en-US" sz="4000" dirty="0" smtClean="0"/>
              <a:t> </a:t>
            </a:r>
            <a:r>
              <a:rPr lang="en-US" sz="4000" dirty="0" err="1" smtClean="0"/>
              <a:t>toplama</a:t>
            </a:r>
            <a:endParaRPr lang="en-US" sz="4000" dirty="0" smtClean="0"/>
          </a:p>
          <a:p>
            <a:r>
              <a:rPr lang="en-US" sz="4400" dirty="0" err="1" smtClean="0"/>
              <a:t>Batı</a:t>
            </a:r>
            <a:r>
              <a:rPr lang="en-US" sz="4400" dirty="0" smtClean="0"/>
              <a:t> </a:t>
            </a:r>
            <a:r>
              <a:rPr lang="en-US" sz="4400" dirty="0" err="1" smtClean="0"/>
              <a:t>merkezli</a:t>
            </a:r>
            <a:r>
              <a:rPr lang="en-US" sz="4400" dirty="0" smtClean="0"/>
              <a:t> </a:t>
            </a:r>
            <a:r>
              <a:rPr lang="en-US" sz="4400" dirty="0" err="1" smtClean="0"/>
              <a:t>gündemlere</a:t>
            </a:r>
            <a:r>
              <a:rPr lang="en-US" sz="4400" dirty="0" smtClean="0"/>
              <a:t> </a:t>
            </a:r>
            <a:r>
              <a:rPr lang="en-US" sz="4400" dirty="0" err="1" smtClean="0"/>
              <a:t>yönelik</a:t>
            </a:r>
            <a:r>
              <a:rPr lang="en-US" sz="4400" dirty="0" smtClean="0"/>
              <a:t> </a:t>
            </a:r>
            <a:r>
              <a:rPr lang="en-US" sz="4400" dirty="0" err="1" smtClean="0"/>
              <a:t>eleştiriler</a:t>
            </a:r>
            <a:endParaRPr lang="en-US" sz="4400" dirty="0" smtClean="0"/>
          </a:p>
          <a:p>
            <a:pPr lvl="1"/>
            <a:r>
              <a:rPr lang="en-US" sz="4000" dirty="0" err="1" smtClean="0"/>
              <a:t>Femen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‘</a:t>
            </a:r>
            <a:r>
              <a:rPr lang="en-US" sz="4000" dirty="0" err="1" smtClean="0"/>
              <a:t>Müslüman</a:t>
            </a:r>
            <a:r>
              <a:rPr lang="en-US" sz="4000" dirty="0" smtClean="0"/>
              <a:t> </a:t>
            </a:r>
            <a:r>
              <a:rPr lang="en-US" sz="4000" dirty="0" err="1" smtClean="0"/>
              <a:t>Kadınları</a:t>
            </a:r>
            <a:r>
              <a:rPr lang="en-US" sz="4000" dirty="0" smtClean="0"/>
              <a:t> </a:t>
            </a:r>
            <a:r>
              <a:rPr lang="en-US" sz="4000" dirty="0" err="1" smtClean="0"/>
              <a:t>Kurtarma</a:t>
            </a:r>
            <a:r>
              <a:rPr lang="en-US" sz="4000" dirty="0" smtClean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272</Words>
  <Application>Microsoft Macintosh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9.Hafta</vt:lpstr>
      <vt:lpstr>Kadın Hareketi nedir?</vt:lpstr>
      <vt:lpstr>Kadın Hareketleri</vt:lpstr>
      <vt:lpstr>Kadınların Çıkarları</vt:lpstr>
      <vt:lpstr>Kadınların Çıkarları</vt:lpstr>
      <vt:lpstr>Çıkar Kavramına Yönelik Eleştiriler</vt:lpstr>
      <vt:lpstr>Küreselleşen Kadın Hareketi</vt:lpstr>
      <vt:lpstr>Ulusötesi aktör ve mekanizmalar</vt:lpstr>
      <vt:lpstr>Post-kolonyal eleştiri ve kadın hareketi</vt:lpstr>
      <vt:lpstr>Ulusötesi ittifaklar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202</cp:revision>
  <dcterms:created xsi:type="dcterms:W3CDTF">2019-05-22T16:15:54Z</dcterms:created>
  <dcterms:modified xsi:type="dcterms:W3CDTF">2019-05-26T12:26:34Z</dcterms:modified>
</cp:coreProperties>
</file>