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9" r:id="rId4"/>
    <p:sldId id="260" r:id="rId5"/>
    <p:sldId id="267" r:id="rId6"/>
    <p:sldId id="261" r:id="rId7"/>
    <p:sldId id="266" r:id="rId8"/>
    <p:sldId id="269" r:id="rId9"/>
    <p:sldId id="262" r:id="rId10"/>
    <p:sldId id="26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Office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F80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9216"/>
    <p:restoredTop sz="94631"/>
  </p:normalViewPr>
  <p:slideViewPr>
    <p:cSldViewPr snapToGrid="0" snapToObjects="1">
      <p:cViewPr varScale="1">
        <p:scale>
          <a:sx n="76" d="100"/>
          <a:sy n="76" d="100"/>
        </p:scale>
        <p:origin x="216" y="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commentAuthors" Target="commentAuthors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D940DD-1A38-A84A-A094-A3676ADA7FC2}" type="datetimeFigureOut">
              <a:rPr lang="en-US" smtClean="0"/>
              <a:t>5/26/19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5D99D7-0E0D-4E4C-8768-6E75BB9F1D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468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035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90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732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587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78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577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269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839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275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059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930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283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US" b="1" dirty="0" err="1" smtClean="0">
                <a:latin typeface="+mn-lt"/>
              </a:rPr>
              <a:t>Cinsiyet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ve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Siyaset</a:t>
            </a:r>
            <a:r>
              <a:rPr lang="en-US" b="1" dirty="0" smtClean="0">
                <a:latin typeface="+mn-lt"/>
              </a:rPr>
              <a:t/>
            </a:r>
            <a:br>
              <a:rPr lang="en-US" b="1" dirty="0" smtClean="0">
                <a:latin typeface="+mn-lt"/>
              </a:rPr>
            </a:br>
            <a:r>
              <a:rPr lang="en-US" b="1" dirty="0" smtClean="0">
                <a:latin typeface="+mn-lt"/>
              </a:rPr>
              <a:t>9.Hafta</a:t>
            </a:r>
            <a:endParaRPr lang="en-US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742950" indent="-742950">
              <a:lnSpc>
                <a:spcPct val="100000"/>
              </a:lnSpc>
              <a:spcBef>
                <a:spcPts val="0"/>
              </a:spcBef>
            </a:pPr>
            <a:r>
              <a:rPr lang="en-US" sz="4000" b="1" dirty="0" smtClean="0"/>
              <a:t>Kadın </a:t>
            </a:r>
            <a:r>
              <a:rPr lang="en-US" sz="4000" b="1" dirty="0" err="1" smtClean="0"/>
              <a:t>Hareketleri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ve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Küreselleşme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454351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err="1" smtClean="0">
                <a:latin typeface="+mn-lt"/>
              </a:rPr>
              <a:t>Ulusötesi</a:t>
            </a:r>
            <a:r>
              <a:rPr lang="en-US" sz="5400" b="1" dirty="0" smtClean="0">
                <a:latin typeface="+mn-lt"/>
              </a:rPr>
              <a:t> </a:t>
            </a:r>
            <a:r>
              <a:rPr lang="en-US" sz="5400" b="1" dirty="0" err="1" smtClean="0">
                <a:latin typeface="+mn-lt"/>
              </a:rPr>
              <a:t>ittifaklar</a:t>
            </a:r>
            <a:endParaRPr lang="en-US" sz="54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90165"/>
            <a:ext cx="10515600" cy="4574758"/>
          </a:xfrm>
        </p:spPr>
        <p:txBody>
          <a:bodyPr>
            <a:normAutofit/>
          </a:bodyPr>
          <a:lstStyle/>
          <a:p>
            <a:pPr algn="just"/>
            <a:r>
              <a:rPr lang="en-US" sz="4000" dirty="0" err="1" smtClean="0"/>
              <a:t>Küreselleşme</a:t>
            </a:r>
            <a:r>
              <a:rPr lang="en-US" sz="4000" dirty="0" smtClean="0"/>
              <a:t> </a:t>
            </a:r>
            <a:r>
              <a:rPr lang="en-US" sz="4000" dirty="0" err="1" smtClean="0"/>
              <a:t>karşıtı</a:t>
            </a:r>
            <a:r>
              <a:rPr lang="en-US" sz="4000" dirty="0" smtClean="0"/>
              <a:t> </a:t>
            </a:r>
            <a:r>
              <a:rPr lang="en-US" sz="4000" dirty="0" err="1" smtClean="0"/>
              <a:t>hareketlerde</a:t>
            </a:r>
            <a:r>
              <a:rPr lang="en-US" sz="4000" dirty="0" smtClean="0"/>
              <a:t> </a:t>
            </a:r>
            <a:r>
              <a:rPr lang="en-US" sz="4000" dirty="0" err="1" smtClean="0"/>
              <a:t>kadınlar</a:t>
            </a:r>
            <a:r>
              <a:rPr lang="en-US" sz="4000" dirty="0" smtClean="0"/>
              <a:t>:</a:t>
            </a:r>
          </a:p>
          <a:p>
            <a:pPr lvl="1" algn="just"/>
            <a:r>
              <a:rPr lang="en-US" sz="3600" dirty="0" err="1" smtClean="0"/>
              <a:t>Ekoloji</a:t>
            </a:r>
            <a:r>
              <a:rPr lang="en-US" sz="3600" dirty="0"/>
              <a:t> </a:t>
            </a:r>
            <a:r>
              <a:rPr lang="en-US" sz="3600" dirty="0" err="1" smtClean="0"/>
              <a:t>hareketleri</a:t>
            </a:r>
            <a:r>
              <a:rPr lang="en-US" sz="3600" dirty="0" smtClean="0"/>
              <a:t>, </a:t>
            </a:r>
            <a:r>
              <a:rPr lang="en-US" sz="3600" dirty="0" err="1" smtClean="0"/>
              <a:t>su</a:t>
            </a:r>
            <a:r>
              <a:rPr lang="en-US" sz="3600" dirty="0" smtClean="0"/>
              <a:t> </a:t>
            </a:r>
            <a:r>
              <a:rPr lang="en-US" sz="3600" dirty="0" err="1" smtClean="0"/>
              <a:t>hakkı</a:t>
            </a:r>
            <a:r>
              <a:rPr lang="en-US" sz="3600" dirty="0" smtClean="0"/>
              <a:t> </a:t>
            </a:r>
            <a:r>
              <a:rPr lang="en-US" sz="3600" dirty="0" err="1" smtClean="0"/>
              <a:t>mücadelesi</a:t>
            </a:r>
            <a:r>
              <a:rPr lang="en-US" sz="3600" dirty="0" smtClean="0"/>
              <a:t>, </a:t>
            </a:r>
            <a:r>
              <a:rPr lang="en-US" sz="3600" dirty="0" err="1" smtClean="0"/>
              <a:t>kadınların</a:t>
            </a:r>
            <a:r>
              <a:rPr lang="en-US" sz="3600" dirty="0" smtClean="0"/>
              <a:t> </a:t>
            </a:r>
            <a:r>
              <a:rPr lang="en-US" sz="3600" dirty="0" err="1" smtClean="0"/>
              <a:t>barış</a:t>
            </a:r>
            <a:r>
              <a:rPr lang="en-US" sz="3600" dirty="0" smtClean="0"/>
              <a:t> </a:t>
            </a:r>
            <a:r>
              <a:rPr lang="en-US" sz="3600" dirty="0" err="1" smtClean="0"/>
              <a:t>hareketleri</a:t>
            </a:r>
            <a:endParaRPr lang="en-US" sz="3600" dirty="0" smtClean="0"/>
          </a:p>
          <a:p>
            <a:pPr algn="just"/>
            <a:r>
              <a:rPr lang="en-US" sz="4000" dirty="0" err="1" smtClean="0"/>
              <a:t>Yeni</a:t>
            </a:r>
            <a:r>
              <a:rPr lang="en-US" sz="4000" dirty="0" smtClean="0"/>
              <a:t> </a:t>
            </a:r>
            <a:r>
              <a:rPr lang="en-US" sz="4000" dirty="0" err="1" smtClean="0"/>
              <a:t>gündemler</a:t>
            </a:r>
            <a:r>
              <a:rPr lang="en-US" sz="4000" dirty="0" smtClean="0"/>
              <a:t>: </a:t>
            </a:r>
            <a:r>
              <a:rPr lang="en-US" sz="4000" dirty="0" err="1" smtClean="0"/>
              <a:t>Göç</a:t>
            </a:r>
            <a:r>
              <a:rPr lang="en-US" sz="4000" dirty="0" smtClean="0"/>
              <a:t>, </a:t>
            </a:r>
            <a:r>
              <a:rPr lang="en-US" sz="4000" dirty="0" err="1" smtClean="0"/>
              <a:t>kadın</a:t>
            </a:r>
            <a:r>
              <a:rPr lang="en-US" sz="4000" dirty="0" smtClean="0"/>
              <a:t> </a:t>
            </a:r>
            <a:r>
              <a:rPr lang="en-US" sz="4000" dirty="0" err="1" smtClean="0"/>
              <a:t>ticareti</a:t>
            </a:r>
            <a:r>
              <a:rPr lang="en-US" sz="4000" dirty="0" smtClean="0"/>
              <a:t>, </a:t>
            </a:r>
            <a:r>
              <a:rPr lang="en-US" sz="4000" dirty="0" err="1" smtClean="0"/>
              <a:t>ekolojik</a:t>
            </a:r>
            <a:r>
              <a:rPr lang="en-US" sz="4000" dirty="0" smtClean="0"/>
              <a:t> </a:t>
            </a:r>
            <a:r>
              <a:rPr lang="en-US" sz="4000" dirty="0" err="1" smtClean="0"/>
              <a:t>yıkım</a:t>
            </a:r>
            <a:r>
              <a:rPr lang="en-US" sz="4000" dirty="0" smtClean="0"/>
              <a:t>, </a:t>
            </a:r>
            <a:r>
              <a:rPr lang="en-US" sz="4000" dirty="0" err="1" smtClean="0"/>
              <a:t>mikro-krediler</a:t>
            </a:r>
            <a:endParaRPr lang="en-US" sz="4000" dirty="0" smtClean="0"/>
          </a:p>
          <a:p>
            <a:pPr algn="just"/>
            <a:r>
              <a:rPr lang="en-US" sz="4000" dirty="0" err="1" smtClean="0"/>
              <a:t>Geniş</a:t>
            </a:r>
            <a:r>
              <a:rPr lang="en-US" sz="4000" dirty="0" smtClean="0"/>
              <a:t> </a:t>
            </a:r>
            <a:r>
              <a:rPr lang="en-US" sz="4000" dirty="0" err="1" smtClean="0"/>
              <a:t>çaplı</a:t>
            </a:r>
            <a:r>
              <a:rPr lang="en-US" sz="4000" dirty="0" smtClean="0"/>
              <a:t> </a:t>
            </a:r>
            <a:r>
              <a:rPr lang="en-US" sz="4000" dirty="0" err="1" smtClean="0"/>
              <a:t>küresel</a:t>
            </a:r>
            <a:r>
              <a:rPr lang="en-US" sz="4000" dirty="0" smtClean="0"/>
              <a:t> </a:t>
            </a:r>
            <a:r>
              <a:rPr lang="en-US" sz="4000" dirty="0" err="1" smtClean="0"/>
              <a:t>kadın</a:t>
            </a:r>
            <a:r>
              <a:rPr lang="en-US" sz="4000" dirty="0" smtClean="0"/>
              <a:t> </a:t>
            </a:r>
            <a:r>
              <a:rPr lang="en-US" sz="4000" dirty="0" err="1" smtClean="0"/>
              <a:t>eylemleri</a:t>
            </a:r>
            <a:r>
              <a:rPr lang="en-US" sz="4000" dirty="0" smtClean="0"/>
              <a:t> </a:t>
            </a:r>
            <a:r>
              <a:rPr lang="en-US" sz="4000" dirty="0" err="1" smtClean="0"/>
              <a:t>ve</a:t>
            </a:r>
            <a:r>
              <a:rPr lang="en-US" sz="4000" dirty="0" smtClean="0"/>
              <a:t> </a:t>
            </a:r>
            <a:r>
              <a:rPr lang="en-US" sz="4000" dirty="0" err="1" smtClean="0"/>
              <a:t>grevleri</a:t>
            </a:r>
            <a:endParaRPr lang="tr-TR" dirty="0" smtClean="0"/>
          </a:p>
          <a:p>
            <a:pPr marL="0" lvl="1" indent="-457200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2177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21583"/>
          </a:xfrm>
        </p:spPr>
        <p:txBody>
          <a:bodyPr>
            <a:normAutofit/>
          </a:bodyPr>
          <a:lstStyle/>
          <a:p>
            <a:r>
              <a:rPr lang="en-US" sz="5400" b="1" dirty="0" smtClean="0">
                <a:latin typeface="+mn-lt"/>
              </a:rPr>
              <a:t>Kadın </a:t>
            </a:r>
            <a:r>
              <a:rPr lang="en-US" sz="5400" b="1" dirty="0" err="1" smtClean="0">
                <a:latin typeface="+mn-lt"/>
              </a:rPr>
              <a:t>Hareketi</a:t>
            </a:r>
            <a:r>
              <a:rPr lang="en-US" sz="5400" b="1" dirty="0" smtClean="0">
                <a:latin typeface="+mn-lt"/>
              </a:rPr>
              <a:t> </a:t>
            </a:r>
            <a:r>
              <a:rPr lang="en-US" sz="5400" b="1" dirty="0" err="1" smtClean="0">
                <a:latin typeface="+mn-lt"/>
              </a:rPr>
              <a:t>nedir</a:t>
            </a:r>
            <a:r>
              <a:rPr lang="en-US" sz="5400" b="1" dirty="0" smtClean="0">
                <a:latin typeface="+mn-lt"/>
              </a:rPr>
              <a:t>?</a:t>
            </a:r>
            <a:endParaRPr lang="en-US" sz="54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22586"/>
            <a:ext cx="10515600" cy="4736122"/>
          </a:xfrm>
        </p:spPr>
        <p:txBody>
          <a:bodyPr>
            <a:noAutofit/>
          </a:bodyPr>
          <a:lstStyle/>
          <a:p>
            <a:r>
              <a:rPr lang="en-US" sz="4400" dirty="0" smtClean="0"/>
              <a:t>Kadın </a:t>
            </a:r>
            <a:r>
              <a:rPr lang="en-US" sz="4400" dirty="0" err="1" smtClean="0"/>
              <a:t>hareketlerinin</a:t>
            </a:r>
            <a:r>
              <a:rPr lang="en-US" sz="4400" dirty="0" smtClean="0"/>
              <a:t> </a:t>
            </a:r>
            <a:r>
              <a:rPr lang="en-US" sz="4400" dirty="0" err="1" smtClean="0"/>
              <a:t>tanımlanmasında</a:t>
            </a:r>
            <a:r>
              <a:rPr lang="en-US" sz="4400" dirty="0" smtClean="0"/>
              <a:t> </a:t>
            </a:r>
            <a:r>
              <a:rPr lang="en-US" sz="4400" dirty="0" err="1" smtClean="0"/>
              <a:t>kriterler</a:t>
            </a:r>
            <a:endParaRPr lang="en-US" sz="4400" dirty="0" smtClean="0"/>
          </a:p>
          <a:p>
            <a:pPr lvl="1"/>
            <a:r>
              <a:rPr lang="en-US" sz="4000" dirty="0" err="1" smtClean="0"/>
              <a:t>Özerklik</a:t>
            </a:r>
            <a:endParaRPr lang="en-US" sz="4000" dirty="0" smtClean="0"/>
          </a:p>
          <a:p>
            <a:pPr lvl="1"/>
            <a:r>
              <a:rPr lang="en-US" sz="4000" dirty="0" err="1" smtClean="0"/>
              <a:t>Feminizmle</a:t>
            </a:r>
            <a:r>
              <a:rPr lang="en-US" sz="4000" dirty="0" smtClean="0"/>
              <a:t> </a:t>
            </a:r>
            <a:r>
              <a:rPr lang="en-US" sz="4000" dirty="0" err="1" smtClean="0"/>
              <a:t>ilişki</a:t>
            </a:r>
            <a:endParaRPr lang="en-US" sz="4000" dirty="0" smtClean="0"/>
          </a:p>
          <a:p>
            <a:pPr lvl="1"/>
            <a:r>
              <a:rPr lang="en-US" sz="4000" dirty="0" err="1" smtClean="0"/>
              <a:t>Örgütlenme</a:t>
            </a:r>
            <a:r>
              <a:rPr lang="en-US" sz="4000" dirty="0" smtClean="0"/>
              <a:t> </a:t>
            </a:r>
            <a:r>
              <a:rPr lang="en-US" sz="4000" dirty="0" err="1" smtClean="0"/>
              <a:t>biçimi</a:t>
            </a:r>
            <a:r>
              <a:rPr lang="en-US" sz="4000" dirty="0" smtClean="0"/>
              <a:t>, </a:t>
            </a:r>
            <a:r>
              <a:rPr lang="en-US" sz="4000" dirty="0" err="1" smtClean="0"/>
              <a:t>iç</a:t>
            </a:r>
            <a:r>
              <a:rPr lang="en-US" sz="4000" dirty="0" smtClean="0"/>
              <a:t> </a:t>
            </a:r>
            <a:r>
              <a:rPr lang="en-US" sz="4000" dirty="0" err="1" smtClean="0"/>
              <a:t>işleyiş</a:t>
            </a:r>
            <a:endParaRPr lang="en-US" sz="3600" dirty="0"/>
          </a:p>
          <a:p>
            <a:pPr lvl="1"/>
            <a:r>
              <a:rPr lang="en-US" sz="4000" dirty="0" err="1" smtClean="0"/>
              <a:t>Gündemler</a:t>
            </a:r>
            <a:endParaRPr lang="en-US" sz="4000" dirty="0" smtClean="0"/>
          </a:p>
        </p:txBody>
      </p:sp>
    </p:spTree>
    <p:extLst>
      <p:ext uri="{BB962C8B-B14F-4D97-AF65-F5344CB8AC3E}">
        <p14:creationId xmlns:p14="http://schemas.microsoft.com/office/powerpoint/2010/main" val="1478195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>
                <a:latin typeface="+mn-lt"/>
              </a:rPr>
              <a:t>Kadın </a:t>
            </a:r>
            <a:r>
              <a:rPr lang="en-US" sz="5400" b="1" dirty="0" err="1" smtClean="0">
                <a:latin typeface="+mn-lt"/>
              </a:rPr>
              <a:t>Hareketleri</a:t>
            </a:r>
            <a:endParaRPr lang="en-US" sz="54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81199"/>
            <a:ext cx="10515600" cy="4536831"/>
          </a:xfrm>
        </p:spPr>
        <p:txBody>
          <a:bodyPr>
            <a:normAutofit fontScale="92500" lnSpcReduction="10000"/>
          </a:bodyPr>
          <a:lstStyle/>
          <a:p>
            <a:r>
              <a:rPr lang="en-US" sz="4800" dirty="0" err="1" smtClean="0"/>
              <a:t>Özerklik</a:t>
            </a:r>
            <a:r>
              <a:rPr lang="en-US" sz="4800" dirty="0" smtClean="0"/>
              <a:t> </a:t>
            </a:r>
            <a:r>
              <a:rPr lang="en-US" sz="4800" dirty="0" err="1" smtClean="0"/>
              <a:t>açısından</a:t>
            </a:r>
            <a:r>
              <a:rPr lang="en-US" sz="4800" dirty="0" smtClean="0"/>
              <a:t> </a:t>
            </a:r>
            <a:r>
              <a:rPr lang="en-US" sz="4800" dirty="0" err="1" smtClean="0"/>
              <a:t>üç</a:t>
            </a:r>
            <a:r>
              <a:rPr lang="en-US" sz="4800" dirty="0" smtClean="0"/>
              <a:t> tip (</a:t>
            </a:r>
            <a:r>
              <a:rPr lang="en-US" sz="4800" dirty="0" err="1" smtClean="0"/>
              <a:t>Molyneux</a:t>
            </a:r>
            <a:r>
              <a:rPr lang="en-US" sz="4800" dirty="0" smtClean="0"/>
              <a:t>)</a:t>
            </a:r>
          </a:p>
          <a:p>
            <a:pPr lvl="1"/>
            <a:r>
              <a:rPr lang="en-US" sz="4800" dirty="0" err="1" smtClean="0"/>
              <a:t>Bağımsız</a:t>
            </a:r>
            <a:r>
              <a:rPr lang="en-US" sz="4800" dirty="0" smtClean="0"/>
              <a:t> </a:t>
            </a:r>
            <a:r>
              <a:rPr lang="en-US" sz="4800" dirty="0" err="1" smtClean="0"/>
              <a:t>hareketler</a:t>
            </a:r>
            <a:endParaRPr lang="en-US" sz="4800" dirty="0" smtClean="0"/>
          </a:p>
          <a:p>
            <a:pPr lvl="1"/>
            <a:r>
              <a:rPr lang="en-US" sz="4800" dirty="0" err="1" smtClean="0"/>
              <a:t>İlişkisel</a:t>
            </a:r>
            <a:r>
              <a:rPr lang="en-US" sz="4800" dirty="0" smtClean="0"/>
              <a:t> </a:t>
            </a:r>
            <a:r>
              <a:rPr lang="en-US" sz="4800" dirty="0" err="1" smtClean="0"/>
              <a:t>hareketler</a:t>
            </a:r>
            <a:endParaRPr lang="en-US" sz="4800" dirty="0" smtClean="0"/>
          </a:p>
          <a:p>
            <a:pPr lvl="1"/>
            <a:r>
              <a:rPr lang="en-US" sz="4800" dirty="0" err="1" smtClean="0"/>
              <a:t>Yönlendirilen</a:t>
            </a:r>
            <a:r>
              <a:rPr lang="en-US" sz="4800" dirty="0" smtClean="0"/>
              <a:t> </a:t>
            </a:r>
            <a:r>
              <a:rPr lang="en-US" sz="4800" dirty="0" err="1" smtClean="0"/>
              <a:t>mobilizasyon</a:t>
            </a:r>
            <a:endParaRPr lang="en-US" sz="4800" dirty="0" smtClean="0"/>
          </a:p>
          <a:p>
            <a:pPr marL="457200" lvl="1" indent="0">
              <a:buNone/>
            </a:pPr>
            <a:r>
              <a:rPr lang="en-US" sz="4800" dirty="0" smtClean="0"/>
              <a:t>	 </a:t>
            </a:r>
            <a:r>
              <a:rPr lang="en-US" sz="3900" dirty="0" err="1" smtClean="0"/>
              <a:t>Farklı</a:t>
            </a:r>
            <a:r>
              <a:rPr lang="en-US" sz="3900" dirty="0" smtClean="0"/>
              <a:t> </a:t>
            </a:r>
            <a:r>
              <a:rPr lang="en-US" sz="3900" dirty="0" err="1" smtClean="0"/>
              <a:t>tipler</a:t>
            </a:r>
            <a:endParaRPr lang="en-US" sz="3900" dirty="0" smtClean="0"/>
          </a:p>
          <a:p>
            <a:pPr lvl="2"/>
            <a:r>
              <a:rPr lang="en-US" sz="3900" dirty="0" err="1" smtClean="0"/>
              <a:t>Genel</a:t>
            </a:r>
            <a:r>
              <a:rPr lang="en-US" sz="3900" dirty="0" smtClean="0"/>
              <a:t> </a:t>
            </a:r>
            <a:r>
              <a:rPr lang="en-US" sz="3900" dirty="0" err="1" smtClean="0"/>
              <a:t>amaca</a:t>
            </a:r>
            <a:r>
              <a:rPr lang="en-US" sz="3900" dirty="0" smtClean="0"/>
              <a:t> </a:t>
            </a:r>
            <a:r>
              <a:rPr lang="en-US" sz="3900" dirty="0" err="1" smtClean="0"/>
              <a:t>yönelik</a:t>
            </a:r>
            <a:endParaRPr lang="en-US" sz="3900" dirty="0" smtClean="0"/>
          </a:p>
          <a:p>
            <a:pPr lvl="2"/>
            <a:r>
              <a:rPr lang="en-US" sz="3900" dirty="0" err="1" smtClean="0"/>
              <a:t>Toplumsal</a:t>
            </a:r>
            <a:r>
              <a:rPr lang="en-US" sz="3900" dirty="0" smtClean="0"/>
              <a:t> </a:t>
            </a:r>
            <a:r>
              <a:rPr lang="en-US" sz="3900" dirty="0" err="1" smtClean="0"/>
              <a:t>cinsiyet</a:t>
            </a:r>
            <a:r>
              <a:rPr lang="en-US" sz="3900" dirty="0" smtClean="0"/>
              <a:t> </a:t>
            </a:r>
            <a:r>
              <a:rPr lang="en-US" sz="3900" dirty="0" err="1" smtClean="0"/>
              <a:t>ikincil</a:t>
            </a:r>
            <a:r>
              <a:rPr lang="en-US" sz="3900" dirty="0" smtClean="0"/>
              <a:t> </a:t>
            </a:r>
            <a:r>
              <a:rPr lang="en-US" sz="3900" dirty="0" err="1" smtClean="0"/>
              <a:t>gündem</a:t>
            </a:r>
            <a:endParaRPr lang="en-US" sz="3900" dirty="0" smtClean="0"/>
          </a:p>
          <a:p>
            <a:pPr lvl="2"/>
            <a:r>
              <a:rPr lang="en-US" sz="3900" dirty="0" smtClean="0"/>
              <a:t>Kadın </a:t>
            </a:r>
            <a:r>
              <a:rPr lang="en-US" sz="3900" dirty="0" err="1" smtClean="0"/>
              <a:t>haklarının</a:t>
            </a:r>
            <a:r>
              <a:rPr lang="en-US" sz="3900" dirty="0" smtClean="0"/>
              <a:t> </a:t>
            </a:r>
            <a:r>
              <a:rPr lang="en-US" sz="3900" dirty="0" err="1" smtClean="0"/>
              <a:t>lağvı</a:t>
            </a:r>
            <a:endParaRPr lang="en-US" sz="3900" dirty="0" smtClean="0"/>
          </a:p>
        </p:txBody>
      </p:sp>
    </p:spTree>
    <p:extLst>
      <p:ext uri="{BB962C8B-B14F-4D97-AF65-F5344CB8AC3E}">
        <p14:creationId xmlns:p14="http://schemas.microsoft.com/office/powerpoint/2010/main" val="1558954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57275"/>
          </a:xfrm>
        </p:spPr>
        <p:txBody>
          <a:bodyPr>
            <a:normAutofit/>
          </a:bodyPr>
          <a:lstStyle/>
          <a:p>
            <a:r>
              <a:rPr lang="en-US" sz="5400" b="1" dirty="0" err="1" smtClean="0">
                <a:latin typeface="+mn-lt"/>
              </a:rPr>
              <a:t>Kadınların</a:t>
            </a:r>
            <a:r>
              <a:rPr lang="en-US" sz="5400" b="1" dirty="0" smtClean="0">
                <a:latin typeface="+mn-lt"/>
              </a:rPr>
              <a:t> </a:t>
            </a:r>
            <a:r>
              <a:rPr lang="en-US" sz="5400" b="1" dirty="0" err="1" smtClean="0">
                <a:latin typeface="+mn-lt"/>
              </a:rPr>
              <a:t>Çıkarları</a:t>
            </a:r>
            <a:endParaRPr lang="en-US" sz="54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45733"/>
            <a:ext cx="10515600" cy="4724400"/>
          </a:xfrm>
        </p:spPr>
        <p:txBody>
          <a:bodyPr>
            <a:normAutofit/>
          </a:bodyPr>
          <a:lstStyle/>
          <a:p>
            <a:r>
              <a:rPr lang="en-US" sz="4400" dirty="0" err="1" smtClean="0"/>
              <a:t>Çıkar</a:t>
            </a:r>
            <a:r>
              <a:rPr lang="en-US" sz="4400" dirty="0" smtClean="0"/>
              <a:t> </a:t>
            </a:r>
            <a:r>
              <a:rPr lang="en-US" sz="4400" dirty="0" err="1" smtClean="0"/>
              <a:t>kavramının</a:t>
            </a:r>
            <a:r>
              <a:rPr lang="en-US" sz="4400" dirty="0" smtClean="0"/>
              <a:t> </a:t>
            </a:r>
            <a:r>
              <a:rPr lang="en-US" sz="4400" dirty="0" err="1" smtClean="0"/>
              <a:t>tartışmalı</a:t>
            </a:r>
            <a:r>
              <a:rPr lang="en-US" sz="4400" dirty="0" smtClean="0"/>
              <a:t> </a:t>
            </a:r>
            <a:r>
              <a:rPr lang="en-US" sz="4400" dirty="0" err="1" smtClean="0"/>
              <a:t>doğası</a:t>
            </a:r>
            <a:endParaRPr lang="en-US" sz="4400" dirty="0" smtClean="0"/>
          </a:p>
          <a:p>
            <a:r>
              <a:rPr lang="en-US" sz="4400" dirty="0" err="1" smtClean="0"/>
              <a:t>Siyasal</a:t>
            </a:r>
            <a:r>
              <a:rPr lang="en-US" sz="4400" dirty="0" smtClean="0"/>
              <a:t> </a:t>
            </a:r>
            <a:r>
              <a:rPr lang="en-US" sz="4400" dirty="0" err="1" smtClean="0"/>
              <a:t>mobilizasyon</a:t>
            </a:r>
            <a:r>
              <a:rPr lang="en-US" sz="4400" dirty="0" smtClean="0"/>
              <a:t> </a:t>
            </a:r>
            <a:r>
              <a:rPr lang="en-US" sz="4400" dirty="0" err="1" smtClean="0"/>
              <a:t>ve</a:t>
            </a:r>
            <a:r>
              <a:rPr lang="en-US" sz="4400" dirty="0" smtClean="0"/>
              <a:t> </a:t>
            </a:r>
            <a:r>
              <a:rPr lang="en-US" sz="4400" dirty="0" err="1" smtClean="0"/>
              <a:t>çıkar</a:t>
            </a:r>
            <a:endParaRPr lang="en-US" sz="4400" dirty="0" smtClean="0"/>
          </a:p>
          <a:p>
            <a:r>
              <a:rPr lang="en-US" sz="4400" dirty="0" smtClean="0"/>
              <a:t>Kadın </a:t>
            </a:r>
            <a:r>
              <a:rPr lang="en-US" sz="4400" dirty="0" err="1" smtClean="0"/>
              <a:t>kategorisine</a:t>
            </a:r>
            <a:r>
              <a:rPr lang="en-US" sz="4400" dirty="0" smtClean="0"/>
              <a:t> </a:t>
            </a:r>
            <a:r>
              <a:rPr lang="en-US" sz="4400" dirty="0" err="1" smtClean="0"/>
              <a:t>ilişkin</a:t>
            </a:r>
            <a:r>
              <a:rPr lang="en-US" sz="4400" dirty="0" smtClean="0"/>
              <a:t> </a:t>
            </a:r>
            <a:r>
              <a:rPr lang="en-US" sz="4400" dirty="0" err="1" smtClean="0"/>
              <a:t>eleştiriler</a:t>
            </a:r>
            <a:endParaRPr lang="en-US" sz="4400" dirty="0" smtClean="0"/>
          </a:p>
          <a:p>
            <a:pPr lvl="1"/>
            <a:r>
              <a:rPr lang="en-US" sz="4400" dirty="0" err="1" smtClean="0"/>
              <a:t>Kadınların</a:t>
            </a:r>
            <a:r>
              <a:rPr lang="en-US" sz="4400" dirty="0" smtClean="0"/>
              <a:t> </a:t>
            </a:r>
            <a:r>
              <a:rPr lang="en-US" sz="4400" dirty="0" err="1" smtClean="0"/>
              <a:t>çıkarları</a:t>
            </a:r>
            <a:r>
              <a:rPr lang="en-US" sz="4400" dirty="0" smtClean="0"/>
              <a:t> vs. </a:t>
            </a:r>
            <a:r>
              <a:rPr lang="en-US" sz="4400" dirty="0" err="1" smtClean="0"/>
              <a:t>toplumsal</a:t>
            </a:r>
            <a:r>
              <a:rPr lang="en-US" sz="4400" dirty="0" smtClean="0"/>
              <a:t> </a:t>
            </a:r>
            <a:r>
              <a:rPr lang="en-US" sz="4400" dirty="0" err="1" smtClean="0"/>
              <a:t>cinsiyet</a:t>
            </a:r>
            <a:r>
              <a:rPr lang="en-US" sz="4400" dirty="0" smtClean="0"/>
              <a:t> </a:t>
            </a:r>
            <a:r>
              <a:rPr lang="en-US" sz="4400" dirty="0" err="1" smtClean="0"/>
              <a:t>çıkarları</a:t>
            </a:r>
            <a:endParaRPr lang="en-US" sz="4400" dirty="0" smtClean="0"/>
          </a:p>
        </p:txBody>
      </p:sp>
    </p:spTree>
    <p:extLst>
      <p:ext uri="{BB962C8B-B14F-4D97-AF65-F5344CB8AC3E}">
        <p14:creationId xmlns:p14="http://schemas.microsoft.com/office/powerpoint/2010/main" val="946033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err="1" smtClean="0">
                <a:latin typeface="+mn-lt"/>
              </a:rPr>
              <a:t>Kadınların</a:t>
            </a:r>
            <a:r>
              <a:rPr lang="en-US" sz="4800" b="1" dirty="0" smtClean="0">
                <a:latin typeface="+mn-lt"/>
              </a:rPr>
              <a:t> </a:t>
            </a:r>
            <a:r>
              <a:rPr lang="en-US" sz="4800" b="1" dirty="0" err="1" smtClean="0">
                <a:latin typeface="+mn-lt"/>
              </a:rPr>
              <a:t>Çıkarları</a:t>
            </a:r>
            <a:endParaRPr lang="en-US" sz="48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07067"/>
            <a:ext cx="10515600" cy="5164666"/>
          </a:xfrm>
        </p:spPr>
        <p:txBody>
          <a:bodyPr>
            <a:noAutofit/>
          </a:bodyPr>
          <a:lstStyle/>
          <a:p>
            <a:r>
              <a:rPr lang="en-US" sz="4400" dirty="0" smtClean="0"/>
              <a:t>Pratik </a:t>
            </a:r>
            <a:r>
              <a:rPr lang="en-US" sz="4400" dirty="0" err="1" smtClean="0"/>
              <a:t>çıkarlar</a:t>
            </a:r>
            <a:r>
              <a:rPr lang="en-US" sz="4400" dirty="0" smtClean="0"/>
              <a:t> vs. </a:t>
            </a:r>
            <a:r>
              <a:rPr lang="en-US" sz="4400" dirty="0" err="1" smtClean="0"/>
              <a:t>stratejik</a:t>
            </a:r>
            <a:r>
              <a:rPr lang="en-US" sz="4400" dirty="0" smtClean="0"/>
              <a:t> </a:t>
            </a:r>
            <a:r>
              <a:rPr lang="en-US" sz="4400" dirty="0" err="1" smtClean="0"/>
              <a:t>çıkarlar</a:t>
            </a:r>
            <a:r>
              <a:rPr lang="en-US" sz="4400" dirty="0" smtClean="0"/>
              <a:t> (1985 </a:t>
            </a:r>
            <a:r>
              <a:rPr lang="en-US" sz="4400" dirty="0" err="1" smtClean="0"/>
              <a:t>Molyneux</a:t>
            </a:r>
            <a:r>
              <a:rPr lang="en-US" sz="4400" dirty="0" smtClean="0"/>
              <a:t>)</a:t>
            </a:r>
          </a:p>
          <a:p>
            <a:pPr lvl="1"/>
            <a:r>
              <a:rPr lang="en-US" sz="4000" dirty="0" smtClean="0"/>
              <a:t>Pratik </a:t>
            </a:r>
            <a:r>
              <a:rPr lang="en-US" sz="4000" dirty="0" err="1" smtClean="0"/>
              <a:t>çıkarlar</a:t>
            </a:r>
            <a:r>
              <a:rPr lang="en-US" sz="4000" dirty="0" smtClean="0"/>
              <a:t>: </a:t>
            </a:r>
            <a:r>
              <a:rPr lang="en-US" sz="4000" dirty="0" err="1" smtClean="0"/>
              <a:t>Cinsiyete</a:t>
            </a:r>
            <a:r>
              <a:rPr lang="en-US" sz="4000" dirty="0" smtClean="0"/>
              <a:t> </a:t>
            </a:r>
            <a:r>
              <a:rPr lang="en-US" sz="4000" dirty="0" err="1"/>
              <a:t>dayalı</a:t>
            </a:r>
            <a:r>
              <a:rPr lang="en-US" sz="4000" dirty="0"/>
              <a:t> </a:t>
            </a:r>
            <a:r>
              <a:rPr lang="en-US" sz="4000" dirty="0" err="1"/>
              <a:t>işbölümünden</a:t>
            </a:r>
            <a:r>
              <a:rPr lang="en-US" sz="4000" dirty="0"/>
              <a:t> </a:t>
            </a:r>
            <a:r>
              <a:rPr lang="en-US" sz="4000" dirty="0" err="1"/>
              <a:t>kaynaklı</a:t>
            </a:r>
            <a:r>
              <a:rPr lang="en-US" sz="4000" dirty="0"/>
              <a:t> </a:t>
            </a:r>
            <a:r>
              <a:rPr lang="en-US" sz="4000" dirty="0" err="1" smtClean="0"/>
              <a:t>çıkarlar</a:t>
            </a:r>
            <a:endParaRPr lang="en-US" sz="4000" dirty="0" smtClean="0"/>
          </a:p>
          <a:p>
            <a:pPr lvl="1"/>
            <a:r>
              <a:rPr lang="en-US" sz="4000" dirty="0" err="1"/>
              <a:t>S</a:t>
            </a:r>
            <a:r>
              <a:rPr lang="en-US" sz="4000" dirty="0" err="1" smtClean="0"/>
              <a:t>tratejik</a:t>
            </a:r>
            <a:r>
              <a:rPr lang="en-US" sz="4000" dirty="0" smtClean="0"/>
              <a:t> </a:t>
            </a:r>
            <a:r>
              <a:rPr lang="en-US" sz="4000" dirty="0" err="1" smtClean="0"/>
              <a:t>çıkarlar</a:t>
            </a:r>
            <a:r>
              <a:rPr lang="en-US" sz="4000" dirty="0" smtClean="0"/>
              <a:t>: </a:t>
            </a:r>
            <a:r>
              <a:rPr lang="en-US" sz="4000" dirty="0" err="1"/>
              <a:t>K</a:t>
            </a:r>
            <a:r>
              <a:rPr lang="en-US" sz="4000" dirty="0" err="1" smtClean="0"/>
              <a:t>adınların</a:t>
            </a:r>
            <a:r>
              <a:rPr lang="en-US" sz="4000" dirty="0" smtClean="0"/>
              <a:t> </a:t>
            </a:r>
            <a:r>
              <a:rPr lang="en-US" sz="4000" dirty="0" err="1"/>
              <a:t>konumlarını</a:t>
            </a:r>
            <a:r>
              <a:rPr lang="en-US" sz="4000" dirty="0"/>
              <a:t> </a:t>
            </a:r>
            <a:r>
              <a:rPr lang="en-US" sz="4000" dirty="0" err="1"/>
              <a:t>iyileştirmeye</a:t>
            </a:r>
            <a:r>
              <a:rPr lang="en-US" sz="4000" dirty="0"/>
              <a:t> </a:t>
            </a:r>
            <a:r>
              <a:rPr lang="en-US" sz="4000" dirty="0" err="1"/>
              <a:t>yönelik</a:t>
            </a:r>
            <a:r>
              <a:rPr lang="en-US" sz="4000" dirty="0"/>
              <a:t> </a:t>
            </a:r>
            <a:r>
              <a:rPr lang="en-US" sz="4000" dirty="0" err="1" smtClean="0"/>
              <a:t>toplumsal</a:t>
            </a:r>
            <a:r>
              <a:rPr lang="en-US" sz="4000" dirty="0" smtClean="0"/>
              <a:t> </a:t>
            </a:r>
            <a:r>
              <a:rPr lang="en-US" sz="4000" dirty="0" err="1"/>
              <a:t>dönüşüme</a:t>
            </a:r>
            <a:r>
              <a:rPr lang="en-US" sz="4000" dirty="0"/>
              <a:t> </a:t>
            </a:r>
            <a:r>
              <a:rPr lang="en-US" sz="4000" dirty="0" err="1"/>
              <a:t>ihtiyaç</a:t>
            </a:r>
            <a:r>
              <a:rPr lang="en-US" sz="4000" dirty="0"/>
              <a:t> </a:t>
            </a:r>
            <a:r>
              <a:rPr lang="en-US" sz="4000" dirty="0" err="1"/>
              <a:t>duyan</a:t>
            </a:r>
            <a:r>
              <a:rPr lang="en-US" sz="4000" dirty="0"/>
              <a:t> </a:t>
            </a:r>
            <a:r>
              <a:rPr lang="en-US" sz="4000" dirty="0" err="1" smtClean="0"/>
              <a:t>çıkarlar</a:t>
            </a:r>
            <a:r>
              <a:rPr lang="en-US" sz="40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930903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err="1" smtClean="0">
                <a:latin typeface="+mn-lt"/>
              </a:rPr>
              <a:t>Çıkar</a:t>
            </a:r>
            <a:r>
              <a:rPr lang="en-US" sz="4800" b="1" dirty="0" smtClean="0">
                <a:latin typeface="+mn-lt"/>
              </a:rPr>
              <a:t> </a:t>
            </a:r>
            <a:r>
              <a:rPr lang="en-US" sz="4800" b="1" dirty="0" err="1" smtClean="0">
                <a:latin typeface="+mn-lt"/>
              </a:rPr>
              <a:t>Kavramına</a:t>
            </a:r>
            <a:r>
              <a:rPr lang="en-US" sz="4800" b="1" dirty="0" smtClean="0">
                <a:latin typeface="+mn-lt"/>
              </a:rPr>
              <a:t> </a:t>
            </a:r>
            <a:r>
              <a:rPr lang="en-US" sz="4800" b="1" dirty="0" err="1" smtClean="0">
                <a:latin typeface="+mn-lt"/>
              </a:rPr>
              <a:t>Yönelik</a:t>
            </a:r>
            <a:r>
              <a:rPr lang="en-US" sz="4800" b="1" dirty="0" smtClean="0">
                <a:latin typeface="+mn-lt"/>
              </a:rPr>
              <a:t> </a:t>
            </a:r>
            <a:r>
              <a:rPr lang="en-US" sz="4800" b="1" dirty="0" err="1" smtClean="0">
                <a:latin typeface="+mn-lt"/>
              </a:rPr>
              <a:t>Eleştiriler</a:t>
            </a:r>
            <a:endParaRPr lang="en-US" sz="48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10837984" cy="4449669"/>
          </a:xfrm>
        </p:spPr>
        <p:txBody>
          <a:bodyPr>
            <a:normAutofit fontScale="85000" lnSpcReduction="10000"/>
          </a:bodyPr>
          <a:lstStyle/>
          <a:p>
            <a:r>
              <a:rPr lang="en-US" sz="4000" dirty="0" err="1" smtClean="0"/>
              <a:t>Çıkarlar</a:t>
            </a:r>
            <a:r>
              <a:rPr lang="en-US" sz="4000" dirty="0"/>
              <a:t> </a:t>
            </a:r>
            <a:r>
              <a:rPr lang="en-US" sz="4000" dirty="0" err="1" smtClean="0"/>
              <a:t>verili</a:t>
            </a:r>
            <a:r>
              <a:rPr lang="en-US" sz="4000" dirty="0" smtClean="0"/>
              <a:t> </a:t>
            </a:r>
            <a:r>
              <a:rPr lang="en-US" sz="4000" dirty="0" err="1" smtClean="0"/>
              <a:t>değildir</a:t>
            </a:r>
            <a:r>
              <a:rPr lang="en-US" sz="4000" dirty="0" smtClean="0"/>
              <a:t>: </a:t>
            </a:r>
            <a:r>
              <a:rPr lang="en-US" sz="4000" dirty="0" err="1"/>
              <a:t>Molyneux’ye</a:t>
            </a:r>
            <a:r>
              <a:rPr lang="en-US" sz="4000" dirty="0"/>
              <a:t> </a:t>
            </a:r>
            <a:r>
              <a:rPr lang="en-US" sz="4000" dirty="0" err="1"/>
              <a:t>göre</a:t>
            </a:r>
            <a:r>
              <a:rPr lang="en-US" sz="4000" dirty="0"/>
              <a:t> </a:t>
            </a:r>
            <a:r>
              <a:rPr lang="en-US" sz="4000" dirty="0" err="1"/>
              <a:t>çıkarlar</a:t>
            </a:r>
            <a:r>
              <a:rPr lang="en-US" sz="4000" dirty="0"/>
              <a:t>, </a:t>
            </a:r>
            <a:r>
              <a:rPr lang="en-US" sz="4000" dirty="0" err="1"/>
              <a:t>kişinin</a:t>
            </a:r>
            <a:r>
              <a:rPr lang="en-US" sz="4000" dirty="0"/>
              <a:t> </a:t>
            </a:r>
            <a:r>
              <a:rPr lang="en-US" sz="4000" dirty="0" err="1"/>
              <a:t>toplumsal</a:t>
            </a:r>
            <a:r>
              <a:rPr lang="en-US" sz="4000" dirty="0"/>
              <a:t> </a:t>
            </a:r>
            <a:r>
              <a:rPr lang="en-US" sz="4000" dirty="0" err="1"/>
              <a:t>konumundan</a:t>
            </a:r>
            <a:r>
              <a:rPr lang="en-US" sz="4000" dirty="0"/>
              <a:t> </a:t>
            </a:r>
            <a:r>
              <a:rPr lang="en-US" sz="4000" dirty="0" err="1"/>
              <a:t>doğrudan</a:t>
            </a:r>
            <a:r>
              <a:rPr lang="en-US" sz="4000" dirty="0"/>
              <a:t> </a:t>
            </a:r>
            <a:r>
              <a:rPr lang="en-US" sz="4000" dirty="0" err="1"/>
              <a:t>çıkarılmaz</a:t>
            </a:r>
            <a:r>
              <a:rPr lang="en-US" sz="4000" dirty="0"/>
              <a:t>, </a:t>
            </a:r>
            <a:r>
              <a:rPr lang="en-US" sz="4000" dirty="0" err="1"/>
              <a:t>söylemsel</a:t>
            </a:r>
            <a:r>
              <a:rPr lang="en-US" sz="4000" dirty="0"/>
              <a:t> </a:t>
            </a:r>
            <a:r>
              <a:rPr lang="en-US" sz="4000" dirty="0" err="1"/>
              <a:t>inşalardır</a:t>
            </a:r>
            <a:r>
              <a:rPr lang="en-US" sz="4000" dirty="0"/>
              <a:t>, </a:t>
            </a:r>
            <a:r>
              <a:rPr lang="en-US" sz="4000" dirty="0" err="1"/>
              <a:t>kimlik</a:t>
            </a:r>
            <a:r>
              <a:rPr lang="en-US" sz="4000" dirty="0"/>
              <a:t> </a:t>
            </a:r>
            <a:r>
              <a:rPr lang="en-US" sz="4000" dirty="0" err="1"/>
              <a:t>kurgularından</a:t>
            </a:r>
            <a:r>
              <a:rPr lang="en-US" sz="4000" dirty="0"/>
              <a:t> </a:t>
            </a:r>
            <a:r>
              <a:rPr lang="en-US" sz="4000" dirty="0" err="1"/>
              <a:t>bağımsız</a:t>
            </a:r>
            <a:r>
              <a:rPr lang="en-US" sz="4000" dirty="0"/>
              <a:t> </a:t>
            </a:r>
            <a:r>
              <a:rPr lang="en-US" sz="4000" dirty="0" err="1" smtClean="0"/>
              <a:t>değildir</a:t>
            </a:r>
            <a:r>
              <a:rPr lang="en-US" sz="4000" dirty="0" smtClean="0"/>
              <a:t>.</a:t>
            </a:r>
            <a:endParaRPr lang="en-US" sz="4000" dirty="0" smtClean="0"/>
          </a:p>
          <a:p>
            <a:r>
              <a:rPr lang="en-US" sz="4000" dirty="0" err="1" smtClean="0"/>
              <a:t>Çıkarlar</a:t>
            </a:r>
            <a:r>
              <a:rPr lang="en-US" sz="4000" dirty="0" smtClean="0"/>
              <a:t> </a:t>
            </a:r>
            <a:r>
              <a:rPr lang="en-US" sz="4000" dirty="0" err="1"/>
              <a:t>meselesi</a:t>
            </a:r>
            <a:r>
              <a:rPr lang="en-US" sz="4000" dirty="0"/>
              <a:t>, </a:t>
            </a:r>
            <a:r>
              <a:rPr lang="en-US" sz="4000" dirty="0" err="1"/>
              <a:t>kadınların</a:t>
            </a:r>
            <a:r>
              <a:rPr lang="en-US" sz="4000" dirty="0"/>
              <a:t> </a:t>
            </a:r>
            <a:r>
              <a:rPr lang="en-US" sz="4000" dirty="0" err="1"/>
              <a:t>öznelliklerini</a:t>
            </a:r>
            <a:r>
              <a:rPr lang="en-US" sz="4000" dirty="0"/>
              <a:t> </a:t>
            </a:r>
            <a:r>
              <a:rPr lang="en-US" sz="4000" dirty="0" err="1"/>
              <a:t>ve</a:t>
            </a:r>
            <a:r>
              <a:rPr lang="en-US" sz="4000" dirty="0"/>
              <a:t> </a:t>
            </a:r>
            <a:r>
              <a:rPr lang="en-US" sz="4000" dirty="0" err="1"/>
              <a:t>eyleyiciliklerini</a:t>
            </a:r>
            <a:r>
              <a:rPr lang="en-US" sz="4000" dirty="0"/>
              <a:t> </a:t>
            </a:r>
            <a:r>
              <a:rPr lang="en-US" sz="4000" dirty="0" err="1" smtClean="0"/>
              <a:t>dikkate</a:t>
            </a:r>
            <a:r>
              <a:rPr lang="en-US" sz="4000" dirty="0" smtClean="0"/>
              <a:t> </a:t>
            </a:r>
            <a:r>
              <a:rPr lang="en-US" sz="4000" dirty="0" err="1" smtClean="0"/>
              <a:t>almalı</a:t>
            </a:r>
            <a:r>
              <a:rPr lang="en-US" sz="4000" dirty="0" smtClean="0"/>
              <a:t> </a:t>
            </a:r>
            <a:r>
              <a:rPr lang="en-US" sz="4000" dirty="0" err="1" smtClean="0"/>
              <a:t>fakat</a:t>
            </a:r>
            <a:r>
              <a:rPr lang="en-US" sz="4000" dirty="0" smtClean="0"/>
              <a:t> </a:t>
            </a:r>
            <a:r>
              <a:rPr lang="en-US" sz="4000" dirty="0" err="1" smtClean="0"/>
              <a:t>eyleyiciliği</a:t>
            </a:r>
            <a:r>
              <a:rPr lang="en-US" sz="4000" dirty="0" smtClean="0"/>
              <a:t> </a:t>
            </a:r>
            <a:r>
              <a:rPr lang="en-US" sz="4000" dirty="0" err="1"/>
              <a:t>şekillendiren</a:t>
            </a:r>
            <a:r>
              <a:rPr lang="en-US" sz="4000" dirty="0"/>
              <a:t> </a:t>
            </a:r>
            <a:r>
              <a:rPr lang="en-US" sz="4000" dirty="0" err="1"/>
              <a:t>toplumsal</a:t>
            </a:r>
            <a:r>
              <a:rPr lang="en-US" sz="4000" dirty="0"/>
              <a:t> </a:t>
            </a:r>
            <a:r>
              <a:rPr lang="en-US" sz="4000" dirty="0" err="1"/>
              <a:t>koşulları</a:t>
            </a:r>
            <a:r>
              <a:rPr lang="en-US" sz="4000" dirty="0"/>
              <a:t> </a:t>
            </a:r>
            <a:r>
              <a:rPr lang="en-US" sz="4000" dirty="0" err="1"/>
              <a:t>gözardı</a:t>
            </a:r>
            <a:r>
              <a:rPr lang="en-US" sz="4000" dirty="0"/>
              <a:t> </a:t>
            </a:r>
            <a:r>
              <a:rPr lang="en-US" sz="4000" dirty="0" err="1"/>
              <a:t>etmemelidir</a:t>
            </a:r>
            <a:r>
              <a:rPr lang="en-US" sz="4000" dirty="0"/>
              <a:t>. </a:t>
            </a:r>
            <a:endParaRPr lang="en-US" sz="4000" dirty="0" smtClean="0"/>
          </a:p>
          <a:p>
            <a:r>
              <a:rPr lang="en-US" sz="4000" dirty="0"/>
              <a:t>Pratik </a:t>
            </a:r>
            <a:r>
              <a:rPr lang="en-US" sz="4000" dirty="0" err="1"/>
              <a:t>ve</a:t>
            </a:r>
            <a:r>
              <a:rPr lang="en-US" sz="4000" dirty="0"/>
              <a:t> </a:t>
            </a:r>
            <a:r>
              <a:rPr lang="en-US" sz="4000" dirty="0" err="1"/>
              <a:t>stratejik</a:t>
            </a:r>
            <a:r>
              <a:rPr lang="en-US" sz="4000" dirty="0"/>
              <a:t> </a:t>
            </a:r>
            <a:r>
              <a:rPr lang="en-US" sz="4000" dirty="0" err="1"/>
              <a:t>çıkarlar</a:t>
            </a:r>
            <a:r>
              <a:rPr lang="en-US" sz="4000" dirty="0"/>
              <a:t> </a:t>
            </a:r>
            <a:r>
              <a:rPr lang="en-US" sz="4000" dirty="0" err="1"/>
              <a:t>kavramsallaştırması</a:t>
            </a:r>
            <a:r>
              <a:rPr lang="en-US" sz="4000" dirty="0"/>
              <a:t> </a:t>
            </a:r>
            <a:r>
              <a:rPr lang="en-US" sz="4000" dirty="0" err="1"/>
              <a:t>kadın</a:t>
            </a:r>
            <a:r>
              <a:rPr lang="en-US" sz="4000" dirty="0"/>
              <a:t> </a:t>
            </a:r>
            <a:r>
              <a:rPr lang="en-US" sz="4000" dirty="0" err="1"/>
              <a:t>ve</a:t>
            </a:r>
            <a:r>
              <a:rPr lang="en-US" sz="4000" dirty="0"/>
              <a:t> </a:t>
            </a:r>
            <a:r>
              <a:rPr lang="en-US" sz="4000" dirty="0" err="1"/>
              <a:t>kalkınmaya</a:t>
            </a:r>
            <a:r>
              <a:rPr lang="en-US" sz="4000" dirty="0"/>
              <a:t> </a:t>
            </a:r>
            <a:r>
              <a:rPr lang="en-US" sz="4000" dirty="0" err="1"/>
              <a:t>ilişkin</a:t>
            </a:r>
            <a:r>
              <a:rPr lang="en-US" sz="4000" dirty="0"/>
              <a:t> </a:t>
            </a:r>
            <a:r>
              <a:rPr lang="en-US" sz="4000" dirty="0" err="1"/>
              <a:t>devlet</a:t>
            </a:r>
            <a:r>
              <a:rPr lang="en-US" sz="4000" dirty="0"/>
              <a:t> </a:t>
            </a:r>
            <a:r>
              <a:rPr lang="en-US" sz="4000" dirty="0" err="1"/>
              <a:t>ve</a:t>
            </a:r>
            <a:r>
              <a:rPr lang="en-US" sz="4000" dirty="0"/>
              <a:t> </a:t>
            </a:r>
            <a:r>
              <a:rPr lang="en-US" sz="4000" dirty="0" err="1"/>
              <a:t>devletüstü</a:t>
            </a:r>
            <a:r>
              <a:rPr lang="en-US" sz="4000" dirty="0"/>
              <a:t>  </a:t>
            </a:r>
            <a:r>
              <a:rPr lang="en-US" sz="4000" dirty="0" err="1"/>
              <a:t>aktörlerce</a:t>
            </a:r>
            <a:r>
              <a:rPr lang="en-US" sz="4000" dirty="0"/>
              <a:t> </a:t>
            </a:r>
            <a:r>
              <a:rPr lang="en-US" sz="4000" dirty="0" err="1"/>
              <a:t>ve</a:t>
            </a:r>
            <a:r>
              <a:rPr lang="en-US" sz="4000" dirty="0"/>
              <a:t> </a:t>
            </a:r>
            <a:r>
              <a:rPr lang="en-US" sz="4000" dirty="0" err="1"/>
              <a:t>kadın</a:t>
            </a:r>
            <a:r>
              <a:rPr lang="en-US" sz="4000" dirty="0"/>
              <a:t> </a:t>
            </a:r>
            <a:r>
              <a:rPr lang="en-US" sz="4000" dirty="0" err="1" smtClean="0"/>
              <a:t>gruplarınca</a:t>
            </a:r>
            <a:r>
              <a:rPr lang="en-US" sz="4000" dirty="0" smtClean="0"/>
              <a:t> </a:t>
            </a:r>
            <a:r>
              <a:rPr lang="en-US" sz="4000" dirty="0" err="1" smtClean="0"/>
              <a:t>fazlaca</a:t>
            </a:r>
            <a:r>
              <a:rPr lang="en-US" sz="4000" dirty="0" smtClean="0"/>
              <a:t> </a:t>
            </a:r>
            <a:r>
              <a:rPr lang="en-US" sz="4000" dirty="0" err="1"/>
              <a:t>basitleştirilerek</a:t>
            </a:r>
            <a:r>
              <a:rPr lang="en-US" sz="4000" dirty="0"/>
              <a:t> </a:t>
            </a:r>
            <a:r>
              <a:rPr lang="en-US" sz="4000" dirty="0" err="1"/>
              <a:t>kullanılmaktadır</a:t>
            </a:r>
            <a:r>
              <a:rPr lang="en-US" sz="4000" dirty="0"/>
              <a:t>. </a:t>
            </a:r>
          </a:p>
          <a:p>
            <a:endParaRPr lang="en-US" sz="4000" dirty="0" smtClean="0"/>
          </a:p>
        </p:txBody>
      </p:sp>
    </p:spTree>
    <p:extLst>
      <p:ext uri="{BB962C8B-B14F-4D97-AF65-F5344CB8AC3E}">
        <p14:creationId xmlns:p14="http://schemas.microsoft.com/office/powerpoint/2010/main" val="1247756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977" y="311337"/>
            <a:ext cx="10515600" cy="1514288"/>
          </a:xfrm>
        </p:spPr>
        <p:txBody>
          <a:bodyPr>
            <a:noAutofit/>
          </a:bodyPr>
          <a:lstStyle/>
          <a:p>
            <a:pPr algn="ctr"/>
            <a:r>
              <a:rPr lang="en-US" sz="5400" b="1" dirty="0" err="1" smtClean="0">
                <a:latin typeface="+mn-lt"/>
              </a:rPr>
              <a:t>Küreselleşen</a:t>
            </a:r>
            <a:r>
              <a:rPr lang="en-US" sz="5400" b="1" dirty="0" smtClean="0">
                <a:latin typeface="+mn-lt"/>
              </a:rPr>
              <a:t> Kadın </a:t>
            </a:r>
            <a:r>
              <a:rPr lang="en-US" sz="5400" b="1" dirty="0" err="1" smtClean="0">
                <a:latin typeface="+mn-lt"/>
              </a:rPr>
              <a:t>Hareketi</a:t>
            </a:r>
            <a:endParaRPr lang="en-US" sz="54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33599"/>
            <a:ext cx="10515600" cy="4043363"/>
          </a:xfrm>
        </p:spPr>
        <p:txBody>
          <a:bodyPr>
            <a:normAutofit fontScale="92500"/>
          </a:bodyPr>
          <a:lstStyle/>
          <a:p>
            <a:r>
              <a:rPr lang="tr-TR" sz="5400" dirty="0" smtClean="0"/>
              <a:t>Uluslararası sermaye ile eklemlenme</a:t>
            </a:r>
            <a:endParaRPr lang="tr-TR" sz="5400" dirty="0"/>
          </a:p>
          <a:p>
            <a:pPr lvl="1"/>
            <a:r>
              <a:rPr lang="tr-TR" sz="5000" dirty="0" err="1" smtClean="0"/>
              <a:t>STK’laşma</a:t>
            </a:r>
            <a:endParaRPr lang="tr-TR" sz="5000" dirty="0" smtClean="0"/>
          </a:p>
          <a:p>
            <a:pPr lvl="1"/>
            <a:r>
              <a:rPr lang="tr-TR" sz="5000" dirty="0" err="1" smtClean="0"/>
              <a:t>Femokratlar</a:t>
            </a:r>
            <a:endParaRPr lang="tr-TR" sz="5000" dirty="0" smtClean="0"/>
          </a:p>
          <a:p>
            <a:r>
              <a:rPr lang="tr-TR" sz="5400" dirty="0" smtClean="0"/>
              <a:t>Sosyal devletin hizmetlerinin kadın hareketine </a:t>
            </a:r>
            <a:r>
              <a:rPr lang="tr-TR" sz="5400" dirty="0" smtClean="0"/>
              <a:t>devredilmesi</a:t>
            </a:r>
            <a:endParaRPr lang="tr-TR" sz="5400" dirty="0" smtClean="0"/>
          </a:p>
        </p:txBody>
      </p:sp>
    </p:spTree>
    <p:extLst>
      <p:ext uri="{BB962C8B-B14F-4D97-AF65-F5344CB8AC3E}">
        <p14:creationId xmlns:p14="http://schemas.microsoft.com/office/powerpoint/2010/main" val="926630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+mn-lt"/>
              </a:rPr>
              <a:t>Ulusötesi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aktör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ve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mekanizmalar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 dirty="0" err="1" smtClean="0"/>
              <a:t>Birleşmiş</a:t>
            </a:r>
            <a:r>
              <a:rPr lang="en-US" sz="4400" dirty="0" smtClean="0"/>
              <a:t> </a:t>
            </a:r>
            <a:r>
              <a:rPr lang="en-US" sz="4400" dirty="0" err="1" smtClean="0"/>
              <a:t>Milletler</a:t>
            </a:r>
            <a:r>
              <a:rPr lang="en-US" sz="4400" dirty="0" smtClean="0"/>
              <a:t> </a:t>
            </a:r>
            <a:r>
              <a:rPr lang="en-US" sz="4400" dirty="0" err="1" smtClean="0"/>
              <a:t>ve</a:t>
            </a:r>
            <a:r>
              <a:rPr lang="en-US" sz="4400" dirty="0" smtClean="0"/>
              <a:t> </a:t>
            </a:r>
            <a:r>
              <a:rPr lang="en-US" sz="4400" dirty="0" err="1" smtClean="0"/>
              <a:t>Kadına</a:t>
            </a:r>
            <a:r>
              <a:rPr lang="en-US" sz="4400" dirty="0" smtClean="0"/>
              <a:t> </a:t>
            </a:r>
            <a:r>
              <a:rPr lang="en-US" sz="4400" dirty="0" err="1" smtClean="0"/>
              <a:t>Yönelik</a:t>
            </a:r>
            <a:r>
              <a:rPr lang="en-US" sz="4400" dirty="0" smtClean="0"/>
              <a:t> Her </a:t>
            </a:r>
            <a:r>
              <a:rPr lang="en-US" sz="4400" dirty="0" err="1" smtClean="0"/>
              <a:t>Türlü</a:t>
            </a:r>
            <a:r>
              <a:rPr lang="en-US" sz="4400" dirty="0" smtClean="0"/>
              <a:t> </a:t>
            </a:r>
            <a:r>
              <a:rPr lang="en-US" sz="4400" dirty="0" err="1" smtClean="0"/>
              <a:t>Ayrımcılığın</a:t>
            </a:r>
            <a:r>
              <a:rPr lang="en-US" sz="4400" dirty="0" smtClean="0"/>
              <a:t> Yok </a:t>
            </a:r>
            <a:r>
              <a:rPr lang="en-US" sz="4400" dirty="0" err="1" smtClean="0"/>
              <a:t>Edilmesi</a:t>
            </a:r>
            <a:r>
              <a:rPr lang="en-US" sz="4400" dirty="0" smtClean="0"/>
              <a:t> </a:t>
            </a:r>
            <a:r>
              <a:rPr lang="en-US" sz="4400" dirty="0" err="1" smtClean="0"/>
              <a:t>Sözleşmesi</a:t>
            </a:r>
            <a:r>
              <a:rPr lang="en-US" sz="4400" dirty="0" smtClean="0"/>
              <a:t> (CEDAW)</a:t>
            </a:r>
          </a:p>
          <a:p>
            <a:r>
              <a:rPr lang="en-US" sz="4400" dirty="0" err="1" smtClean="0"/>
              <a:t>Avrupa</a:t>
            </a:r>
            <a:r>
              <a:rPr lang="en-US" sz="4400" dirty="0" smtClean="0"/>
              <a:t> </a:t>
            </a:r>
            <a:r>
              <a:rPr lang="en-US" sz="4400" dirty="0" err="1" smtClean="0"/>
              <a:t>Birliği</a:t>
            </a:r>
            <a:r>
              <a:rPr lang="en-US" sz="4400" dirty="0" smtClean="0"/>
              <a:t> </a:t>
            </a:r>
            <a:r>
              <a:rPr lang="en-US" sz="4400" dirty="0" err="1" smtClean="0"/>
              <a:t>ve</a:t>
            </a:r>
            <a:r>
              <a:rPr lang="en-US" sz="4400" dirty="0" smtClean="0"/>
              <a:t> İstanbul </a:t>
            </a:r>
            <a:r>
              <a:rPr lang="en-US" sz="4400" dirty="0" err="1" smtClean="0"/>
              <a:t>Sözleşmesi</a:t>
            </a:r>
            <a:endParaRPr lang="en-US" sz="4400" dirty="0" smtClean="0"/>
          </a:p>
          <a:p>
            <a:pPr marL="457200" lvl="1" indent="0">
              <a:buNone/>
            </a:pPr>
            <a:r>
              <a:rPr lang="en-US" sz="4400" dirty="0" err="1" smtClean="0"/>
              <a:t>Raportörler</a:t>
            </a:r>
            <a:r>
              <a:rPr lang="en-US" sz="4400" dirty="0" smtClean="0"/>
              <a:t>, </a:t>
            </a:r>
            <a:r>
              <a:rPr lang="en-US" sz="4400" dirty="0" err="1" smtClean="0"/>
              <a:t>ülke</a:t>
            </a:r>
            <a:r>
              <a:rPr lang="en-US" sz="4400" dirty="0" smtClean="0"/>
              <a:t> </a:t>
            </a:r>
            <a:r>
              <a:rPr lang="en-US" sz="4400" dirty="0" err="1" smtClean="0"/>
              <a:t>raporları</a:t>
            </a:r>
            <a:r>
              <a:rPr lang="en-US" sz="4400" dirty="0" smtClean="0"/>
              <a:t>, </a:t>
            </a:r>
            <a:r>
              <a:rPr lang="en-US" sz="4400" dirty="0" err="1" smtClean="0"/>
              <a:t>gölge</a:t>
            </a:r>
            <a:r>
              <a:rPr lang="en-US" sz="4400" dirty="0" smtClean="0"/>
              <a:t> </a:t>
            </a:r>
            <a:r>
              <a:rPr lang="en-US" sz="4400" dirty="0" err="1" smtClean="0"/>
              <a:t>raporlar</a:t>
            </a:r>
            <a:endParaRPr lang="en-US" sz="4400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6695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+mn-lt"/>
              </a:rPr>
              <a:t>Post-</a:t>
            </a:r>
            <a:r>
              <a:rPr lang="en-US" b="1" dirty="0" err="1" smtClean="0">
                <a:latin typeface="+mn-lt"/>
              </a:rPr>
              <a:t>kolonyal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eleştiri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ve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kadın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hareketi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79600"/>
            <a:ext cx="10515600" cy="4572000"/>
          </a:xfrm>
        </p:spPr>
        <p:txBody>
          <a:bodyPr>
            <a:noAutofit/>
          </a:bodyPr>
          <a:lstStyle/>
          <a:p>
            <a:r>
              <a:rPr lang="en-US" sz="4400" dirty="0" smtClean="0"/>
              <a:t>3. </a:t>
            </a:r>
            <a:r>
              <a:rPr lang="en-US" sz="4400" dirty="0" err="1" smtClean="0"/>
              <a:t>Dünya</a:t>
            </a:r>
            <a:r>
              <a:rPr lang="en-US" sz="4400" dirty="0" smtClean="0"/>
              <a:t>/</a:t>
            </a:r>
            <a:r>
              <a:rPr lang="en-US" sz="4400" dirty="0" err="1" smtClean="0"/>
              <a:t>Batı-dışı</a:t>
            </a:r>
            <a:r>
              <a:rPr lang="en-US" sz="4400" dirty="0" smtClean="0"/>
              <a:t>/</a:t>
            </a:r>
            <a:r>
              <a:rPr lang="en-US" sz="4400" dirty="0" err="1" smtClean="0"/>
              <a:t>küresel</a:t>
            </a:r>
            <a:r>
              <a:rPr lang="en-US" sz="4400" dirty="0" smtClean="0"/>
              <a:t>/ ulus </a:t>
            </a:r>
            <a:r>
              <a:rPr lang="en-US" sz="4400" dirty="0" err="1" smtClean="0"/>
              <a:t>ötesi</a:t>
            </a:r>
            <a:r>
              <a:rPr lang="en-US" sz="4400" dirty="0" smtClean="0"/>
              <a:t> </a:t>
            </a:r>
            <a:r>
              <a:rPr lang="en-US" sz="4400" dirty="0" err="1" smtClean="0"/>
              <a:t>kadın</a:t>
            </a:r>
            <a:r>
              <a:rPr lang="en-US" sz="4400" dirty="0" smtClean="0"/>
              <a:t> </a:t>
            </a:r>
            <a:r>
              <a:rPr lang="en-US" sz="4400" dirty="0" err="1" smtClean="0"/>
              <a:t>hareketleri</a:t>
            </a:r>
            <a:endParaRPr lang="en-US" sz="4400" dirty="0" smtClean="0"/>
          </a:p>
          <a:p>
            <a:pPr lvl="1"/>
            <a:r>
              <a:rPr lang="en-US" sz="4000" dirty="0" err="1" smtClean="0"/>
              <a:t>Batı</a:t>
            </a:r>
            <a:r>
              <a:rPr lang="en-US" sz="4000" dirty="0" smtClean="0"/>
              <a:t> </a:t>
            </a:r>
            <a:r>
              <a:rPr lang="en-US" sz="4000" dirty="0" err="1" smtClean="0"/>
              <a:t>dışındaki</a:t>
            </a:r>
            <a:r>
              <a:rPr lang="en-US" sz="4000" dirty="0" smtClean="0"/>
              <a:t> </a:t>
            </a:r>
            <a:r>
              <a:rPr lang="en-US" sz="4000" dirty="0" err="1" smtClean="0"/>
              <a:t>tüm</a:t>
            </a:r>
            <a:r>
              <a:rPr lang="en-US" sz="4000" dirty="0" smtClean="0"/>
              <a:t> </a:t>
            </a:r>
            <a:r>
              <a:rPr lang="en-US" sz="4000" dirty="0" err="1" smtClean="0"/>
              <a:t>feminizmleri</a:t>
            </a:r>
            <a:r>
              <a:rPr lang="en-US" sz="4000" dirty="0" smtClean="0"/>
              <a:t> </a:t>
            </a:r>
            <a:r>
              <a:rPr lang="en-US" sz="4000" dirty="0" err="1" smtClean="0"/>
              <a:t>ve</a:t>
            </a:r>
            <a:r>
              <a:rPr lang="en-US" sz="4000" dirty="0" smtClean="0"/>
              <a:t> </a:t>
            </a:r>
            <a:r>
              <a:rPr lang="en-US" sz="4000" dirty="0" err="1" smtClean="0"/>
              <a:t>kadınları</a:t>
            </a:r>
            <a:r>
              <a:rPr lang="en-US" sz="4000" dirty="0" smtClean="0"/>
              <a:t> </a:t>
            </a:r>
            <a:r>
              <a:rPr lang="en-US" sz="4000" dirty="0" err="1" smtClean="0"/>
              <a:t>tek</a:t>
            </a:r>
            <a:r>
              <a:rPr lang="en-US" sz="4000" dirty="0" smtClean="0"/>
              <a:t> </a:t>
            </a:r>
            <a:r>
              <a:rPr lang="en-US" sz="4000" dirty="0" err="1" smtClean="0"/>
              <a:t>bir</a:t>
            </a:r>
            <a:r>
              <a:rPr lang="en-US" sz="4000" dirty="0" smtClean="0"/>
              <a:t> </a:t>
            </a:r>
            <a:r>
              <a:rPr lang="en-US" sz="4000" dirty="0" err="1" smtClean="0"/>
              <a:t>kimlik</a:t>
            </a:r>
            <a:r>
              <a:rPr lang="en-US" sz="4000" dirty="0" smtClean="0"/>
              <a:t> </a:t>
            </a:r>
            <a:r>
              <a:rPr lang="en-US" sz="4000" dirty="0" err="1" smtClean="0"/>
              <a:t>altında</a:t>
            </a:r>
            <a:r>
              <a:rPr lang="en-US" sz="4000" dirty="0" smtClean="0"/>
              <a:t> </a:t>
            </a:r>
            <a:r>
              <a:rPr lang="en-US" sz="4000" dirty="0" err="1" smtClean="0"/>
              <a:t>toplama</a:t>
            </a:r>
            <a:endParaRPr lang="en-US" sz="4000" dirty="0" smtClean="0"/>
          </a:p>
          <a:p>
            <a:r>
              <a:rPr lang="en-US" sz="4400" dirty="0" err="1" smtClean="0"/>
              <a:t>Batı</a:t>
            </a:r>
            <a:r>
              <a:rPr lang="en-US" sz="4400" dirty="0" smtClean="0"/>
              <a:t> </a:t>
            </a:r>
            <a:r>
              <a:rPr lang="en-US" sz="4400" dirty="0" err="1" smtClean="0"/>
              <a:t>merkezli</a:t>
            </a:r>
            <a:r>
              <a:rPr lang="en-US" sz="4400" dirty="0" smtClean="0"/>
              <a:t> </a:t>
            </a:r>
            <a:r>
              <a:rPr lang="en-US" sz="4400" dirty="0" err="1" smtClean="0"/>
              <a:t>gündemlere</a:t>
            </a:r>
            <a:r>
              <a:rPr lang="en-US" sz="4400" dirty="0" smtClean="0"/>
              <a:t> </a:t>
            </a:r>
            <a:r>
              <a:rPr lang="en-US" sz="4400" dirty="0" err="1" smtClean="0"/>
              <a:t>yönelik</a:t>
            </a:r>
            <a:r>
              <a:rPr lang="en-US" sz="4400" dirty="0" smtClean="0"/>
              <a:t> </a:t>
            </a:r>
            <a:r>
              <a:rPr lang="en-US" sz="4400" dirty="0" err="1" smtClean="0"/>
              <a:t>eleştiriler</a:t>
            </a:r>
            <a:endParaRPr lang="en-US" sz="4400" dirty="0" smtClean="0"/>
          </a:p>
          <a:p>
            <a:pPr lvl="1"/>
            <a:r>
              <a:rPr lang="en-US" sz="4000" dirty="0" err="1" smtClean="0"/>
              <a:t>Femen</a:t>
            </a:r>
            <a:r>
              <a:rPr lang="en-US" sz="4000" dirty="0" smtClean="0"/>
              <a:t> </a:t>
            </a:r>
            <a:r>
              <a:rPr lang="en-US" sz="4000" dirty="0" err="1" smtClean="0"/>
              <a:t>ve</a:t>
            </a:r>
            <a:r>
              <a:rPr lang="en-US" sz="4000" dirty="0" smtClean="0"/>
              <a:t> ‘</a:t>
            </a:r>
            <a:r>
              <a:rPr lang="en-US" sz="4000" dirty="0" err="1" smtClean="0"/>
              <a:t>Müslüman</a:t>
            </a:r>
            <a:r>
              <a:rPr lang="en-US" sz="4000" dirty="0" smtClean="0"/>
              <a:t> </a:t>
            </a:r>
            <a:r>
              <a:rPr lang="en-US" sz="4000" dirty="0" err="1" smtClean="0"/>
              <a:t>Kadınları</a:t>
            </a:r>
            <a:r>
              <a:rPr lang="en-US" sz="4000" dirty="0" smtClean="0"/>
              <a:t> </a:t>
            </a:r>
            <a:r>
              <a:rPr lang="en-US" sz="4000" dirty="0" err="1" smtClean="0"/>
              <a:t>Kurtarma</a:t>
            </a:r>
            <a:r>
              <a:rPr lang="en-US" sz="4000" dirty="0" smtClean="0"/>
              <a:t>’</a:t>
            </a:r>
          </a:p>
        </p:txBody>
      </p:sp>
    </p:spTree>
    <p:extLst>
      <p:ext uri="{BB962C8B-B14F-4D97-AF65-F5344CB8AC3E}">
        <p14:creationId xmlns:p14="http://schemas.microsoft.com/office/powerpoint/2010/main" val="8012137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954</TotalTime>
  <Words>272</Words>
  <Application>Microsoft Macintosh PowerPoint</Application>
  <PresentationFormat>Widescreen</PresentationFormat>
  <Paragraphs>49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Calibri</vt:lpstr>
      <vt:lpstr>Calibri Light</vt:lpstr>
      <vt:lpstr>Arial</vt:lpstr>
      <vt:lpstr>Office Theme</vt:lpstr>
      <vt:lpstr>Cinsiyet ve Siyaset 9.Hafta</vt:lpstr>
      <vt:lpstr>Kadın Hareketi nedir?</vt:lpstr>
      <vt:lpstr>Kadın Hareketleri</vt:lpstr>
      <vt:lpstr>Kadınların Çıkarları</vt:lpstr>
      <vt:lpstr>Kadınların Çıkarları</vt:lpstr>
      <vt:lpstr>Çıkar Kavramına Yönelik Eleştiriler</vt:lpstr>
      <vt:lpstr>Küreselleşen Kadın Hareketi</vt:lpstr>
      <vt:lpstr>Ulusötesi aktör ve mekanizmalar</vt:lpstr>
      <vt:lpstr>Post-kolonyal eleştiri ve kadın hareketi</vt:lpstr>
      <vt:lpstr>Ulusötesi ittifaklar</vt:lpstr>
    </vt:vector>
  </TitlesOfParts>
  <Company/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Cinsiyet ve Siyaset</dc:title>
  <dc:creator>Microsoft Office User</dc:creator>
  <cp:lastModifiedBy>Microsoft Office User</cp:lastModifiedBy>
  <cp:revision>202</cp:revision>
  <dcterms:created xsi:type="dcterms:W3CDTF">2019-05-22T16:15:54Z</dcterms:created>
  <dcterms:modified xsi:type="dcterms:W3CDTF">2019-05-26T12:26:34Z</dcterms:modified>
</cp:coreProperties>
</file>