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595"/>
  </p:normalViewPr>
  <p:slideViewPr>
    <p:cSldViewPr snapToGrid="0" snapToObjects="1">
      <p:cViewPr varScale="1">
        <p:scale>
          <a:sx n="96" d="100"/>
          <a:sy n="96" d="100"/>
        </p:scale>
        <p:origin x="9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419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264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985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5498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34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00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63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3764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0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708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19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1A00D-F50F-7D4D-B986-ACCB350E35F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B6F20-6C6E-6D4A-9B93-7831045C57D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5127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VERASET VE İNTİKAL VERGİSİ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sz="3600" dirty="0" smtClean="0"/>
          </a:p>
          <a:p>
            <a:r>
              <a:rPr lang="tr-TR" sz="3600" dirty="0" smtClean="0"/>
              <a:t>YRD. DOÇ. DR. EDA ÖZDİLER KÜÇÜK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695361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Veraset ve intikal vergisinin konusu ivazsız intikal eden değerlerdir.</a:t>
            </a:r>
          </a:p>
          <a:p>
            <a:pPr algn="just"/>
            <a:r>
              <a:rPr lang="tr-TR" dirty="0" err="1"/>
              <a:t>Türkiye</a:t>
            </a:r>
            <a:r>
              <a:rPr lang="tr-TR" dirty="0"/>
              <a:t> Cumhuriyeti </a:t>
            </a:r>
            <a:r>
              <a:rPr lang="tr-TR" dirty="0" err="1"/>
              <a:t>tabiyetinde</a:t>
            </a:r>
            <a:r>
              <a:rPr lang="tr-TR" dirty="0"/>
              <a:t> bulunan </a:t>
            </a:r>
            <a:r>
              <a:rPr lang="tr-TR" dirty="0" err="1"/>
              <a:t>şahıslara</a:t>
            </a:r>
            <a:r>
              <a:rPr lang="tr-TR" dirty="0"/>
              <a:t> ait mallar ile </a:t>
            </a:r>
            <a:r>
              <a:rPr lang="tr-TR" dirty="0" err="1"/>
              <a:t>Türkiye'de</a:t>
            </a:r>
            <a:r>
              <a:rPr lang="tr-TR" dirty="0"/>
              <a:t> bulunan malların veraset tarikiyle veya </a:t>
            </a:r>
            <a:r>
              <a:rPr lang="tr-TR" dirty="0" smtClean="0"/>
              <a:t>herhangi </a:t>
            </a:r>
            <a:r>
              <a:rPr lang="tr-TR" dirty="0"/>
              <a:t>bir suretle olursa olsun ivazsız bir tarzda bir </a:t>
            </a:r>
            <a:r>
              <a:rPr lang="tr-TR" dirty="0" err="1"/>
              <a:t>şahıstan</a:t>
            </a:r>
            <a:r>
              <a:rPr lang="tr-TR" dirty="0"/>
              <a:t>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şahsa</a:t>
            </a:r>
            <a:r>
              <a:rPr lang="tr-TR" dirty="0"/>
              <a:t> intikali Veraset </a:t>
            </a:r>
            <a:r>
              <a:rPr lang="tr-TR" dirty="0" smtClean="0"/>
              <a:t>ve </a:t>
            </a:r>
            <a:r>
              <a:rPr lang="tr-TR" dirty="0" err="1" smtClean="0"/>
              <a:t>İ̇</a:t>
            </a:r>
            <a:r>
              <a:rPr lang="tr-TR" dirty="0" err="1"/>
              <a:t>ntikal</a:t>
            </a:r>
            <a:r>
              <a:rPr lang="tr-TR" dirty="0"/>
              <a:t> </a:t>
            </a:r>
            <a:r>
              <a:rPr lang="tr-TR" dirty="0" smtClean="0"/>
              <a:t>Vergisine </a:t>
            </a:r>
            <a:r>
              <a:rPr lang="tr-TR" dirty="0"/>
              <a:t>tabidir.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29666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vergi, </a:t>
            </a:r>
            <a:r>
              <a:rPr lang="tr-TR" dirty="0" err="1" smtClean="0"/>
              <a:t>Türk</a:t>
            </a:r>
            <a:r>
              <a:rPr lang="tr-TR" dirty="0" smtClean="0"/>
              <a:t> tabiiyetinde bulunan </a:t>
            </a:r>
            <a:r>
              <a:rPr lang="tr-TR" dirty="0" err="1" smtClean="0"/>
              <a:t>şahısların</a:t>
            </a:r>
            <a:r>
              <a:rPr lang="tr-TR" dirty="0" smtClean="0"/>
              <a:t> yabancı memleketlerde aynı yollardan </a:t>
            </a:r>
            <a:r>
              <a:rPr lang="tr-TR" dirty="0" err="1" smtClean="0"/>
              <a:t>iktisabedecekleri</a:t>
            </a:r>
            <a:r>
              <a:rPr lang="tr-TR" dirty="0" smtClean="0"/>
              <a:t> mallara da uygulanır.  </a:t>
            </a:r>
          </a:p>
          <a:p>
            <a:r>
              <a:rPr lang="tr-TR" dirty="0" err="1" smtClean="0"/>
              <a:t>Türkiye</a:t>
            </a:r>
            <a:r>
              <a:rPr lang="tr-TR" dirty="0" smtClean="0"/>
              <a:t> Cumhuriyeti tabiiyetindeki bir </a:t>
            </a:r>
            <a:r>
              <a:rPr lang="tr-TR" dirty="0" err="1" smtClean="0"/>
              <a:t>şahsın</a:t>
            </a:r>
            <a:r>
              <a:rPr lang="tr-TR" dirty="0" smtClean="0"/>
              <a:t> </a:t>
            </a:r>
            <a:r>
              <a:rPr lang="tr-TR" dirty="0" err="1" smtClean="0"/>
              <a:t>Türkiye</a:t>
            </a:r>
            <a:r>
              <a:rPr lang="tr-TR" dirty="0" smtClean="0"/>
              <a:t> hudutları </a:t>
            </a:r>
            <a:r>
              <a:rPr lang="tr-TR" dirty="0" err="1" smtClean="0"/>
              <a:t>dışında</a:t>
            </a:r>
            <a:r>
              <a:rPr lang="tr-TR" dirty="0" smtClean="0"/>
              <a:t> bulunan malını veraset </a:t>
            </a:r>
            <a:r>
              <a:rPr lang="tr-TR" dirty="0" err="1" smtClean="0"/>
              <a:t>tarikıyle</a:t>
            </a:r>
            <a:r>
              <a:rPr lang="tr-TR" dirty="0" smtClean="0"/>
              <a:t> veya sair suretle ivazsız bir tarzda </a:t>
            </a:r>
            <a:r>
              <a:rPr lang="tr-TR" dirty="0" err="1" smtClean="0"/>
              <a:t>iktisabeden</a:t>
            </a:r>
            <a:r>
              <a:rPr lang="tr-TR" dirty="0" smtClean="0"/>
              <a:t> ve </a:t>
            </a:r>
            <a:r>
              <a:rPr lang="tr-TR" dirty="0" err="1" smtClean="0"/>
              <a:t>Türkiye'de</a:t>
            </a:r>
            <a:r>
              <a:rPr lang="tr-TR" dirty="0" smtClean="0"/>
              <a:t> ikametgahı olmayan ecnebi </a:t>
            </a:r>
            <a:r>
              <a:rPr lang="tr-TR" dirty="0" err="1" smtClean="0"/>
              <a:t>şahıs</a:t>
            </a:r>
            <a:r>
              <a:rPr lang="tr-TR" dirty="0" smtClean="0"/>
              <a:t> bu vergi ile </a:t>
            </a:r>
            <a:r>
              <a:rPr lang="tr-TR" dirty="0" err="1" smtClean="0"/>
              <a:t>mükellef</a:t>
            </a:r>
            <a:r>
              <a:rPr lang="tr-TR" dirty="0" smtClean="0"/>
              <a:t> tutulmaz.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296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tr-TR" dirty="0" err="1" smtClean="0"/>
              <a:t>Ölu</a:t>
            </a:r>
            <a:r>
              <a:rPr lang="tr-TR" dirty="0" err="1"/>
              <a:t>̈m</a:t>
            </a:r>
            <a:r>
              <a:rPr lang="tr-TR" dirty="0"/>
              <a:t> </a:t>
            </a:r>
            <a:r>
              <a:rPr lang="tr-TR" dirty="0" err="1"/>
              <a:t>Türkiye'de</a:t>
            </a:r>
            <a:r>
              <a:rPr lang="tr-TR" dirty="0"/>
              <a:t> </a:t>
            </a:r>
            <a:r>
              <a:rPr lang="tr-TR" dirty="0" err="1"/>
              <a:t>vukubulmus</a:t>
            </a:r>
            <a:r>
              <a:rPr lang="tr-TR" dirty="0"/>
              <a:t>̧ ise </a:t>
            </a:r>
            <a:r>
              <a:rPr lang="tr-TR" dirty="0" err="1"/>
              <a:t>mükelleflerin</a:t>
            </a:r>
            <a:r>
              <a:rPr lang="tr-TR" dirty="0"/>
              <a:t> </a:t>
            </a:r>
            <a:r>
              <a:rPr lang="tr-TR" dirty="0" err="1"/>
              <a:t>Türkiye'de</a:t>
            </a:r>
            <a:r>
              <a:rPr lang="tr-TR" dirty="0"/>
              <a:t> bulunmaları halinde </a:t>
            </a:r>
            <a:r>
              <a:rPr lang="tr-TR" dirty="0" err="1"/>
              <a:t>ölüm</a:t>
            </a:r>
            <a:r>
              <a:rPr lang="tr-TR" dirty="0"/>
              <a:t> tarihini </a:t>
            </a:r>
            <a:r>
              <a:rPr lang="tr-TR" dirty="0" err="1"/>
              <a:t>takibeden</a:t>
            </a:r>
            <a:r>
              <a:rPr lang="tr-TR" dirty="0"/>
              <a:t> </a:t>
            </a:r>
            <a:r>
              <a:rPr lang="tr-TR" dirty="0" err="1"/>
              <a:t>dört</a:t>
            </a:r>
            <a:r>
              <a:rPr lang="tr-TR" dirty="0"/>
              <a:t> </a:t>
            </a:r>
            <a:r>
              <a:rPr lang="tr-TR" dirty="0" smtClean="0"/>
              <a:t>ay </a:t>
            </a:r>
            <a:r>
              <a:rPr lang="tr-TR" dirty="0" err="1" smtClean="0"/>
              <a:t>ic</a:t>
            </a:r>
            <a:r>
              <a:rPr lang="tr-TR" dirty="0" err="1"/>
              <a:t>̧inde</a:t>
            </a:r>
            <a:r>
              <a:rPr lang="tr-TR" dirty="0"/>
              <a:t>, </a:t>
            </a:r>
            <a:r>
              <a:rPr lang="tr-TR" dirty="0" err="1"/>
              <a:t>mükelleflerin</a:t>
            </a:r>
            <a:r>
              <a:rPr lang="tr-TR" dirty="0"/>
              <a:t> yabancı bir memlekette bulunmaları halinde </a:t>
            </a:r>
            <a:r>
              <a:rPr lang="tr-TR" dirty="0" err="1"/>
              <a:t>ölüm</a:t>
            </a:r>
            <a:r>
              <a:rPr lang="tr-TR" dirty="0"/>
              <a:t> tarihini </a:t>
            </a:r>
            <a:r>
              <a:rPr lang="tr-TR" dirty="0" err="1"/>
              <a:t>takibeden</a:t>
            </a:r>
            <a:r>
              <a:rPr lang="tr-TR" dirty="0"/>
              <a:t> altı ay </a:t>
            </a:r>
            <a:r>
              <a:rPr lang="tr-TR" dirty="0" err="1"/>
              <a:t>içinde</a:t>
            </a:r>
            <a:r>
              <a:rPr lang="tr-TR" dirty="0"/>
              <a:t>;</a:t>
            </a:r>
            <a:br>
              <a:rPr lang="tr-TR" dirty="0"/>
            </a:br>
            <a:r>
              <a:rPr lang="tr-TR" dirty="0" err="1" smtClean="0"/>
              <a:t>Ölu</a:t>
            </a:r>
            <a:r>
              <a:rPr lang="tr-TR" dirty="0" err="1"/>
              <a:t>̈m</a:t>
            </a:r>
            <a:r>
              <a:rPr lang="tr-TR" dirty="0"/>
              <a:t> yabancı bir memlekette </a:t>
            </a:r>
            <a:r>
              <a:rPr lang="tr-TR" dirty="0" err="1"/>
              <a:t>vukubulmus</a:t>
            </a:r>
            <a:r>
              <a:rPr lang="tr-TR" dirty="0"/>
              <a:t>̧ ise </a:t>
            </a:r>
            <a:r>
              <a:rPr lang="tr-TR" dirty="0" err="1"/>
              <a:t>mükelleflerin</a:t>
            </a:r>
            <a:r>
              <a:rPr lang="tr-TR" dirty="0"/>
              <a:t> </a:t>
            </a:r>
            <a:r>
              <a:rPr lang="tr-TR" dirty="0" err="1"/>
              <a:t>Türkiye'de</a:t>
            </a:r>
            <a:r>
              <a:rPr lang="tr-TR" dirty="0"/>
              <a:t> bulunmaları halinde </a:t>
            </a:r>
            <a:r>
              <a:rPr lang="tr-TR" dirty="0" err="1"/>
              <a:t>ölüm</a:t>
            </a:r>
            <a:r>
              <a:rPr lang="tr-TR" dirty="0"/>
              <a:t> tarihini </a:t>
            </a:r>
            <a:r>
              <a:rPr lang="tr-TR" dirty="0" err="1"/>
              <a:t>takibeden</a:t>
            </a:r>
            <a:r>
              <a:rPr lang="tr-TR" dirty="0"/>
              <a:t> altı ay </a:t>
            </a:r>
            <a:r>
              <a:rPr lang="tr-TR" dirty="0" err="1"/>
              <a:t>içinde</a:t>
            </a:r>
            <a:r>
              <a:rPr lang="tr-TR" dirty="0"/>
              <a:t>, </a:t>
            </a:r>
            <a:r>
              <a:rPr lang="tr-TR" dirty="0" err="1"/>
              <a:t>mükellefler</a:t>
            </a:r>
            <a:r>
              <a:rPr lang="tr-TR" dirty="0"/>
              <a:t> </a:t>
            </a:r>
            <a:r>
              <a:rPr lang="tr-TR" dirty="0" err="1"/>
              <a:t>müteveffanın</a:t>
            </a:r>
            <a:r>
              <a:rPr lang="tr-TR" dirty="0"/>
              <a:t> </a:t>
            </a:r>
            <a:r>
              <a:rPr lang="tr-TR" dirty="0" err="1"/>
              <a:t>bulunduğu</a:t>
            </a:r>
            <a:r>
              <a:rPr lang="tr-TR" dirty="0"/>
              <a:t> memlekette oldukları takdirde </a:t>
            </a:r>
            <a:r>
              <a:rPr lang="tr-TR" dirty="0" err="1"/>
              <a:t>ölüm</a:t>
            </a:r>
            <a:r>
              <a:rPr lang="tr-TR" dirty="0"/>
              <a:t> tarihini </a:t>
            </a:r>
            <a:r>
              <a:rPr lang="tr-TR" dirty="0" err="1"/>
              <a:t>takibeden</a:t>
            </a:r>
            <a:r>
              <a:rPr lang="tr-TR" dirty="0"/>
              <a:t> </a:t>
            </a:r>
            <a:r>
              <a:rPr lang="tr-TR" dirty="0" err="1"/>
              <a:t>dört</a:t>
            </a:r>
            <a:r>
              <a:rPr lang="tr-TR" dirty="0"/>
              <a:t> ay </a:t>
            </a:r>
            <a:r>
              <a:rPr lang="tr-TR" dirty="0" err="1"/>
              <a:t>içinde</a:t>
            </a:r>
            <a:r>
              <a:rPr lang="tr-TR" dirty="0"/>
              <a:t>, </a:t>
            </a:r>
            <a:r>
              <a:rPr lang="tr-TR" dirty="0" err="1"/>
              <a:t>mükellefler</a:t>
            </a:r>
            <a:r>
              <a:rPr lang="tr-TR" dirty="0"/>
              <a:t> </a:t>
            </a:r>
            <a:r>
              <a:rPr lang="tr-TR" dirty="0" err="1"/>
              <a:t>müteveffanın</a:t>
            </a:r>
            <a:r>
              <a:rPr lang="tr-TR" dirty="0"/>
              <a:t> </a:t>
            </a:r>
            <a:r>
              <a:rPr lang="tr-TR" dirty="0" err="1"/>
              <a:t>bulunduğu</a:t>
            </a:r>
            <a:r>
              <a:rPr lang="tr-TR" dirty="0"/>
              <a:t> yerin </a:t>
            </a:r>
            <a:r>
              <a:rPr lang="tr-TR" dirty="0" err="1"/>
              <a:t>dışında</a:t>
            </a:r>
            <a:r>
              <a:rPr lang="tr-TR" dirty="0"/>
              <a:t> </a:t>
            </a:r>
            <a:r>
              <a:rPr lang="tr-TR" dirty="0" err="1"/>
              <a:t>başka</a:t>
            </a:r>
            <a:r>
              <a:rPr lang="tr-TR" dirty="0"/>
              <a:t> bir yabancı memlekette oldukları takdirde de </a:t>
            </a:r>
            <a:r>
              <a:rPr lang="tr-TR" dirty="0" err="1"/>
              <a:t>ölüm</a:t>
            </a:r>
            <a:r>
              <a:rPr lang="tr-TR" dirty="0"/>
              <a:t> </a:t>
            </a:r>
            <a:r>
              <a:rPr lang="tr-TR" dirty="0" smtClean="0"/>
              <a:t>tarihini </a:t>
            </a:r>
            <a:r>
              <a:rPr lang="tr-TR" dirty="0" err="1" smtClean="0"/>
              <a:t>takibeden</a:t>
            </a:r>
            <a:r>
              <a:rPr lang="tr-TR" dirty="0" smtClean="0"/>
              <a:t> </a:t>
            </a:r>
            <a:r>
              <a:rPr lang="tr-TR" dirty="0"/>
              <a:t>sekiz ay </a:t>
            </a:r>
            <a:r>
              <a:rPr lang="tr-TR" dirty="0" err="1"/>
              <a:t>iç</a:t>
            </a:r>
            <a:r>
              <a:rPr lang="tr-TR" dirty="0" err="1" smtClean="0"/>
              <a:t>inde</a:t>
            </a:r>
            <a:r>
              <a:rPr lang="tr-TR" dirty="0" smtClean="0"/>
              <a:t>; </a:t>
            </a:r>
            <a:r>
              <a:rPr lang="tr-TR" dirty="0"/>
              <a:t>g</a:t>
            </a:r>
            <a:r>
              <a:rPr lang="tr-TR" dirty="0" smtClean="0"/>
              <a:t>aiplik </a:t>
            </a:r>
            <a:r>
              <a:rPr lang="tr-TR" dirty="0"/>
              <a:t>halinde, gaiplik kararının </a:t>
            </a:r>
            <a:r>
              <a:rPr lang="tr-TR" dirty="0" err="1"/>
              <a:t>ölüm</a:t>
            </a:r>
            <a:r>
              <a:rPr lang="tr-TR" dirty="0"/>
              <a:t> siciline </a:t>
            </a:r>
            <a:r>
              <a:rPr lang="tr-TR" dirty="0" err="1"/>
              <a:t>kaydolunduğu</a:t>
            </a:r>
            <a:r>
              <a:rPr lang="tr-TR" dirty="0"/>
              <a:t> tarihi </a:t>
            </a:r>
            <a:r>
              <a:rPr lang="tr-TR" dirty="0" err="1"/>
              <a:t>takibeden</a:t>
            </a:r>
            <a:r>
              <a:rPr lang="tr-TR" dirty="0"/>
              <a:t> bir ay </a:t>
            </a:r>
            <a:r>
              <a:rPr lang="tr-TR" dirty="0" err="1"/>
              <a:t>içinde</a:t>
            </a:r>
            <a:r>
              <a:rPr lang="tr-TR" dirty="0" smtClean="0"/>
              <a:t>; </a:t>
            </a:r>
            <a:r>
              <a:rPr lang="tr-TR" dirty="0" err="1" smtClean="0"/>
              <a:t>dig</a:t>
            </a:r>
            <a:r>
              <a:rPr lang="tr-TR" dirty="0" err="1"/>
              <a:t>̆er</a:t>
            </a:r>
            <a:r>
              <a:rPr lang="tr-TR" dirty="0"/>
              <a:t> </a:t>
            </a:r>
            <a:r>
              <a:rPr lang="tr-TR" dirty="0" smtClean="0"/>
              <a:t>suretle gerçekleşen intikallerde malların </a:t>
            </a:r>
            <a:r>
              <a:rPr lang="tr-TR" dirty="0" err="1" smtClean="0"/>
              <a:t>iktisabedildig</a:t>
            </a:r>
            <a:r>
              <a:rPr lang="tr-TR" dirty="0" err="1"/>
              <a:t>̆i</a:t>
            </a:r>
            <a:r>
              <a:rPr lang="tr-TR" dirty="0"/>
              <a:t> tarihi </a:t>
            </a:r>
            <a:r>
              <a:rPr lang="tr-TR" dirty="0" err="1"/>
              <a:t>takibeden</a:t>
            </a:r>
            <a:r>
              <a:rPr lang="tr-TR" dirty="0"/>
              <a:t> bir ay </a:t>
            </a:r>
            <a:r>
              <a:rPr lang="tr-TR" dirty="0" err="1"/>
              <a:t>iç</a:t>
            </a:r>
            <a:r>
              <a:rPr lang="tr-TR" dirty="0" err="1" smtClean="0"/>
              <a:t>inde</a:t>
            </a:r>
            <a:r>
              <a:rPr lang="tr-TR" dirty="0" smtClean="0"/>
              <a:t> beyanname verilir. </a:t>
            </a:r>
            <a:r>
              <a:rPr lang="tr-TR" dirty="0"/>
              <a:t/>
            </a:r>
            <a:br>
              <a:rPr lang="tr-TR" dirty="0"/>
            </a:b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5586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Veraset </a:t>
            </a:r>
            <a:r>
              <a:rPr lang="tr-TR" dirty="0" smtClean="0"/>
              <a:t>ve </a:t>
            </a:r>
            <a:r>
              <a:rPr lang="tr-TR" dirty="0" err="1" smtClean="0"/>
              <a:t>İ̇</a:t>
            </a:r>
            <a:r>
              <a:rPr lang="tr-TR" dirty="0" err="1"/>
              <a:t>ntikal</a:t>
            </a:r>
            <a:r>
              <a:rPr lang="tr-TR" dirty="0"/>
              <a:t> Vergisi </a:t>
            </a:r>
            <a:r>
              <a:rPr lang="tr-TR" dirty="0" err="1"/>
              <a:t>mükellefiyeti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a) Beyanname </a:t>
            </a:r>
            <a:r>
              <a:rPr lang="tr-TR" dirty="0" err="1"/>
              <a:t>verildiği</a:t>
            </a:r>
            <a:r>
              <a:rPr lang="tr-TR" dirty="0"/>
              <a:t> takdirde, beyannamede </a:t>
            </a:r>
            <a:r>
              <a:rPr lang="tr-TR" dirty="0" err="1"/>
              <a:t>gösterilen</a:t>
            </a:r>
            <a:r>
              <a:rPr lang="tr-TR" dirty="0"/>
              <a:t> mallar </a:t>
            </a:r>
            <a:r>
              <a:rPr lang="tr-TR" dirty="0" err="1"/>
              <a:t>için</a:t>
            </a:r>
            <a:r>
              <a:rPr lang="tr-TR" dirty="0"/>
              <a:t> beyanname tarihinde;</a:t>
            </a:r>
            <a:br>
              <a:rPr lang="tr-TR" dirty="0"/>
            </a:br>
            <a:r>
              <a:rPr lang="tr-TR" dirty="0"/>
              <a:t>b) Verilen beyannamede </a:t>
            </a:r>
            <a:r>
              <a:rPr lang="tr-TR" dirty="0" err="1"/>
              <a:t>gösterilmiyen</a:t>
            </a:r>
            <a:r>
              <a:rPr lang="tr-TR" dirty="0"/>
              <a:t> mallar ile beyanname </a:t>
            </a:r>
            <a:r>
              <a:rPr lang="tr-TR" dirty="0" smtClean="0"/>
              <a:t>verilmeyen </a:t>
            </a:r>
            <a:r>
              <a:rPr lang="tr-TR" dirty="0"/>
              <a:t>hallerde intikal eden malların idarece </a:t>
            </a:r>
            <a:r>
              <a:rPr lang="tr-TR" dirty="0" err="1"/>
              <a:t>tesbit</a:t>
            </a:r>
            <a:r>
              <a:rPr lang="tr-TR" dirty="0"/>
              <a:t> </a:t>
            </a:r>
            <a:r>
              <a:rPr lang="tr-TR" dirty="0" err="1" smtClean="0"/>
              <a:t>olundug</a:t>
            </a:r>
            <a:r>
              <a:rPr lang="tr-TR" dirty="0" err="1"/>
              <a:t>̆u</a:t>
            </a:r>
            <a:r>
              <a:rPr lang="tr-TR" dirty="0"/>
              <a:t> tarihte;</a:t>
            </a:r>
            <a:br>
              <a:rPr lang="tr-TR" dirty="0"/>
            </a:br>
            <a:r>
              <a:rPr lang="tr-TR" dirty="0"/>
              <a:t>c) Terekenin tahriri, defter tutma veya resmi tasfiye hallerinde mahkemece bu muamelelerin ikmal </a:t>
            </a:r>
            <a:r>
              <a:rPr lang="tr-TR" dirty="0" err="1"/>
              <a:t>edildiği</a:t>
            </a:r>
            <a:r>
              <a:rPr lang="tr-TR" dirty="0"/>
              <a:t> </a:t>
            </a:r>
            <a:r>
              <a:rPr lang="tr-TR" dirty="0" smtClean="0"/>
              <a:t>tarihte </a:t>
            </a:r>
            <a:r>
              <a:rPr lang="tr-TR" dirty="0" err="1" smtClean="0"/>
              <a:t>bas</a:t>
            </a:r>
            <a:r>
              <a:rPr lang="tr-TR" dirty="0" err="1"/>
              <a:t>̧lar</a:t>
            </a:r>
            <a:r>
              <a:rPr lang="tr-TR" dirty="0"/>
              <a:t>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4622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Veraset ve intikal vergisinde vergiyi doğuran olay ivazsız intikaldir. </a:t>
            </a:r>
          </a:p>
          <a:p>
            <a:r>
              <a:rPr lang="tr-TR" dirty="0" smtClean="0"/>
              <a:t>Veraset ve intikal vergisinde yükümlü ivazsız iktisapta bulunan kişidir.</a:t>
            </a:r>
          </a:p>
          <a:p>
            <a:r>
              <a:rPr lang="tr-TR" dirty="0" smtClean="0"/>
              <a:t>Veraset ve intikal vergisinde matrah rayiç değerdir. </a:t>
            </a:r>
          </a:p>
          <a:p>
            <a:r>
              <a:rPr lang="tr-TR" dirty="0" smtClean="0"/>
              <a:t>Veraset ve intikal vergisinde oran çifte artan oranlı vergi tarifesidir.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6293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Vergi dairesi yükümlülerin vereceği beyanname üzerinden on beş gün içinde vergiyi tarh eder. Bu kesin nitelik taşımayan bir tarh işlemidir. </a:t>
            </a:r>
          </a:p>
          <a:p>
            <a:r>
              <a:rPr lang="tr-TR" dirty="0" smtClean="0"/>
              <a:t>Buna ilk tarhiyat adı verilir. </a:t>
            </a:r>
          </a:p>
          <a:p>
            <a:r>
              <a:rPr lang="tr-TR" dirty="0" smtClean="0"/>
              <a:t>Yükümlünün beyanı değerleme ölçütleri ile düzeltilir ve kesin tarhiyat gerçekleşir.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5310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Veraset ve intikal vergisi üç yılda toplam altı taksitte ödenir.</a:t>
            </a:r>
          </a:p>
          <a:p>
            <a:r>
              <a:rPr lang="tr-TR" dirty="0" smtClean="0"/>
              <a:t>Yıllık taksit dönemleri mayıs ve kasım aylarıdır.</a:t>
            </a:r>
          </a:p>
          <a:p>
            <a:r>
              <a:rPr lang="tr-TR" dirty="0" smtClean="0"/>
              <a:t>VİVK m. 3’te vergiden muaf tutulan kişi ve kuruluşlar sayılmıştır.</a:t>
            </a:r>
          </a:p>
          <a:p>
            <a:r>
              <a:rPr lang="tr-TR" dirty="0" smtClean="0"/>
              <a:t>Veraset ve intikal vergisinde güvenlik önlemleri VİVK 17, 8 ve 23. </a:t>
            </a:r>
            <a:r>
              <a:rPr lang="tr-TR" smtClean="0"/>
              <a:t>maddelerde sayılmıştır.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287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323</Words>
  <Application>Microsoft Macintosh PowerPoint</Application>
  <PresentationFormat>Geniş Ekran</PresentationFormat>
  <Paragraphs>20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Teması</vt:lpstr>
      <vt:lpstr>VERASET VE İNTİKAL VERGİSİ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VERASET VE İNTİKAL VERGİSİ</dc:title>
  <dc:creator>Esref Kucuk</dc:creator>
  <cp:lastModifiedBy>Esref Kucuk</cp:lastModifiedBy>
  <cp:revision>4</cp:revision>
  <dcterms:created xsi:type="dcterms:W3CDTF">2018-02-17T21:55:36Z</dcterms:created>
  <dcterms:modified xsi:type="dcterms:W3CDTF">2018-02-17T22:28:39Z</dcterms:modified>
</cp:coreProperties>
</file>