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59" r:id="rId6"/>
    <p:sldId id="267" r:id="rId7"/>
    <p:sldId id="260" r:id="rId8"/>
    <p:sldId id="268" r:id="rId9"/>
    <p:sldId id="262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igdem Yavuz" initials="CY" lastIdx="0" clrIdx="0">
    <p:extLst>
      <p:ext uri="{19B8F6BF-5375-455C-9EA6-DF929625EA0E}">
        <p15:presenceInfo xmlns:p15="http://schemas.microsoft.com/office/powerpoint/2012/main" userId="4900d2ae122f310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22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0401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081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65618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2075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9953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3485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342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7230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196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3105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3EBB2-8428-48A9-BE7A-596C20EDBFBC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19B39-ACE1-45A1-B74E-FA82ADEFEF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3623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Öğrencilerin Durum Belirleme Sürecine Katılması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Yrd</a:t>
            </a:r>
            <a:r>
              <a:rPr lang="en-US" dirty="0" smtClean="0"/>
              <a:t>. </a:t>
            </a:r>
            <a:r>
              <a:rPr lang="en-US" dirty="0" err="1" smtClean="0"/>
              <a:t>Doç</a:t>
            </a:r>
            <a:r>
              <a:rPr lang="en-US" dirty="0" smtClean="0"/>
              <a:t>. Dr. Ömer </a:t>
            </a:r>
            <a:r>
              <a:rPr lang="en-US" dirty="0" err="1" smtClean="0"/>
              <a:t>Kutlu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778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tr-TR" sz="2200" dirty="0" err="1" smtClean="0"/>
              <a:t>Boud</a:t>
            </a:r>
            <a:r>
              <a:rPr lang="tr-TR" sz="2200" dirty="0" smtClean="0"/>
              <a:t>, D., </a:t>
            </a:r>
            <a:r>
              <a:rPr lang="tr-TR" sz="2200" dirty="0" err="1" smtClean="0"/>
              <a:t>Cohen</a:t>
            </a:r>
            <a:r>
              <a:rPr lang="tr-TR" sz="2200" dirty="0" smtClean="0"/>
              <a:t>, R. ve </a:t>
            </a:r>
            <a:r>
              <a:rPr lang="tr-TR" sz="2200" dirty="0" err="1" smtClean="0"/>
              <a:t>Sampson</a:t>
            </a:r>
            <a:r>
              <a:rPr lang="tr-TR" sz="2200" dirty="0" smtClean="0"/>
              <a:t>, J. (1999). Peer </a:t>
            </a:r>
            <a:r>
              <a:rPr lang="tr-TR" sz="2200" dirty="0" err="1" smtClean="0"/>
              <a:t>learning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assessment</a:t>
            </a:r>
            <a:r>
              <a:rPr lang="tr-TR" sz="2200" dirty="0" smtClean="0"/>
              <a:t>. </a:t>
            </a:r>
            <a:r>
              <a:rPr lang="tr-TR" sz="2200" i="1" dirty="0" err="1" smtClean="0"/>
              <a:t>Assessment</a:t>
            </a:r>
            <a:r>
              <a:rPr lang="tr-TR" sz="2200" i="1" dirty="0" smtClean="0"/>
              <a:t> &amp;			 Evaluation in </a:t>
            </a:r>
            <a:r>
              <a:rPr lang="tr-TR" sz="2200" i="1" dirty="0" err="1" smtClean="0"/>
              <a:t>Higher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Education</a:t>
            </a:r>
            <a:r>
              <a:rPr lang="tr-TR" sz="2200" i="1" dirty="0" smtClean="0"/>
              <a:t>, 24 </a:t>
            </a:r>
            <a:r>
              <a:rPr lang="tr-TR" sz="2200" dirty="0" smtClean="0"/>
              <a:t>(4), 413-426.</a:t>
            </a:r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 err="1" smtClean="0"/>
              <a:t>Falchikov</a:t>
            </a:r>
            <a:r>
              <a:rPr lang="tr-TR" sz="2200" dirty="0"/>
              <a:t>, </a:t>
            </a:r>
            <a:r>
              <a:rPr lang="tr-TR" sz="2200" dirty="0" smtClean="0"/>
              <a:t>N. (2004).</a:t>
            </a:r>
            <a:r>
              <a:rPr lang="tr-TR" sz="2200" dirty="0" err="1" smtClean="0"/>
              <a:t>Involving</a:t>
            </a:r>
            <a:r>
              <a:rPr lang="tr-TR" sz="2200" dirty="0" smtClean="0"/>
              <a:t> </a:t>
            </a:r>
            <a:r>
              <a:rPr lang="tr-TR" sz="2200" dirty="0" err="1" smtClean="0"/>
              <a:t>students</a:t>
            </a:r>
            <a:r>
              <a:rPr lang="tr-TR" sz="2200" dirty="0" smtClean="0"/>
              <a:t> in </a:t>
            </a:r>
            <a:r>
              <a:rPr lang="tr-TR" sz="2200" dirty="0" err="1" smtClean="0"/>
              <a:t>assessment</a:t>
            </a:r>
            <a:r>
              <a:rPr lang="tr-TR" sz="2200" dirty="0" smtClean="0"/>
              <a:t>. </a:t>
            </a:r>
            <a:r>
              <a:rPr lang="tr-TR" sz="2200" i="1" dirty="0" smtClean="0"/>
              <a:t>Learning </a:t>
            </a:r>
            <a:r>
              <a:rPr lang="tr-TR" sz="2200" i="1" dirty="0" err="1" smtClean="0"/>
              <a:t>and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Teaching</a:t>
            </a:r>
            <a:r>
              <a:rPr lang="tr-TR" sz="2200" i="1" dirty="0" smtClean="0"/>
              <a:t>, 3</a:t>
            </a:r>
            <a:r>
              <a:rPr lang="tr-TR" sz="2200" dirty="0" smtClean="0"/>
              <a:t> (2), 102-		108.</a:t>
            </a:r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en-US" sz="2200" dirty="0" err="1"/>
              <a:t>Kutlu</a:t>
            </a:r>
            <a:r>
              <a:rPr lang="en-US" sz="2200" dirty="0"/>
              <a:t>, Ö., </a:t>
            </a:r>
            <a:r>
              <a:rPr lang="en-US" sz="2200" dirty="0" err="1"/>
              <a:t>Doğan</a:t>
            </a:r>
            <a:r>
              <a:rPr lang="en-US" sz="2200" dirty="0"/>
              <a:t>, C. D., &amp; </a:t>
            </a:r>
            <a:r>
              <a:rPr lang="en-US" sz="2200" dirty="0" err="1"/>
              <a:t>Karakaya</a:t>
            </a:r>
            <a:r>
              <a:rPr lang="en-US" sz="2200" dirty="0"/>
              <a:t>, İ. (2014). </a:t>
            </a:r>
            <a:r>
              <a:rPr lang="en-US" sz="2200" i="1" dirty="0" err="1"/>
              <a:t>Ölçme</a:t>
            </a:r>
            <a:r>
              <a:rPr lang="en-US" sz="2200" i="1" dirty="0"/>
              <a:t> </a:t>
            </a:r>
            <a:r>
              <a:rPr lang="en-US" sz="2200" i="1" dirty="0" err="1"/>
              <a:t>ve</a:t>
            </a:r>
            <a:r>
              <a:rPr lang="en-US" sz="2200" i="1" dirty="0"/>
              <a:t> </a:t>
            </a:r>
            <a:r>
              <a:rPr lang="en-US" sz="2200" i="1" dirty="0" err="1"/>
              <a:t>Değerlendirme</a:t>
            </a:r>
            <a:r>
              <a:rPr lang="en-US" sz="2200" i="1" dirty="0"/>
              <a:t>: </a:t>
            </a:r>
            <a:r>
              <a:rPr lang="en-US" sz="2200" i="1" dirty="0" err="1"/>
              <a:t>Performansa</a:t>
            </a:r>
            <a:r>
              <a:rPr lang="en-US" sz="2200" i="1" dirty="0"/>
              <a:t> </a:t>
            </a:r>
            <a:r>
              <a:rPr lang="en-US" sz="2200" i="1" dirty="0" err="1" smtClean="0"/>
              <a:t>ve</a:t>
            </a:r>
            <a:r>
              <a:rPr lang="tr-TR" sz="2200" i="1" dirty="0" smtClean="0"/>
              <a:t>			</a:t>
            </a:r>
            <a:r>
              <a:rPr lang="en-US" sz="2200" i="1" dirty="0" smtClean="0"/>
              <a:t> </a:t>
            </a:r>
            <a:r>
              <a:rPr lang="en-US" sz="2200" i="1" dirty="0" err="1"/>
              <a:t>Portfolyoya</a:t>
            </a:r>
            <a:r>
              <a:rPr lang="en-US" sz="2200" i="1" dirty="0"/>
              <a:t> </a:t>
            </a:r>
            <a:r>
              <a:rPr lang="en-US" sz="2200" i="1" dirty="0" err="1"/>
              <a:t>Dayalı</a:t>
            </a:r>
            <a:r>
              <a:rPr lang="en-US" sz="2200" i="1" dirty="0"/>
              <a:t> Durum </a:t>
            </a:r>
            <a:r>
              <a:rPr lang="en-US" sz="2200" i="1" dirty="0" err="1"/>
              <a:t>Belirleme</a:t>
            </a:r>
            <a:r>
              <a:rPr lang="en-US" sz="2200" i="1" dirty="0"/>
              <a:t>. </a:t>
            </a:r>
            <a:r>
              <a:rPr lang="en-US" sz="2200" dirty="0"/>
              <a:t>Ankara: </a:t>
            </a:r>
            <a:r>
              <a:rPr lang="en-US" sz="2200" dirty="0" err="1"/>
              <a:t>Pegem</a:t>
            </a:r>
            <a:r>
              <a:rPr lang="en-US" sz="2200" dirty="0"/>
              <a:t> </a:t>
            </a:r>
            <a:r>
              <a:rPr lang="en-US" sz="2200" dirty="0" err="1"/>
              <a:t>Akademi</a:t>
            </a:r>
            <a:endParaRPr lang="tr-TR" sz="2200" dirty="0" smtClean="0"/>
          </a:p>
          <a:p>
            <a:pPr marL="0" indent="0" algn="just">
              <a:buNone/>
            </a:pPr>
            <a:endParaRPr lang="tr-TR" sz="2200" dirty="0"/>
          </a:p>
          <a:p>
            <a:pPr marL="0" indent="0" algn="just">
              <a:buNone/>
            </a:pPr>
            <a:r>
              <a:rPr lang="tr-TR" sz="2200" dirty="0" err="1" smtClean="0"/>
              <a:t>Noonan</a:t>
            </a:r>
            <a:r>
              <a:rPr lang="tr-TR" sz="2200" dirty="0" smtClean="0"/>
              <a:t>, B. ve </a:t>
            </a:r>
            <a:r>
              <a:rPr lang="tr-TR" sz="2200" dirty="0" err="1" smtClean="0"/>
              <a:t>Randy</a:t>
            </a:r>
            <a:r>
              <a:rPr lang="tr-TR" sz="2200" dirty="0" smtClean="0"/>
              <a:t>, D. (2005). Peer </a:t>
            </a:r>
            <a:r>
              <a:rPr lang="tr-TR" sz="2200" dirty="0" err="1" smtClean="0"/>
              <a:t>and</a:t>
            </a:r>
            <a:r>
              <a:rPr lang="tr-TR" sz="2200" dirty="0" smtClean="0"/>
              <a:t> self-</a:t>
            </a:r>
            <a:r>
              <a:rPr lang="tr-TR" sz="2200" dirty="0" err="1" smtClean="0"/>
              <a:t>assessment</a:t>
            </a:r>
            <a:r>
              <a:rPr lang="tr-TR" sz="2200" dirty="0" smtClean="0"/>
              <a:t> in </a:t>
            </a:r>
            <a:r>
              <a:rPr lang="tr-TR" sz="2200" dirty="0" err="1" smtClean="0"/>
              <a:t>high</a:t>
            </a:r>
            <a:r>
              <a:rPr lang="tr-TR" sz="2200" dirty="0" smtClean="0"/>
              <a:t> </a:t>
            </a:r>
            <a:r>
              <a:rPr lang="tr-TR" sz="2200" dirty="0" err="1" smtClean="0"/>
              <a:t>school</a:t>
            </a:r>
            <a:r>
              <a:rPr lang="tr-TR" sz="2200" dirty="0" smtClean="0"/>
              <a:t>. </a:t>
            </a:r>
            <a:r>
              <a:rPr lang="tr-TR" sz="2200" i="1" dirty="0" err="1" smtClean="0"/>
              <a:t>Practical</a:t>
            </a:r>
            <a:r>
              <a:rPr lang="tr-TR" sz="2200" i="1" dirty="0" smtClean="0"/>
              <a:t>			 </a:t>
            </a:r>
            <a:r>
              <a:rPr lang="tr-TR" sz="2200" i="1" dirty="0" err="1" smtClean="0"/>
              <a:t>Assessment</a:t>
            </a:r>
            <a:r>
              <a:rPr lang="tr-TR" sz="2200" i="1" dirty="0" smtClean="0"/>
              <a:t> </a:t>
            </a:r>
            <a:r>
              <a:rPr lang="tr-TR" sz="2200" i="1" dirty="0" err="1" smtClean="0"/>
              <a:t>Research</a:t>
            </a:r>
            <a:r>
              <a:rPr lang="tr-TR" sz="2200" i="1" dirty="0" smtClean="0"/>
              <a:t> &amp; Evaluation, 10 </a:t>
            </a:r>
            <a:r>
              <a:rPr lang="tr-TR" sz="2200" dirty="0" smtClean="0"/>
              <a:t>(17), 1 -8.</a:t>
            </a:r>
          </a:p>
          <a:p>
            <a:pPr marL="0" indent="0" algn="just">
              <a:buNone/>
            </a:pPr>
            <a:endParaRPr lang="tr-TR" sz="2200" dirty="0" smtClean="0"/>
          </a:p>
          <a:p>
            <a:pPr marL="0" indent="0" algn="just">
              <a:buNone/>
            </a:pPr>
            <a:r>
              <a:rPr lang="tr-TR" sz="2200" dirty="0" err="1" smtClean="0"/>
              <a:t>Ross</a:t>
            </a:r>
            <a:r>
              <a:rPr lang="tr-TR" sz="2200" dirty="0" smtClean="0"/>
              <a:t>, J. A. (2006). </a:t>
            </a:r>
            <a:r>
              <a:rPr lang="tr-TR" sz="2200" dirty="0" err="1" smtClean="0"/>
              <a:t>The</a:t>
            </a:r>
            <a:r>
              <a:rPr lang="tr-TR" sz="2200" dirty="0" smtClean="0"/>
              <a:t> </a:t>
            </a:r>
            <a:r>
              <a:rPr lang="tr-TR" sz="2200" dirty="0" err="1" smtClean="0"/>
              <a:t>realibility</a:t>
            </a:r>
            <a:r>
              <a:rPr lang="tr-TR" sz="2200" dirty="0" smtClean="0"/>
              <a:t>, </a:t>
            </a:r>
            <a:r>
              <a:rPr lang="tr-TR" sz="2200" dirty="0" err="1" smtClean="0"/>
              <a:t>validity</a:t>
            </a:r>
            <a:r>
              <a:rPr lang="tr-TR" sz="2200" dirty="0" smtClean="0"/>
              <a:t> </a:t>
            </a:r>
            <a:r>
              <a:rPr lang="tr-TR" sz="2200" dirty="0" err="1" smtClean="0"/>
              <a:t>and</a:t>
            </a:r>
            <a:r>
              <a:rPr lang="tr-TR" sz="2200" dirty="0" smtClean="0"/>
              <a:t> </a:t>
            </a:r>
            <a:r>
              <a:rPr lang="tr-TR" sz="2200" dirty="0" err="1" smtClean="0"/>
              <a:t>utility</a:t>
            </a:r>
            <a:r>
              <a:rPr lang="tr-TR" sz="2200" dirty="0" smtClean="0"/>
              <a:t> of self-</a:t>
            </a:r>
            <a:r>
              <a:rPr lang="tr-TR" sz="2200" dirty="0" err="1" smtClean="0"/>
              <a:t>assessment</a:t>
            </a:r>
            <a:r>
              <a:rPr lang="tr-TR" sz="2200" dirty="0" smtClean="0"/>
              <a:t>. </a:t>
            </a:r>
            <a:r>
              <a:rPr lang="tr-TR" sz="2200" i="1" dirty="0" err="1" smtClean="0"/>
              <a:t>Practical</a:t>
            </a:r>
            <a:r>
              <a:rPr lang="tr-TR" sz="2200" i="1" smtClean="0"/>
              <a:t>		</a:t>
            </a:r>
            <a:r>
              <a:rPr lang="tr-TR" sz="2200" i="1" dirty="0" smtClean="0"/>
              <a:t>		 </a:t>
            </a:r>
            <a:r>
              <a:rPr lang="tr-TR" sz="2200" i="1" dirty="0" err="1"/>
              <a:t>Assessment</a:t>
            </a:r>
            <a:r>
              <a:rPr lang="tr-TR" sz="2200" i="1" dirty="0"/>
              <a:t> </a:t>
            </a:r>
            <a:r>
              <a:rPr lang="tr-TR" sz="2200" i="1" dirty="0" err="1"/>
              <a:t>Research</a:t>
            </a:r>
            <a:r>
              <a:rPr lang="tr-TR" sz="2200" i="1" dirty="0"/>
              <a:t> &amp; </a:t>
            </a:r>
            <a:r>
              <a:rPr lang="tr-TR" sz="2200" i="1" dirty="0" smtClean="0"/>
              <a:t>Evaluation, 11 </a:t>
            </a:r>
            <a:r>
              <a:rPr lang="tr-TR" sz="2200" dirty="0" smtClean="0"/>
              <a:t>(10), 1-13.</a:t>
            </a: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3309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dirty="0" smtClean="0"/>
              <a:t>Öğrenciler durum belirleme süreçlerine;</a:t>
            </a:r>
          </a:p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tr-TR" i="1" dirty="0" smtClean="0"/>
              <a:t>Kendilerini (öz değerlendirme- self </a:t>
            </a:r>
            <a:r>
              <a:rPr lang="tr-TR" i="1" dirty="0" err="1" smtClean="0"/>
              <a:t>assessment</a:t>
            </a:r>
            <a:r>
              <a:rPr lang="tr-TR" i="1" dirty="0" smtClean="0"/>
              <a:t>)</a:t>
            </a:r>
          </a:p>
          <a:p>
            <a:pPr marL="0" indent="0" algn="just">
              <a:buNone/>
            </a:pPr>
            <a:r>
              <a:rPr lang="tr-TR" i="1" dirty="0" smtClean="0"/>
              <a:t>Arkadaşlarını (akran değerlendirme – </a:t>
            </a:r>
            <a:r>
              <a:rPr lang="tr-TR" i="1" dirty="0" err="1" smtClean="0"/>
              <a:t>peer</a:t>
            </a:r>
            <a:r>
              <a:rPr lang="tr-TR" i="1" dirty="0" smtClean="0"/>
              <a:t> </a:t>
            </a:r>
            <a:r>
              <a:rPr lang="tr-TR" i="1" dirty="0" err="1" smtClean="0"/>
              <a:t>assessment</a:t>
            </a:r>
            <a:r>
              <a:rPr lang="tr-TR" i="1" dirty="0" smtClean="0"/>
              <a:t>)</a:t>
            </a:r>
          </a:p>
          <a:p>
            <a:pPr marL="0" indent="0" algn="just">
              <a:buNone/>
            </a:pPr>
            <a:r>
              <a:rPr lang="tr-TR" i="1" dirty="0" smtClean="0"/>
              <a:t>Grup çalışmalarını (grup değerlendirme – </a:t>
            </a:r>
            <a:r>
              <a:rPr lang="tr-TR" i="1" dirty="0" err="1" smtClean="0"/>
              <a:t>group</a:t>
            </a:r>
            <a:r>
              <a:rPr lang="tr-TR" i="1" dirty="0" smtClean="0"/>
              <a:t> </a:t>
            </a:r>
            <a:r>
              <a:rPr lang="tr-TR" i="1" dirty="0" err="1" smtClean="0"/>
              <a:t>assessment</a:t>
            </a:r>
            <a:r>
              <a:rPr lang="tr-TR" i="1" dirty="0" smtClean="0"/>
              <a:t>) </a:t>
            </a:r>
            <a:r>
              <a:rPr lang="tr-TR" dirty="0" smtClean="0"/>
              <a:t>değerlendirerek katılırlar (</a:t>
            </a:r>
            <a:r>
              <a:rPr lang="tr-TR" dirty="0" err="1" smtClean="0"/>
              <a:t>Falchikov</a:t>
            </a:r>
            <a:r>
              <a:rPr lang="tr-TR" dirty="0" smtClean="0"/>
              <a:t>, 2004).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681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en-US" dirty="0" err="1" smtClean="0"/>
              <a:t>Öz-değerlendirme</a:t>
            </a:r>
            <a:r>
              <a:rPr lang="en-US" dirty="0" smtClean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, </a:t>
            </a:r>
            <a:r>
              <a:rPr lang="en-US" dirty="0" err="1" smtClean="0"/>
              <a:t>öğrenme</a:t>
            </a:r>
            <a:r>
              <a:rPr lang="en-US" dirty="0" smtClean="0"/>
              <a:t> </a:t>
            </a:r>
            <a:r>
              <a:rPr lang="en-US" dirty="0" err="1" smtClean="0"/>
              <a:t>sürecinde</a:t>
            </a:r>
            <a:r>
              <a:rPr lang="en-US" dirty="0" smtClean="0"/>
              <a:t> </a:t>
            </a:r>
            <a:r>
              <a:rPr lang="en-US" dirty="0" err="1" smtClean="0"/>
              <a:t>gerçekleştirdikleri</a:t>
            </a:r>
            <a:r>
              <a:rPr lang="en-US" dirty="0" smtClean="0"/>
              <a:t> </a:t>
            </a:r>
            <a:r>
              <a:rPr lang="en-US" dirty="0" err="1" smtClean="0"/>
              <a:t>çalışmaları</a:t>
            </a:r>
            <a:r>
              <a:rPr lang="en-US" dirty="0" smtClean="0"/>
              <a:t>, </a:t>
            </a:r>
            <a:r>
              <a:rPr lang="en-US" dirty="0" err="1" smtClean="0"/>
              <a:t>öğretmen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öğrenciler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belirlenmiş</a:t>
            </a:r>
            <a:r>
              <a:rPr lang="en-US" dirty="0" smtClean="0"/>
              <a:t> </a:t>
            </a:r>
            <a:r>
              <a:rPr lang="en-US" dirty="0" err="1" smtClean="0"/>
              <a:t>ölçütler</a:t>
            </a:r>
            <a:r>
              <a:rPr lang="en-US" dirty="0" smtClean="0"/>
              <a:t> </a:t>
            </a:r>
            <a:r>
              <a:rPr lang="en-US" dirty="0" err="1" smtClean="0"/>
              <a:t>doğrultusunda</a:t>
            </a:r>
            <a:r>
              <a:rPr lang="en-US" dirty="0" smtClean="0"/>
              <a:t> </a:t>
            </a:r>
            <a:r>
              <a:rPr lang="en-US" dirty="0" err="1" smtClean="0"/>
              <a:t>değerlendirmelerini</a:t>
            </a:r>
            <a:r>
              <a:rPr lang="en-US" dirty="0" smtClean="0"/>
              <a:t> ve </a:t>
            </a:r>
            <a:r>
              <a:rPr lang="en-US" dirty="0" err="1" smtClean="0"/>
              <a:t>öğrenmeleri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kendi</a:t>
            </a:r>
            <a:r>
              <a:rPr lang="en-US" dirty="0" smtClean="0"/>
              <a:t> </a:t>
            </a:r>
            <a:r>
              <a:rPr lang="en-US" dirty="0" err="1" smtClean="0"/>
              <a:t>kararlarını</a:t>
            </a:r>
            <a:r>
              <a:rPr lang="en-US" dirty="0" smtClean="0"/>
              <a:t> </a:t>
            </a:r>
            <a:r>
              <a:rPr lang="en-US" dirty="0" err="1" smtClean="0"/>
              <a:t>vermelerinin</a:t>
            </a:r>
            <a:r>
              <a:rPr lang="en-US" dirty="0" smtClean="0"/>
              <a:t> </a:t>
            </a:r>
            <a:r>
              <a:rPr lang="en-US" dirty="0" err="1" smtClean="0"/>
              <a:t>içerir</a:t>
            </a:r>
            <a:r>
              <a:rPr lang="en-US" dirty="0" smtClean="0"/>
              <a:t> (Noonan ve Randy, 2005; Ross, 2006).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892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00" y="526474"/>
            <a:ext cx="6263640" cy="5860471"/>
          </a:xfrm>
        </p:spPr>
      </p:pic>
      <p:sp>
        <p:nvSpPr>
          <p:cNvPr id="5" name="Metin kutusu 4"/>
          <p:cNvSpPr txBox="1"/>
          <p:nvPr/>
        </p:nvSpPr>
        <p:spPr>
          <a:xfrm>
            <a:off x="346363" y="6386945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Kutlu, Doğan ve Karakaya, 2014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569443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Akran</a:t>
            </a:r>
            <a:r>
              <a:rPr lang="en-US" dirty="0" smtClean="0"/>
              <a:t> </a:t>
            </a:r>
            <a:r>
              <a:rPr lang="tr-TR" dirty="0" err="1"/>
              <a:t>D</a:t>
            </a:r>
            <a:r>
              <a:rPr lang="en-US" dirty="0" err="1" smtClean="0"/>
              <a:t>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Akran</a:t>
            </a:r>
            <a:r>
              <a:rPr lang="en-US" dirty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, </a:t>
            </a:r>
            <a:r>
              <a:rPr lang="en-US" dirty="0" err="1" smtClean="0"/>
              <a:t>katılımcı</a:t>
            </a:r>
            <a:r>
              <a:rPr lang="en-US" dirty="0" smtClean="0"/>
              <a:t> bir </a:t>
            </a:r>
            <a:r>
              <a:rPr lang="en-US" dirty="0" err="1" smtClean="0"/>
              <a:t>değerlendirmedir</a:t>
            </a:r>
            <a:r>
              <a:rPr lang="en-US" dirty="0" smtClean="0"/>
              <a:t> ve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çalışmalarına</a:t>
            </a:r>
            <a:r>
              <a:rPr lang="en-US" dirty="0" smtClean="0"/>
              <a:t> </a:t>
            </a:r>
            <a:r>
              <a:rPr lang="en-US" dirty="0" err="1" smtClean="0"/>
              <a:t>olanak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 </a:t>
            </a:r>
            <a:r>
              <a:rPr lang="en-US" dirty="0" err="1" smtClean="0"/>
              <a:t>Akran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,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arkadaşlarının</a:t>
            </a:r>
            <a:r>
              <a:rPr lang="en-US" dirty="0" smtClean="0"/>
              <a:t> </a:t>
            </a:r>
            <a:r>
              <a:rPr lang="en-US" dirty="0" err="1" smtClean="0"/>
              <a:t>çalışmalarının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ölçütler</a:t>
            </a:r>
            <a:r>
              <a:rPr lang="en-US" dirty="0" smtClean="0"/>
              <a:t> </a:t>
            </a:r>
            <a:r>
              <a:rPr lang="en-US" dirty="0" err="1" smtClean="0"/>
              <a:t>doğrultusunda</a:t>
            </a:r>
            <a:r>
              <a:rPr lang="en-US" dirty="0" smtClean="0"/>
              <a:t> </a:t>
            </a:r>
            <a:r>
              <a:rPr lang="en-US" dirty="0" err="1" smtClean="0"/>
              <a:t>değerlendirmesiyle</a:t>
            </a:r>
            <a:r>
              <a:rPr lang="en-US" dirty="0" smtClean="0"/>
              <a:t> </a:t>
            </a:r>
            <a:r>
              <a:rPr lang="en-US" dirty="0" err="1" smtClean="0"/>
              <a:t>gerçekleştirilir</a:t>
            </a:r>
            <a:r>
              <a:rPr lang="en-US" dirty="0" smtClean="0"/>
              <a:t> (</a:t>
            </a:r>
            <a:r>
              <a:rPr lang="en-US" dirty="0" err="1" smtClean="0"/>
              <a:t>Boud</a:t>
            </a:r>
            <a:r>
              <a:rPr lang="en-US" dirty="0" smtClean="0"/>
              <a:t>, Cohen ve </a:t>
            </a:r>
            <a:r>
              <a:rPr lang="en-US" dirty="0" err="1" smtClean="0"/>
              <a:t>Sampsom</a:t>
            </a:r>
            <a:r>
              <a:rPr lang="en-US" dirty="0" smtClean="0"/>
              <a:t>, 1999).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21477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44" y="620279"/>
            <a:ext cx="7087318" cy="5392594"/>
          </a:xfrm>
        </p:spPr>
      </p:pic>
      <p:sp>
        <p:nvSpPr>
          <p:cNvPr id="5" name="Metin kutusu 4"/>
          <p:cNvSpPr txBox="1"/>
          <p:nvPr/>
        </p:nvSpPr>
        <p:spPr>
          <a:xfrm>
            <a:off x="346363" y="6386945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Kutlu, Doğan ve Karakaya, 2014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640917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endParaRPr lang="tr-TR" dirty="0" smtClean="0"/>
          </a:p>
          <a:p>
            <a:pPr marL="0" indent="0" algn="just">
              <a:buNone/>
            </a:pP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sürecine</a:t>
            </a:r>
            <a:r>
              <a:rPr lang="en-US" dirty="0" smtClean="0"/>
              <a:t> </a:t>
            </a:r>
            <a:r>
              <a:rPr lang="en-US" dirty="0" err="1" smtClean="0"/>
              <a:t>katıldığı</a:t>
            </a:r>
            <a:r>
              <a:rPr lang="en-US" dirty="0" smtClean="0"/>
              <a:t> bir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değerlendirmedir</a:t>
            </a:r>
            <a:r>
              <a:rPr lang="en-US" dirty="0" smtClean="0"/>
              <a:t>.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, bir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öğrencinin</a:t>
            </a:r>
            <a:r>
              <a:rPr lang="en-US" dirty="0" smtClean="0"/>
              <a:t>,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yürüttükleri</a:t>
            </a:r>
            <a:r>
              <a:rPr lang="en-US" dirty="0" smtClean="0"/>
              <a:t> </a:t>
            </a:r>
            <a:r>
              <a:rPr lang="en-US" dirty="0" err="1" smtClean="0"/>
              <a:t>çalışmalar</a:t>
            </a:r>
            <a:r>
              <a:rPr lang="en-US" dirty="0" smtClean="0"/>
              <a:t> </a:t>
            </a:r>
            <a:r>
              <a:rPr lang="en-US" dirty="0" err="1" smtClean="0"/>
              <a:t>kapsamında</a:t>
            </a:r>
            <a:r>
              <a:rPr lang="en-US" dirty="0" smtClean="0"/>
              <a:t> </a:t>
            </a:r>
            <a:r>
              <a:rPr lang="en-US" dirty="0" err="1" smtClean="0"/>
              <a:t>yapılır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3534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991" y="526473"/>
            <a:ext cx="7018020" cy="5361709"/>
          </a:xfrm>
        </p:spPr>
      </p:pic>
      <p:sp>
        <p:nvSpPr>
          <p:cNvPr id="5" name="Metin kutusu 4"/>
          <p:cNvSpPr txBox="1"/>
          <p:nvPr/>
        </p:nvSpPr>
        <p:spPr>
          <a:xfrm>
            <a:off x="346363" y="6386945"/>
            <a:ext cx="731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i="1" dirty="0" smtClean="0"/>
              <a:t>Kutlu, Doğan ve Karakaya, 2014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298086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 err="1"/>
              <a:t>Öz</a:t>
            </a:r>
            <a:r>
              <a:rPr lang="en-US" dirty="0"/>
              <a:t>, </a:t>
            </a:r>
            <a:r>
              <a:rPr lang="en-US" dirty="0" err="1"/>
              <a:t>akran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grup</a:t>
            </a:r>
            <a:r>
              <a:rPr lang="en-US" dirty="0"/>
              <a:t> </a:t>
            </a:r>
            <a:r>
              <a:rPr lang="en-US" dirty="0" err="1"/>
              <a:t>değerlendirme</a:t>
            </a:r>
            <a:r>
              <a:rPr lang="en-US" dirty="0"/>
              <a:t> </a:t>
            </a:r>
            <a:r>
              <a:rPr lang="en-US" dirty="0" err="1"/>
              <a:t>uygulamalarının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amacı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:</a:t>
            </a:r>
            <a:endParaRPr lang="tr-TR" dirty="0" smtClean="0"/>
          </a:p>
          <a:p>
            <a:pPr marL="514350" indent="-514350" algn="just">
              <a:buFont typeface="+mj-lt"/>
              <a:buAutoNum type="arabicPeriod"/>
            </a:pPr>
            <a:endParaRPr lang="tr-TR" dirty="0"/>
          </a:p>
          <a:p>
            <a:pPr marL="0" indent="0" algn="just">
              <a:buNone/>
            </a:pPr>
            <a:r>
              <a:rPr lang="en-US" i="1" dirty="0" err="1" smtClean="0"/>
              <a:t>Öğrencilerin</a:t>
            </a:r>
            <a:r>
              <a:rPr lang="en-US" i="1" dirty="0" smtClean="0"/>
              <a:t> </a:t>
            </a:r>
            <a:r>
              <a:rPr lang="en-US" i="1" dirty="0" smtClean="0"/>
              <a:t>duyuşsal </a:t>
            </a:r>
            <a:r>
              <a:rPr lang="en-US" i="1" dirty="0" err="1" smtClean="0"/>
              <a:t>özelliklerini</a:t>
            </a:r>
            <a:r>
              <a:rPr lang="en-US" i="1" dirty="0" smtClean="0"/>
              <a:t> </a:t>
            </a:r>
            <a:r>
              <a:rPr lang="en-US" i="1" dirty="0" err="1" smtClean="0"/>
              <a:t>geliştirme</a:t>
            </a:r>
            <a:r>
              <a:rPr lang="tr-TR" i="1" dirty="0" smtClean="0"/>
              <a:t>k</a:t>
            </a:r>
          </a:p>
          <a:p>
            <a:pPr marL="0" indent="0" algn="just">
              <a:buNone/>
            </a:pPr>
            <a:endParaRPr lang="en-US" i="1" dirty="0" smtClean="0"/>
          </a:p>
          <a:p>
            <a:pPr marL="0" indent="0" algn="just">
              <a:buNone/>
            </a:pPr>
            <a:r>
              <a:rPr lang="en-US" i="1" dirty="0" err="1" smtClean="0"/>
              <a:t>Öğrencilerin</a:t>
            </a:r>
            <a:r>
              <a:rPr lang="en-US" i="1" dirty="0" smtClean="0"/>
              <a:t> </a:t>
            </a:r>
            <a:r>
              <a:rPr lang="en-US" i="1" dirty="0" err="1" smtClean="0"/>
              <a:t>çalışmaları</a:t>
            </a:r>
            <a:r>
              <a:rPr lang="en-US" i="1" dirty="0" smtClean="0"/>
              <a:t> </a:t>
            </a:r>
            <a:r>
              <a:rPr lang="en-US" i="1" dirty="0" err="1" smtClean="0"/>
              <a:t>nesnel</a:t>
            </a:r>
            <a:r>
              <a:rPr lang="en-US" i="1" dirty="0" smtClean="0"/>
              <a:t> </a:t>
            </a:r>
            <a:r>
              <a:rPr lang="en-US" i="1" dirty="0" err="1" smtClean="0"/>
              <a:t>gözle</a:t>
            </a:r>
            <a:r>
              <a:rPr lang="en-US" i="1" dirty="0" smtClean="0"/>
              <a:t> </a:t>
            </a:r>
            <a:r>
              <a:rPr lang="en-US" i="1" dirty="0" err="1" smtClean="0"/>
              <a:t>değerlendirmelerini</a:t>
            </a:r>
            <a:r>
              <a:rPr lang="en-US" i="1" dirty="0" smtClean="0"/>
              <a:t> </a:t>
            </a:r>
            <a:r>
              <a:rPr lang="en-US" i="1" dirty="0" err="1" smtClean="0"/>
              <a:t>sağlamak</a:t>
            </a:r>
            <a:endParaRPr lang="tr-TR" i="1" dirty="0" smtClean="0"/>
          </a:p>
          <a:p>
            <a:pPr marL="0" indent="0" algn="just">
              <a:buNone/>
            </a:pPr>
            <a:endParaRPr lang="en-US" i="1" dirty="0" smtClean="0"/>
          </a:p>
          <a:p>
            <a:pPr marL="0" indent="0" algn="just">
              <a:buNone/>
            </a:pPr>
            <a:r>
              <a:rPr lang="en-US" i="1" dirty="0" err="1" smtClean="0"/>
              <a:t>Öğrencilerin</a:t>
            </a:r>
            <a:r>
              <a:rPr lang="en-US" i="1" dirty="0" smtClean="0"/>
              <a:t> </a:t>
            </a:r>
            <a:r>
              <a:rPr lang="en-US" i="1" dirty="0" err="1" smtClean="0"/>
              <a:t>başarılarını</a:t>
            </a:r>
            <a:r>
              <a:rPr lang="en-US" i="1" dirty="0" smtClean="0"/>
              <a:t> </a:t>
            </a:r>
            <a:r>
              <a:rPr lang="en-US" i="1" dirty="0" err="1" smtClean="0"/>
              <a:t>algılamasını</a:t>
            </a:r>
            <a:r>
              <a:rPr lang="en-US" i="1" dirty="0" smtClean="0"/>
              <a:t> </a:t>
            </a:r>
            <a:r>
              <a:rPr lang="en-US" i="1" dirty="0" err="1" smtClean="0"/>
              <a:t>sağlamak</a:t>
            </a:r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121494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224</Words>
  <Application>Microsoft Office PowerPoint</Application>
  <PresentationFormat>Geniş ekran</PresentationFormat>
  <Paragraphs>36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Öğrencilerin Durum Belirleme Sürecine Katılması</vt:lpstr>
      <vt:lpstr>PowerPoint Sunusu</vt:lpstr>
      <vt:lpstr>Öz değerlendirme</vt:lpstr>
      <vt:lpstr>PowerPoint Sunusu</vt:lpstr>
      <vt:lpstr>Akran Değerlendirme</vt:lpstr>
      <vt:lpstr>PowerPoint Sunusu</vt:lpstr>
      <vt:lpstr>Grup Değerlendirme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Ölçme ve Değerlendirmeye Genel Bakış*</dc:title>
  <dc:creator>Cigdem Yavuz</dc:creator>
  <cp:lastModifiedBy>TUGCE</cp:lastModifiedBy>
  <cp:revision>13</cp:revision>
  <dcterms:created xsi:type="dcterms:W3CDTF">2017-05-16T13:19:38Z</dcterms:created>
  <dcterms:modified xsi:type="dcterms:W3CDTF">2018-01-27T11:38:24Z</dcterms:modified>
</cp:coreProperties>
</file>