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3" r:id="rId7"/>
    <p:sldId id="264" r:id="rId8"/>
    <p:sldId id="265" r:id="rId9"/>
    <p:sldId id="260" r:id="rId10"/>
    <p:sldId id="261" r:id="rId11"/>
    <p:sldId id="262" r:id="rId12"/>
    <p:sldId id="26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dirty="0" smtClean="0"/>
              <a:t>Gruplarla sosyal hizmet tarihçesi ve kapsamı</a:t>
            </a:r>
            <a:endParaRPr lang="tr-TR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Grupla Sosyal Hizmet Müdahalesini Seçme </a:t>
            </a:r>
            <a:r>
              <a:rPr lang="tr-TR" b="1" dirty="0" smtClean="0"/>
              <a:t>Ölçütleri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r>
              <a:rPr lang="tr-TR" b="1" dirty="0" smtClean="0"/>
              <a:t>İlişkileri </a:t>
            </a:r>
            <a:r>
              <a:rPr lang="tr-TR" b="1" dirty="0" smtClean="0"/>
              <a:t>Geliştirmek</a:t>
            </a:r>
            <a:endParaRPr lang="tr-TR" b="1" dirty="0" smtClean="0"/>
          </a:p>
          <a:p>
            <a:r>
              <a:rPr lang="tr-TR" b="1" dirty="0" smtClean="0"/>
              <a:t>Sosyal </a:t>
            </a:r>
            <a:r>
              <a:rPr lang="tr-TR" b="1" dirty="0" smtClean="0"/>
              <a:t>Yetkinlik</a:t>
            </a:r>
            <a:endParaRPr lang="tr-TR" b="1" dirty="0" smtClean="0"/>
          </a:p>
          <a:p>
            <a:r>
              <a:rPr lang="tr-TR" b="1" dirty="0" smtClean="0"/>
              <a:t>Stresle </a:t>
            </a:r>
            <a:r>
              <a:rPr lang="tr-TR" b="1" dirty="0" err="1" smtClean="0"/>
              <a:t>Başetme</a:t>
            </a:r>
            <a:endParaRPr lang="tr-TR" b="1" dirty="0" smtClean="0"/>
          </a:p>
          <a:p>
            <a:endParaRPr lang="tr-TR" b="1" dirty="0" smtClean="0"/>
          </a:p>
          <a:p>
            <a:pPr algn="ctr">
              <a:buNone/>
            </a:pPr>
            <a:r>
              <a:rPr lang="tr-TR" dirty="0" smtClean="0"/>
              <a:t>Gruplarla </a:t>
            </a:r>
            <a:r>
              <a:rPr lang="tr-TR" dirty="0" smtClean="0"/>
              <a:t>sosyal hizmet aynı zamanda dolaylı yoldan, personelini eğitmek, işbirliği, planlama ve sosyal eylem yoluyla da müracaatçılara hizmet etme olanağı verir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algn="just"/>
            <a:r>
              <a:rPr lang="tr-TR" dirty="0" smtClean="0"/>
              <a:t>Grup, belirli ortak amaçlar doğrultusunda bir birine ihtiyaç duyan ve bu amaçlara uygun kurumlarda bulunan kişiler topluluğudur. </a:t>
            </a: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Küçük </a:t>
            </a:r>
            <a:r>
              <a:rPr lang="tr-TR" dirty="0" smtClean="0"/>
              <a:t>grup; kişilerin birbirleri ve diğer sosyal sistemlerle etkileşimi sonucunda ortaya çıkan özel bir çeşit sosyal sistem türüdür. 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708920"/>
            <a:ext cx="8229600" cy="3448040"/>
          </a:xfrm>
        </p:spPr>
        <p:txBody>
          <a:bodyPr/>
          <a:lstStyle/>
          <a:p>
            <a:pPr algn="ctr"/>
            <a:r>
              <a:rPr lang="tr-TR" dirty="0" smtClean="0"/>
              <a:t>Grup, iki veya daha fazla kişinin kendilerinin diğer ilişkilerinden farklı olarak geliştirdikleri soyut ve farklılaşmış bir ilişki içinde, ruhsal etkileşimde olmasıdır.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0128"/>
          </a:xfrm>
        </p:spPr>
        <p:txBody>
          <a:bodyPr/>
          <a:lstStyle/>
          <a:p>
            <a:pPr algn="ctr"/>
            <a:r>
              <a:rPr lang="tr-TR" dirty="0" smtClean="0"/>
              <a:t>Gruplarla sosyal hizmet, küçük insan grupları yoluyla bireyde ve çevrede arzulanan değişmeleri yaparak bireylerin ihtiyaçlarının karşılanması ve sorunlarının çözülmesine yardım etme sürecini içine olan sosyal hizmetin bir yöntemi olarak tanımlanmıştır.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Gruplarla Sosyal Hizmetin Tarihçesi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>
            <a:normAutofit/>
          </a:bodyPr>
          <a:lstStyle/>
          <a:p>
            <a:r>
              <a:rPr lang="tr-TR" dirty="0" smtClean="0"/>
              <a:t>Gruplarla sosyal hizmet müdahalesinin gelişimi birkaç organizasyon tarafından destelenmiştir. </a:t>
            </a:r>
            <a:endParaRPr lang="tr-TR" dirty="0" smtClean="0"/>
          </a:p>
          <a:p>
            <a:r>
              <a:rPr lang="tr-TR" dirty="0" smtClean="0"/>
              <a:t>1935 </a:t>
            </a:r>
            <a:r>
              <a:rPr lang="tr-TR" dirty="0" smtClean="0"/>
              <a:t>yılındaki Amerikan Ulusal Sosyal Hizmet Konferansı’nda gruplarla sosyal hizmete ayrı bir başlık olarak yer verilmiştir.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Ulusal Grup Çalışması Araştırma Derneği (AASGW) ise bir yıl sonra kurulmuştur. </a:t>
            </a:r>
            <a:endParaRPr lang="tr-TR" dirty="0" smtClean="0"/>
          </a:p>
          <a:p>
            <a:r>
              <a:rPr lang="tr-TR" dirty="0" smtClean="0"/>
              <a:t>1938 </a:t>
            </a:r>
            <a:r>
              <a:rPr lang="tr-TR" dirty="0" smtClean="0"/>
              <a:t>yılında Kanadalıları da içermesi için Ulusal kelimesi Amerikan ile değiştirilmiştir. </a:t>
            </a:r>
            <a:r>
              <a:rPr lang="tr-TR" dirty="0" err="1" smtClean="0"/>
              <a:t>AASGW’nin</a:t>
            </a:r>
            <a:r>
              <a:rPr lang="tr-TR" dirty="0" smtClean="0"/>
              <a:t> amacı gruplarla yapılan çalışmaların felsefesini, bilgisini ve uygulamasını yeniden tanımlamak ve açıklamaktır. </a:t>
            </a:r>
            <a:endParaRPr lang="tr-TR" dirty="0" smtClean="0"/>
          </a:p>
          <a:p>
            <a:r>
              <a:rPr lang="tr-TR" dirty="0" smtClean="0"/>
              <a:t>Üyeleri </a:t>
            </a:r>
            <a:r>
              <a:rPr lang="tr-TR" dirty="0" smtClean="0"/>
              <a:t>arasında </a:t>
            </a:r>
            <a:r>
              <a:rPr lang="tr-TR" dirty="0" err="1" smtClean="0"/>
              <a:t>rekreasyonal</a:t>
            </a:r>
            <a:r>
              <a:rPr lang="tr-TR" dirty="0" smtClean="0"/>
              <a:t> liderler, eğitimciler ve sosyal hizmet uzmanları vardı.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Dernek; </a:t>
            </a:r>
            <a:r>
              <a:rPr lang="tr-TR" i="1" dirty="0" smtClean="0"/>
              <a:t>Grup Çalışması</a:t>
            </a:r>
            <a:r>
              <a:rPr lang="tr-TR" dirty="0" smtClean="0"/>
              <a:t> (</a:t>
            </a:r>
            <a:r>
              <a:rPr lang="tr-TR" dirty="0" err="1" smtClean="0"/>
              <a:t>GroupWork</a:t>
            </a:r>
            <a:r>
              <a:rPr lang="tr-TR" dirty="0" smtClean="0"/>
              <a:t>) adıyla bir dergi ve yıllık eylem raporları yayınlamıştır. Grupla sosyal hizmet müdahalesinin amacı “gönüllü grup toplantıları ile bireylerin gelişimi ve uyumunu” olarak belirlenmiştir. </a:t>
            </a:r>
            <a:endParaRPr lang="tr-TR" dirty="0" smtClean="0"/>
          </a:p>
          <a:p>
            <a:r>
              <a:rPr lang="tr-TR" dirty="0" smtClean="0"/>
              <a:t>1946 </a:t>
            </a:r>
            <a:r>
              <a:rPr lang="tr-TR" dirty="0" smtClean="0"/>
              <a:t>yılında üyelerin oylaması ile mesleki bir </a:t>
            </a:r>
            <a:r>
              <a:rPr lang="tr-TR" dirty="0" smtClean="0"/>
              <a:t>organizasyon </a:t>
            </a:r>
            <a:r>
              <a:rPr lang="tr-TR" dirty="0" smtClean="0"/>
              <a:t>olma kararı alan komite 1955 yılında Amerikan Grup Çalışmacıları Derneği haline gelmiş ve Ulusal Sosyal Hizmet Uzmanları Derneği’nin parçası olmuştur.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1935 yılında Ulusal Sosyal Hizmet Konferansı’nda gruplarla sosyal hizmet; gönüllü grup toplantıları yoluyla bireyin sosyal uyumu ve gelişimi üzerinde duran eğitimsel bir süreç ve toplantıları daha ileri sosyal açıdan istenen sonuçlar getirecek bir araç olarak kullanmak olarak tanımlanmıştır.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r>
              <a:rPr lang="tr-TR" dirty="0" smtClean="0"/>
              <a:t>1970 yılında </a:t>
            </a:r>
            <a:r>
              <a:rPr lang="tr-TR" dirty="0" err="1" smtClean="0"/>
              <a:t>IrvinYalom</a:t>
            </a:r>
            <a:r>
              <a:rPr lang="tr-TR" dirty="0" smtClean="0"/>
              <a:t>; yetişkinler için uzun süreli psikoterapi gruplarında işleyen tedavi edici faktörler olarak adlandırdığı faktörleri açıklamıştır ve bu faktörleri katılımcılara ne kadar etkili olduğunu sorarak test etmiştir.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2969</Words>
  <Application>WPS Presentation</Application>
  <PresentationFormat>Ekran Gösterisi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Segoe Print</vt:lpstr>
      <vt:lpstr>Kaynak</vt:lpstr>
      <vt:lpstr>Ankara Üniversitesi  Sağlık Bilimleri Fakültesi Sosyal Hizmet Bölümü</vt:lpstr>
      <vt:lpstr>PowerPoint 演示文稿</vt:lpstr>
      <vt:lpstr>PowerPoint 演示文稿</vt:lpstr>
      <vt:lpstr>PowerPoint 演示文稿</vt:lpstr>
      <vt:lpstr>Gruplarla Sosyal Hizmetin Tarihçesi</vt:lpstr>
      <vt:lpstr>PowerPoint 演示文稿</vt:lpstr>
      <vt:lpstr>PowerPoint 演示文稿</vt:lpstr>
      <vt:lpstr>PowerPoint 演示文稿</vt:lpstr>
      <vt:lpstr>PowerPoint 演示文稿</vt:lpstr>
      <vt:lpstr>Grupla Sosyal Hizmet Müdahalesini Seçme Ölçütleri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9</cp:revision>
  <dcterms:created xsi:type="dcterms:W3CDTF">2017-04-26T08:36:00Z</dcterms:created>
  <dcterms:modified xsi:type="dcterms:W3CDTF">2020-04-28T19:58:18Z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