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20"/>
  </p:notesMasterIdLst>
  <p:handoutMasterIdLst>
    <p:handoutMasterId r:id="rId21"/>
  </p:handoutMasterIdLst>
  <p:sldIdLst>
    <p:sldId id="668" r:id="rId4"/>
    <p:sldId id="723" r:id="rId5"/>
    <p:sldId id="724" r:id="rId6"/>
    <p:sldId id="725" r:id="rId7"/>
    <p:sldId id="726" r:id="rId8"/>
    <p:sldId id="727" r:id="rId9"/>
    <p:sldId id="728" r:id="rId10"/>
    <p:sldId id="729" r:id="rId11"/>
    <p:sldId id="730" r:id="rId12"/>
    <p:sldId id="731" r:id="rId13"/>
    <p:sldId id="732" r:id="rId14"/>
    <p:sldId id="733" r:id="rId15"/>
    <p:sldId id="734" r:id="rId16"/>
    <p:sldId id="735" r:id="rId17"/>
    <p:sldId id="710" r:id="rId18"/>
    <p:sldId id="718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623" y="1697897"/>
            <a:ext cx="8806815" cy="3120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metrajı;</a:t>
            </a:r>
            <a:endParaRPr sz="2400">
              <a:latin typeface="Arial"/>
              <a:cs typeface="Arial"/>
            </a:endParaRPr>
          </a:p>
          <a:p>
            <a:pPr marL="927100" lvl="1" indent="-457834">
              <a:lnSpc>
                <a:spcPts val="2845"/>
              </a:lnSpc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1265555" lvl="2" indent="-339090" algn="just">
              <a:spcBef>
                <a:spcPts val="675"/>
              </a:spcBef>
              <a:buChar char="•"/>
              <a:tabLst>
                <a:tab pos="126619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>
              <a:latin typeface="Arial"/>
              <a:cs typeface="Arial"/>
            </a:endParaRPr>
          </a:p>
          <a:p>
            <a:pPr marL="1265555" marR="5080" indent="54610" algn="just">
              <a:lnSpc>
                <a:spcPts val="3000"/>
              </a:lnSpc>
              <a:spcBef>
                <a:spcPts val="2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Ancak, bu bölme işlemi sonucunda üç durum ortaya çıkacaktır:  Bölümde  kalan  sayı  düz  demir  aralığının  yarısından  küçük</a:t>
            </a:r>
            <a:r>
              <a:rPr sz="2000" spc="4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ise:</a:t>
            </a:r>
            <a:endParaRPr sz="2000">
              <a:latin typeface="Arial"/>
              <a:cs typeface="Arial"/>
            </a:endParaRPr>
          </a:p>
          <a:p>
            <a:pPr marL="12700" algn="just">
              <a:lnSpc>
                <a:spcPts val="2200"/>
              </a:lnSpc>
            </a:pPr>
            <a:r>
              <a:rPr sz="2000" spc="-5" dirty="0">
                <a:latin typeface="Arial"/>
                <a:cs typeface="Arial"/>
              </a:rPr>
              <a:t>Bölme  işlemi  sonucunda  kalan  sayı  tekrar  ikiye  bölünerek  ilk  düz</a:t>
            </a:r>
            <a:r>
              <a:rPr sz="2000" spc="1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demirin</a:t>
            </a:r>
            <a:endParaRPr sz="2000">
              <a:latin typeface="Arial"/>
              <a:cs typeface="Arial"/>
            </a:endParaRPr>
          </a:p>
          <a:p>
            <a:pPr marL="12700" marR="5080" algn="just"/>
            <a:r>
              <a:rPr sz="2000" spc="-5" dirty="0">
                <a:latin typeface="Arial"/>
                <a:cs typeface="Arial"/>
              </a:rPr>
              <a:t>mesnetten </a:t>
            </a:r>
            <a:r>
              <a:rPr sz="2000" spc="-10" dirty="0">
                <a:latin typeface="Arial"/>
                <a:cs typeface="Arial"/>
              </a:rPr>
              <a:t>ne kadar </a:t>
            </a:r>
            <a:r>
              <a:rPr sz="2000" spc="-5" dirty="0">
                <a:latin typeface="Arial"/>
                <a:cs typeface="Arial"/>
              </a:rPr>
              <a:t>içerden yerleştirileceği </a:t>
            </a:r>
            <a:r>
              <a:rPr sz="2000" spc="-20" dirty="0">
                <a:latin typeface="Arial"/>
                <a:cs typeface="Arial"/>
              </a:rPr>
              <a:t>bulunur. </a:t>
            </a:r>
            <a:r>
              <a:rPr sz="2000" spc="-5" dirty="0">
                <a:latin typeface="Arial"/>
                <a:cs typeface="Arial"/>
              </a:rPr>
              <a:t>Bu </a:t>
            </a:r>
            <a:r>
              <a:rPr sz="2000" spc="-10" dirty="0">
                <a:latin typeface="Arial"/>
                <a:cs typeface="Arial"/>
              </a:rPr>
              <a:t>durumda </a:t>
            </a:r>
            <a:r>
              <a:rPr sz="2000" spc="-5" dirty="0">
                <a:latin typeface="Arial"/>
                <a:cs typeface="Arial"/>
              </a:rPr>
              <a:t>demirler  yerleştirilirken düz demirle başlanıp yine düz demirle </a:t>
            </a:r>
            <a:r>
              <a:rPr sz="2000" spc="-15" dirty="0">
                <a:latin typeface="Arial"/>
                <a:cs typeface="Arial"/>
              </a:rPr>
              <a:t>bitirilir.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Pilye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demiri  sayısı ise düz demir sayısının bir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eksiğidir.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6532" y="694455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557484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258175" cy="1923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ts val="2845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 dirty="0">
              <a:latin typeface="Calibri"/>
              <a:cs typeface="Calibri"/>
            </a:endParaRPr>
          </a:p>
          <a:p>
            <a:pPr marL="1264920" lvl="2" indent="-338455">
              <a:spcBef>
                <a:spcPts val="675"/>
              </a:spcBef>
              <a:buChar char="•"/>
              <a:tabLst>
                <a:tab pos="1264920" algn="l"/>
                <a:tab pos="126555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 dirty="0">
              <a:latin typeface="Arial"/>
              <a:cs typeface="Arial"/>
            </a:endParaRPr>
          </a:p>
          <a:p>
            <a:pPr marL="1264920" marR="5080">
              <a:lnSpc>
                <a:spcPts val="3000"/>
              </a:lnSpc>
              <a:spcBef>
                <a:spcPts val="2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Bölümde kalan sayı düz demir aralığının yarısından küçük ise: 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Örnek</a:t>
            </a:r>
            <a:r>
              <a:rPr sz="2000" u="heavy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2: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2874" y="3650141"/>
            <a:ext cx="14090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Aralık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sayısı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98127" y="3573763"/>
            <a:ext cx="4763135" cy="1168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spcBef>
                <a:spcPts val="700"/>
              </a:spcBef>
            </a:pPr>
            <a:r>
              <a:rPr sz="2000" spc="-5" dirty="0">
                <a:latin typeface="Arial"/>
                <a:cs typeface="Arial"/>
              </a:rPr>
              <a:t>= Mesnet açıklığı (cm) / Demir aralığı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(cm)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595"/>
              </a:spcBef>
            </a:pPr>
            <a:r>
              <a:rPr sz="2000" spc="-5" dirty="0">
                <a:latin typeface="Arial"/>
                <a:cs typeface="Arial"/>
              </a:rPr>
              <a:t>= 485 cm / 22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cm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600"/>
              </a:spcBef>
              <a:tabLst>
                <a:tab pos="1703070" algn="l"/>
              </a:tabLst>
            </a:pP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22,05	22 adet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aralık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2874" y="4793013"/>
            <a:ext cx="738695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485-(22 cm*22 aralık sayısı=484)= 1 (kalan) &lt; (22/2)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olduğundan;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02621" y="5097509"/>
            <a:ext cx="2017395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25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 sayısı  Pilye demir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sayısı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34473" y="5097509"/>
            <a:ext cx="4726305" cy="7880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8100">
              <a:spcBef>
                <a:spcPts val="7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22+1=23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adet</a:t>
            </a:r>
            <a:endParaRPr sz="2000">
              <a:latin typeface="Arial"/>
              <a:cs typeface="Arial"/>
            </a:endParaRPr>
          </a:p>
          <a:p>
            <a:pPr marL="38100">
              <a:spcBef>
                <a:spcPts val="6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22 adet (düz demir sayısının bir</a:t>
            </a:r>
            <a:r>
              <a:rPr sz="20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45" dirty="0">
                <a:solidFill>
                  <a:srgbClr val="FF0000"/>
                </a:solidFill>
                <a:latin typeface="Arial"/>
                <a:cs typeface="Arial"/>
              </a:rPr>
              <a:t>eksiğ</a:t>
            </a:r>
            <a:r>
              <a:rPr spc="-217" baseline="16203" dirty="0">
                <a:solidFill>
                  <a:srgbClr val="8A8A8A"/>
                </a:solidFill>
                <a:latin typeface="Arial"/>
                <a:cs typeface="Arial"/>
              </a:rPr>
              <a:t>1</a:t>
            </a:r>
            <a:r>
              <a:rPr sz="2000" spc="-14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pc="-217" baseline="16203" dirty="0">
                <a:solidFill>
                  <a:srgbClr val="8A8A8A"/>
                </a:solidFill>
                <a:latin typeface="Arial"/>
                <a:cs typeface="Arial"/>
              </a:rPr>
              <a:t>6</a:t>
            </a:r>
            <a:r>
              <a:rPr sz="2000" spc="-145" dirty="0">
                <a:latin typeface="Arial"/>
                <a:cs typeface="Arial"/>
              </a:rPr>
              <a:t>)</a:t>
            </a:r>
            <a:r>
              <a:rPr spc="-217" baseline="16203" dirty="0">
                <a:solidFill>
                  <a:srgbClr val="8A8A8A"/>
                </a:solidFill>
                <a:latin typeface="Arial"/>
                <a:cs typeface="Arial"/>
              </a:rPr>
              <a:t>7</a:t>
            </a:r>
            <a:endParaRPr baseline="16203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04229" y="641569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9" name="object 9"/>
          <p:cNvSpPr/>
          <p:nvPr/>
        </p:nvSpPr>
        <p:spPr>
          <a:xfrm>
            <a:off x="4071934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600075" y="0"/>
                </a:moveTo>
                <a:lnTo>
                  <a:pt x="600075" y="60325"/>
                </a:lnTo>
                <a:lnTo>
                  <a:pt x="0" y="60325"/>
                </a:lnTo>
                <a:lnTo>
                  <a:pt x="0" y="180975"/>
                </a:lnTo>
                <a:lnTo>
                  <a:pt x="600075" y="180975"/>
                </a:lnTo>
                <a:lnTo>
                  <a:pt x="600075" y="241300"/>
                </a:lnTo>
                <a:lnTo>
                  <a:pt x="720725" y="120650"/>
                </a:lnTo>
                <a:lnTo>
                  <a:pt x="600075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1934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0" y="60325"/>
                </a:moveTo>
                <a:lnTo>
                  <a:pt x="600075" y="60325"/>
                </a:lnTo>
                <a:lnTo>
                  <a:pt x="600075" y="0"/>
                </a:lnTo>
                <a:lnTo>
                  <a:pt x="720725" y="120650"/>
                </a:lnTo>
                <a:lnTo>
                  <a:pt x="600075" y="241300"/>
                </a:lnTo>
                <a:lnTo>
                  <a:pt x="600075" y="180975"/>
                </a:lnTo>
                <a:lnTo>
                  <a:pt x="0" y="180975"/>
                </a:lnTo>
                <a:lnTo>
                  <a:pt x="0" y="60325"/>
                </a:lnTo>
                <a:close/>
              </a:path>
            </a:pathLst>
          </a:custGeom>
          <a:ln w="25400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1665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5993" y="5612257"/>
            <a:ext cx="2794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168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877" y="1697897"/>
            <a:ext cx="8806815" cy="2205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lnSpc>
                <a:spcPts val="2845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metrajı;</a:t>
            </a:r>
            <a:endParaRPr sz="2400">
              <a:latin typeface="Arial"/>
              <a:cs typeface="Arial"/>
            </a:endParaRPr>
          </a:p>
          <a:p>
            <a:pPr marL="927100" lvl="1" indent="-457834">
              <a:lnSpc>
                <a:spcPts val="2845"/>
              </a:lnSpc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1265555" lvl="2" indent="-339090">
              <a:spcBef>
                <a:spcPts val="675"/>
              </a:spcBef>
              <a:buChar char="•"/>
              <a:tabLst>
                <a:tab pos="1265555" algn="l"/>
                <a:tab pos="126619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>
              <a:latin typeface="Arial"/>
              <a:cs typeface="Arial"/>
            </a:endParaRPr>
          </a:p>
          <a:p>
            <a:pPr marL="1265555" marR="5080" indent="54610">
              <a:lnSpc>
                <a:spcPts val="3000"/>
              </a:lnSpc>
              <a:spcBef>
                <a:spcPts val="200"/>
              </a:spcBef>
              <a:tabLst>
                <a:tab pos="2406015" algn="l"/>
                <a:tab pos="3150235" algn="l"/>
                <a:tab pos="3752215" algn="l"/>
                <a:tab pos="4298315" algn="l"/>
                <a:tab pos="5070475" algn="l"/>
                <a:tab pos="6263640" algn="l"/>
                <a:tab pos="7585075" algn="l"/>
                <a:tab pos="839978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Ancak, bu bölme işlemi sonucunda üç durum ortaya çıkacaktır: 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öl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ü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dü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z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dem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ir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lı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ğ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ya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ıs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nda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bü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ü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00"/>
              </a:lnSpc>
              <a:tabLst>
                <a:tab pos="862330" algn="l"/>
                <a:tab pos="1641475" algn="l"/>
                <a:tab pos="3013075" algn="l"/>
                <a:tab pos="3749675" algn="l"/>
                <a:tab pos="4766945" algn="l"/>
                <a:tab pos="5741670" algn="l"/>
                <a:tab pos="6489065" algn="l"/>
                <a:tab pos="7505700" algn="l"/>
                <a:tab pos="8113395" algn="l"/>
              </a:tabLst>
            </a:pPr>
            <a:r>
              <a:rPr sz="2000" spc="-5" dirty="0">
                <a:latin typeface="Arial"/>
                <a:cs typeface="Arial"/>
              </a:rPr>
              <a:t>Bölme	işlemi	sonucunda	kalan	sayıdan	aralığın	yarısı	çıkarılıp	elde	edilen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9623" y="3878385"/>
            <a:ext cx="27171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  <a:tabLst>
                <a:tab pos="730885" algn="l"/>
                <a:tab pos="1492250" algn="l"/>
                <a:tab pos="1800860" algn="l"/>
              </a:tabLst>
            </a:pPr>
            <a:r>
              <a:rPr sz="2000" spc="-5" dirty="0">
                <a:latin typeface="Arial"/>
                <a:cs typeface="Arial"/>
              </a:rPr>
              <a:t>sayı	ikiye	bölünerek  y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ir</a:t>
            </a:r>
            <a:r>
              <a:rPr sz="2000" dirty="0">
                <a:latin typeface="Arial"/>
                <a:cs typeface="Arial"/>
              </a:rPr>
              <a:t>il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ce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bu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unu</a:t>
            </a:r>
            <a:r>
              <a:rPr sz="2000" spc="-114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98682" y="3878385"/>
            <a:ext cx="4946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115" marR="5080" indent="-19050">
              <a:spcBef>
                <a:spcPts val="95"/>
              </a:spcBef>
              <a:tabLst>
                <a:tab pos="506095" algn="l"/>
                <a:tab pos="1168400" algn="l"/>
                <a:tab pos="1699260" algn="l"/>
                <a:tab pos="2254250" algn="l"/>
                <a:tab pos="2792730" algn="l"/>
                <a:tab pos="3690620" algn="l"/>
                <a:tab pos="4225290" algn="l"/>
                <a:tab pos="4525010" algn="l"/>
              </a:tabLst>
            </a:pPr>
            <a:r>
              <a:rPr sz="2000" dirty="0">
                <a:latin typeface="Arial"/>
                <a:cs typeface="Arial"/>
              </a:rPr>
              <a:t>ilk	</a:t>
            </a:r>
            <a:r>
              <a:rPr sz="2000" spc="-5" dirty="0">
                <a:latin typeface="Arial"/>
                <a:cs typeface="Arial"/>
              </a:rPr>
              <a:t>düz	demirin	mesnetten	ne	kadar  Bu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4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du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umd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dem</a:t>
            </a:r>
            <a:r>
              <a:rPr sz="2000" spc="-5" dirty="0">
                <a:latin typeface="Arial"/>
                <a:cs typeface="Arial"/>
              </a:rPr>
              <a:t>irl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ye</a:t>
            </a:r>
            <a:r>
              <a:rPr sz="2000" spc="-5" dirty="0">
                <a:latin typeface="Arial"/>
                <a:cs typeface="Arial"/>
              </a:rPr>
              <a:t>rleşt</a:t>
            </a:r>
            <a:r>
              <a:rPr sz="2000" spc="-10" dirty="0">
                <a:latin typeface="Arial"/>
                <a:cs typeface="Arial"/>
              </a:rPr>
              <a:t>ir</a:t>
            </a:r>
            <a:r>
              <a:rPr sz="2000" dirty="0">
                <a:latin typeface="Arial"/>
                <a:cs typeface="Arial"/>
              </a:rPr>
              <a:t>il</a:t>
            </a:r>
            <a:r>
              <a:rPr sz="2000" spc="-10" dirty="0">
                <a:latin typeface="Arial"/>
                <a:cs typeface="Arial"/>
              </a:rPr>
              <a:t>ir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düz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6440" y="3878385"/>
            <a:ext cx="8604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iç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n  </a:t>
            </a:r>
            <a:r>
              <a:rPr sz="2000" spc="-10" dirty="0">
                <a:latin typeface="Arial"/>
                <a:cs typeface="Arial"/>
              </a:rPr>
              <a:t>de</a:t>
            </a:r>
            <a:r>
              <a:rPr sz="2000" spc="-5" dirty="0">
                <a:latin typeface="Arial"/>
                <a:cs typeface="Arial"/>
              </a:rPr>
              <a:t>mir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623" y="4487883"/>
            <a:ext cx="88068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başlanıp pilye demirle </a:t>
            </a:r>
            <a:r>
              <a:rPr sz="2000" spc="-15" dirty="0">
                <a:latin typeface="Arial"/>
                <a:cs typeface="Arial"/>
              </a:rPr>
              <a:t>bitirilir.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demiri sayısı ile düz demir sayısı bir birine 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eşittir.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15381" y="72790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159275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5993" y="5612257"/>
            <a:ext cx="2794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169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146" y="1697897"/>
            <a:ext cx="8258175" cy="1923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ts val="2845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ts val="2845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 dirty="0">
              <a:latin typeface="Calibri"/>
              <a:cs typeface="Calibri"/>
            </a:endParaRPr>
          </a:p>
          <a:p>
            <a:pPr marL="1264920" lvl="2" indent="-338455">
              <a:spcBef>
                <a:spcPts val="675"/>
              </a:spcBef>
              <a:buChar char="•"/>
              <a:tabLst>
                <a:tab pos="1264920" algn="l"/>
                <a:tab pos="126555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 dirty="0">
              <a:latin typeface="Arial"/>
              <a:cs typeface="Arial"/>
            </a:endParaRPr>
          </a:p>
          <a:p>
            <a:pPr marL="1264920" marR="5080">
              <a:lnSpc>
                <a:spcPts val="3000"/>
              </a:lnSpc>
              <a:spcBef>
                <a:spcPts val="2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Bölümde kalan sayı düz demir aralığının yarısından küçük ise: 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Örnek</a:t>
            </a:r>
            <a:r>
              <a:rPr sz="2000" u="heavy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3: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2874" y="3650141"/>
            <a:ext cx="14090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Aralık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sayısı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98127" y="3573763"/>
            <a:ext cx="4763135" cy="1168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spcBef>
                <a:spcPts val="700"/>
              </a:spcBef>
            </a:pPr>
            <a:r>
              <a:rPr sz="2000" spc="-5" dirty="0">
                <a:latin typeface="Arial"/>
                <a:cs typeface="Arial"/>
              </a:rPr>
              <a:t>= Mesnet açıklığı (cm) / Demir aralığı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(cm)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595"/>
              </a:spcBef>
            </a:pPr>
            <a:r>
              <a:rPr sz="2000" spc="-5" dirty="0">
                <a:latin typeface="Arial"/>
                <a:cs typeface="Arial"/>
              </a:rPr>
              <a:t>= 270 cm / 23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cm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600"/>
              </a:spcBef>
              <a:tabLst>
                <a:tab pos="1754505" algn="l"/>
              </a:tabLst>
            </a:pPr>
            <a:r>
              <a:rPr sz="2000" spc="-30" dirty="0">
                <a:latin typeface="Arial"/>
                <a:cs typeface="Arial"/>
              </a:rPr>
              <a:t>=11,74	</a:t>
            </a:r>
            <a:r>
              <a:rPr sz="2000" spc="-80" dirty="0">
                <a:latin typeface="Arial"/>
                <a:cs typeface="Arial"/>
              </a:rPr>
              <a:t>11 </a:t>
            </a:r>
            <a:r>
              <a:rPr sz="2000" spc="-5" dirty="0">
                <a:latin typeface="Arial"/>
                <a:cs typeface="Arial"/>
              </a:rPr>
              <a:t>adet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aralık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03127" y="4793013"/>
            <a:ext cx="61137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5221605" algn="l"/>
              </a:tabLst>
            </a:pPr>
            <a:r>
              <a:rPr sz="2000" spc="-5" dirty="0">
                <a:latin typeface="Arial"/>
                <a:cs typeface="Arial"/>
              </a:rPr>
              <a:t>270-(23 </a:t>
            </a:r>
            <a:r>
              <a:rPr sz="2000" spc="-35" dirty="0">
                <a:latin typeface="Arial"/>
                <a:cs typeface="Arial"/>
              </a:rPr>
              <a:t>cm*11 </a:t>
            </a:r>
            <a:r>
              <a:rPr sz="2000" spc="-5" dirty="0">
                <a:latin typeface="Arial"/>
                <a:cs typeface="Arial"/>
              </a:rPr>
              <a:t>aralık sayısı=253)=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17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(kalan)	&gt;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(23/2)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03127" y="5097509"/>
            <a:ext cx="2016760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 sayısı  Pilye demir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sayısı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60380" y="5097509"/>
            <a:ext cx="3921125" cy="7880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spcBef>
                <a:spcPts val="7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12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adet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6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12 adet (düz demir sayısına</a:t>
            </a:r>
            <a:r>
              <a:rPr sz="2000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eşit)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9986" y="691910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10" name="object 10"/>
          <p:cNvSpPr/>
          <p:nvPr/>
        </p:nvSpPr>
        <p:spPr>
          <a:xfrm>
            <a:off x="4137028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600075" y="0"/>
                </a:moveTo>
                <a:lnTo>
                  <a:pt x="600075" y="60325"/>
                </a:lnTo>
                <a:lnTo>
                  <a:pt x="0" y="60325"/>
                </a:lnTo>
                <a:lnTo>
                  <a:pt x="0" y="180975"/>
                </a:lnTo>
                <a:lnTo>
                  <a:pt x="600075" y="180975"/>
                </a:lnTo>
                <a:lnTo>
                  <a:pt x="600075" y="241300"/>
                </a:lnTo>
                <a:lnTo>
                  <a:pt x="720725" y="120650"/>
                </a:lnTo>
                <a:lnTo>
                  <a:pt x="600075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37028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0" y="60325"/>
                </a:moveTo>
                <a:lnTo>
                  <a:pt x="600075" y="60325"/>
                </a:lnTo>
                <a:lnTo>
                  <a:pt x="600075" y="0"/>
                </a:lnTo>
                <a:lnTo>
                  <a:pt x="720725" y="120650"/>
                </a:lnTo>
                <a:lnTo>
                  <a:pt x="600075" y="241300"/>
                </a:lnTo>
                <a:lnTo>
                  <a:pt x="600075" y="180975"/>
                </a:lnTo>
                <a:lnTo>
                  <a:pt x="0" y="180975"/>
                </a:lnTo>
                <a:lnTo>
                  <a:pt x="0" y="60325"/>
                </a:lnTo>
                <a:close/>
              </a:path>
            </a:pathLst>
          </a:custGeom>
          <a:ln w="25400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94459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5124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7345" y="1951845"/>
            <a:ext cx="5205730" cy="88519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469900" indent="-457200">
              <a:spcBef>
                <a:spcPts val="915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807720" lvl="1" indent="-338455">
              <a:spcBef>
                <a:spcPts val="675"/>
              </a:spcBef>
              <a:buChar char="•"/>
              <a:tabLst>
                <a:tab pos="807720" algn="l"/>
                <a:tab pos="80835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Dağıtma ve ilave mesnet demir</a:t>
            </a:r>
            <a:r>
              <a:rPr sz="20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384" y="2888015"/>
            <a:ext cx="880681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523365" algn="just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Bu demirlerin sayılarının bulunması, pilye ve düz demir  sayılarının hesabıyla </a:t>
            </a:r>
            <a:r>
              <a:rPr sz="2000" spc="-20" dirty="0">
                <a:latin typeface="Arial"/>
                <a:cs typeface="Arial"/>
              </a:rPr>
              <a:t>aynıdır. </a:t>
            </a:r>
            <a:r>
              <a:rPr sz="2000" spc="-5" dirty="0">
                <a:latin typeface="Arial"/>
                <a:cs typeface="Arial"/>
              </a:rPr>
              <a:t>Bölümde </a:t>
            </a:r>
            <a:r>
              <a:rPr sz="2000" spc="-10" dirty="0">
                <a:latin typeface="Arial"/>
                <a:cs typeface="Arial"/>
              </a:rPr>
              <a:t>artan </a:t>
            </a:r>
            <a:r>
              <a:rPr sz="2000" spc="-5" dirty="0">
                <a:latin typeface="Arial"/>
                <a:cs typeface="Arial"/>
              </a:rPr>
              <a:t>varsa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bölüme 1 eklenerek  </a:t>
            </a:r>
            <a:r>
              <a:rPr sz="2000" spc="-5" dirty="0">
                <a:latin typeface="Arial"/>
                <a:cs typeface="Arial"/>
              </a:rPr>
              <a:t>dağıtma sayısı </a:t>
            </a:r>
            <a:r>
              <a:rPr sz="2000" spc="-20" dirty="0">
                <a:latin typeface="Arial"/>
                <a:cs typeface="Arial"/>
              </a:rPr>
              <a:t>bulunur. </a:t>
            </a:r>
            <a:r>
              <a:rPr sz="2000" spc="-5" dirty="0">
                <a:latin typeface="Arial"/>
                <a:cs typeface="Arial"/>
              </a:rPr>
              <a:t>İlk </a:t>
            </a:r>
            <a:r>
              <a:rPr sz="2000" spc="-10" dirty="0">
                <a:latin typeface="Arial"/>
                <a:cs typeface="Arial"/>
              </a:rPr>
              <a:t>dağıtma </a:t>
            </a:r>
            <a:r>
              <a:rPr sz="2000" spc="-5" dirty="0">
                <a:latin typeface="Arial"/>
                <a:cs typeface="Arial"/>
              </a:rPr>
              <a:t>demirinin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mesnetten uzaklığı ise bölümde  kalan sayı ikiye böl</a:t>
            </a:r>
            <a:r>
              <a:rPr sz="2000" spc="-5" dirty="0">
                <a:latin typeface="Arial"/>
                <a:cs typeface="Arial"/>
              </a:rPr>
              <a:t>ünerek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bulunmaktadır.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6532" y="655283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435430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68693" y="5639394"/>
            <a:ext cx="25400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158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86181" y="2405079"/>
            <a:ext cx="5267324" cy="3524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0145" y="1697897"/>
            <a:ext cx="36487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analizleri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70775" y="60524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6" name="object 6"/>
          <p:cNvSpPr/>
          <p:nvPr/>
        </p:nvSpPr>
        <p:spPr>
          <a:xfrm>
            <a:off x="4429124" y="4000508"/>
            <a:ext cx="1715135" cy="1000125"/>
          </a:xfrm>
          <a:custGeom>
            <a:avLst/>
            <a:gdLst/>
            <a:ahLst/>
            <a:cxnLst/>
            <a:rect l="l" t="t" r="r" b="b"/>
            <a:pathLst>
              <a:path w="1715135" h="1000125">
                <a:moveTo>
                  <a:pt x="0" y="500062"/>
                </a:moveTo>
                <a:lnTo>
                  <a:pt x="7825" y="432207"/>
                </a:lnTo>
                <a:lnTo>
                  <a:pt x="30621" y="367127"/>
                </a:lnTo>
                <a:lnTo>
                  <a:pt x="67367" y="305416"/>
                </a:lnTo>
                <a:lnTo>
                  <a:pt x="117040" y="247672"/>
                </a:lnTo>
                <a:lnTo>
                  <a:pt x="146405" y="220473"/>
                </a:lnTo>
                <a:lnTo>
                  <a:pt x="178619" y="194490"/>
                </a:lnTo>
                <a:lnTo>
                  <a:pt x="213554" y="169796"/>
                </a:lnTo>
                <a:lnTo>
                  <a:pt x="251083" y="146465"/>
                </a:lnTo>
                <a:lnTo>
                  <a:pt x="291078" y="124574"/>
                </a:lnTo>
                <a:lnTo>
                  <a:pt x="333411" y="104195"/>
                </a:lnTo>
                <a:lnTo>
                  <a:pt x="377954" y="85403"/>
                </a:lnTo>
                <a:lnTo>
                  <a:pt x="424580" y="68273"/>
                </a:lnTo>
                <a:lnTo>
                  <a:pt x="473162" y="52880"/>
                </a:lnTo>
                <a:lnTo>
                  <a:pt x="523570" y="39297"/>
                </a:lnTo>
                <a:lnTo>
                  <a:pt x="575679" y="27600"/>
                </a:lnTo>
                <a:lnTo>
                  <a:pt x="629359" y="17862"/>
                </a:lnTo>
                <a:lnTo>
                  <a:pt x="684485" y="10159"/>
                </a:lnTo>
                <a:lnTo>
                  <a:pt x="740926" y="4565"/>
                </a:lnTo>
                <a:lnTo>
                  <a:pt x="798557" y="1153"/>
                </a:lnTo>
                <a:lnTo>
                  <a:pt x="857250" y="0"/>
                </a:lnTo>
                <a:lnTo>
                  <a:pt x="915943" y="1153"/>
                </a:lnTo>
                <a:lnTo>
                  <a:pt x="973576" y="4565"/>
                </a:lnTo>
                <a:lnTo>
                  <a:pt x="1030019" y="10159"/>
                </a:lnTo>
                <a:lnTo>
                  <a:pt x="1085145" y="17862"/>
                </a:lnTo>
                <a:lnTo>
                  <a:pt x="1138827" y="27600"/>
                </a:lnTo>
                <a:lnTo>
                  <a:pt x="1190936" y="39297"/>
                </a:lnTo>
                <a:lnTo>
                  <a:pt x="1241346" y="52880"/>
                </a:lnTo>
                <a:lnTo>
                  <a:pt x="1289928" y="68273"/>
                </a:lnTo>
                <a:lnTo>
                  <a:pt x="1336554" y="85403"/>
                </a:lnTo>
                <a:lnTo>
                  <a:pt x="1381098" y="104195"/>
                </a:lnTo>
                <a:lnTo>
                  <a:pt x="1423432" y="124574"/>
                </a:lnTo>
                <a:lnTo>
                  <a:pt x="1463427" y="146465"/>
                </a:lnTo>
                <a:lnTo>
                  <a:pt x="1500956" y="169796"/>
                </a:lnTo>
                <a:lnTo>
                  <a:pt x="1535892" y="194490"/>
                </a:lnTo>
                <a:lnTo>
                  <a:pt x="1568106" y="220473"/>
                </a:lnTo>
                <a:lnTo>
                  <a:pt x="1597471" y="247672"/>
                </a:lnTo>
                <a:lnTo>
                  <a:pt x="1623860" y="276011"/>
                </a:lnTo>
                <a:lnTo>
                  <a:pt x="1667197" y="335813"/>
                </a:lnTo>
                <a:lnTo>
                  <a:pt x="1697096" y="399283"/>
                </a:lnTo>
                <a:lnTo>
                  <a:pt x="1712534" y="465825"/>
                </a:lnTo>
                <a:lnTo>
                  <a:pt x="1714512" y="500062"/>
                </a:lnTo>
                <a:lnTo>
                  <a:pt x="1712534" y="534300"/>
                </a:lnTo>
                <a:lnTo>
                  <a:pt x="1706686" y="567920"/>
                </a:lnTo>
                <a:lnTo>
                  <a:pt x="1683890" y="633002"/>
                </a:lnTo>
                <a:lnTo>
                  <a:pt x="1647145" y="694713"/>
                </a:lnTo>
                <a:lnTo>
                  <a:pt x="1597471" y="752458"/>
                </a:lnTo>
                <a:lnTo>
                  <a:pt x="1568106" y="779656"/>
                </a:lnTo>
                <a:lnTo>
                  <a:pt x="1535892" y="805640"/>
                </a:lnTo>
                <a:lnTo>
                  <a:pt x="1500956" y="830333"/>
                </a:lnTo>
                <a:lnTo>
                  <a:pt x="1463427" y="853663"/>
                </a:lnTo>
                <a:lnTo>
                  <a:pt x="1423432" y="875555"/>
                </a:lnTo>
                <a:lnTo>
                  <a:pt x="1381098" y="895933"/>
                </a:lnTo>
                <a:lnTo>
                  <a:pt x="1336554" y="914724"/>
                </a:lnTo>
                <a:lnTo>
                  <a:pt x="1289928" y="931854"/>
                </a:lnTo>
                <a:lnTo>
                  <a:pt x="1241346" y="947246"/>
                </a:lnTo>
                <a:lnTo>
                  <a:pt x="1190936" y="960829"/>
                </a:lnTo>
                <a:lnTo>
                  <a:pt x="1138827" y="972525"/>
                </a:lnTo>
                <a:lnTo>
                  <a:pt x="1085145" y="982262"/>
                </a:lnTo>
                <a:lnTo>
                  <a:pt x="1030019" y="989965"/>
                </a:lnTo>
                <a:lnTo>
                  <a:pt x="973576" y="995560"/>
                </a:lnTo>
                <a:lnTo>
                  <a:pt x="915943" y="998971"/>
                </a:lnTo>
                <a:lnTo>
                  <a:pt x="857250" y="1000124"/>
                </a:lnTo>
                <a:lnTo>
                  <a:pt x="798557" y="998971"/>
                </a:lnTo>
                <a:lnTo>
                  <a:pt x="740926" y="995560"/>
                </a:lnTo>
                <a:lnTo>
                  <a:pt x="684485" y="989965"/>
                </a:lnTo>
                <a:lnTo>
                  <a:pt x="629359" y="982262"/>
                </a:lnTo>
                <a:lnTo>
                  <a:pt x="575679" y="972525"/>
                </a:lnTo>
                <a:lnTo>
                  <a:pt x="523570" y="960829"/>
                </a:lnTo>
                <a:lnTo>
                  <a:pt x="473162" y="947246"/>
                </a:lnTo>
                <a:lnTo>
                  <a:pt x="424580" y="931854"/>
                </a:lnTo>
                <a:lnTo>
                  <a:pt x="377954" y="914724"/>
                </a:lnTo>
                <a:lnTo>
                  <a:pt x="333411" y="895933"/>
                </a:lnTo>
                <a:lnTo>
                  <a:pt x="291078" y="875555"/>
                </a:lnTo>
                <a:lnTo>
                  <a:pt x="251083" y="853663"/>
                </a:lnTo>
                <a:lnTo>
                  <a:pt x="213554" y="830333"/>
                </a:lnTo>
                <a:lnTo>
                  <a:pt x="178619" y="805640"/>
                </a:lnTo>
                <a:lnTo>
                  <a:pt x="146405" y="779656"/>
                </a:lnTo>
                <a:lnTo>
                  <a:pt x="117040" y="752458"/>
                </a:lnTo>
                <a:lnTo>
                  <a:pt x="90651" y="724118"/>
                </a:lnTo>
                <a:lnTo>
                  <a:pt x="47314" y="664316"/>
                </a:lnTo>
                <a:lnTo>
                  <a:pt x="17416" y="600845"/>
                </a:lnTo>
                <a:lnTo>
                  <a:pt x="1977" y="534300"/>
                </a:lnTo>
                <a:lnTo>
                  <a:pt x="0" y="500062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645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46" y="1697898"/>
            <a:ext cx="7757795" cy="3364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0" indent="-457200">
              <a:spcBef>
                <a:spcPts val="100"/>
              </a:spcBef>
              <a:buFont typeface="Arial"/>
              <a:buChar char="•"/>
              <a:tabLst>
                <a:tab pos="481965" algn="l"/>
                <a:tab pos="4826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lvl="1" indent="-457200">
              <a:spcBef>
                <a:spcPts val="1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Ağırlık olarak</a:t>
            </a:r>
            <a:r>
              <a:rPr sz="2000" spc="-15" dirty="0">
                <a:latin typeface="Arial"/>
                <a:cs typeface="Arial"/>
              </a:rPr>
              <a:t> hesaplanır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Donatı çapına göre birim fiyatı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değişir</a:t>
            </a:r>
            <a:r>
              <a:rPr sz="2000" spc="-2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Donatı detay planlarından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hesaplanır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1 </a:t>
            </a:r>
            <a:r>
              <a:rPr sz="2000" spc="5" dirty="0">
                <a:latin typeface="Arial"/>
                <a:cs typeface="Arial"/>
              </a:rPr>
              <a:t>m</a:t>
            </a:r>
            <a:r>
              <a:rPr sz="1950" spc="7" baseline="25641" dirty="0">
                <a:latin typeface="Arial"/>
                <a:cs typeface="Arial"/>
              </a:rPr>
              <a:t>3 </a:t>
            </a:r>
            <a:r>
              <a:rPr sz="2000" spc="-5" dirty="0">
                <a:latin typeface="Arial"/>
                <a:cs typeface="Arial"/>
              </a:rPr>
              <a:t>betonda 100 – 130 kg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1 </a:t>
            </a:r>
            <a:r>
              <a:rPr sz="2000" spc="5" dirty="0">
                <a:latin typeface="Arial"/>
                <a:cs typeface="Arial"/>
              </a:rPr>
              <a:t>m</a:t>
            </a:r>
            <a:r>
              <a:rPr sz="1950" spc="7" baseline="25641" dirty="0">
                <a:latin typeface="Arial"/>
                <a:cs typeface="Arial"/>
              </a:rPr>
              <a:t>2 </a:t>
            </a:r>
            <a:r>
              <a:rPr sz="2000" spc="-5" dirty="0">
                <a:latin typeface="Arial"/>
                <a:cs typeface="Arial"/>
              </a:rPr>
              <a:t>inşaat alanı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için</a:t>
            </a:r>
            <a:r>
              <a:rPr sz="2000" spc="-5" dirty="0">
                <a:latin typeface="Arial"/>
                <a:cs typeface="Arial"/>
              </a:rPr>
              <a:t>;</a:t>
            </a:r>
            <a:endParaRPr sz="2000" dirty="0">
              <a:latin typeface="Arial"/>
              <a:cs typeface="Arial"/>
            </a:endParaRPr>
          </a:p>
          <a:p>
            <a:pPr marL="1625600" lvl="2" indent="-228600">
              <a:spcBef>
                <a:spcPts val="600"/>
              </a:spcBef>
              <a:buChar char="•"/>
              <a:tabLst>
                <a:tab pos="1624965" algn="l"/>
                <a:tab pos="1625600" algn="l"/>
              </a:tabLst>
            </a:pPr>
            <a:r>
              <a:rPr sz="2000" spc="-5" dirty="0">
                <a:latin typeface="Arial"/>
                <a:cs typeface="Arial"/>
              </a:rPr>
              <a:t>Yığma binada 18 – 22 kg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625600" lvl="2" indent="-228600">
              <a:spcBef>
                <a:spcPts val="600"/>
              </a:spcBef>
              <a:buChar char="•"/>
              <a:tabLst>
                <a:tab pos="1624965" algn="l"/>
                <a:tab pos="1625600" algn="l"/>
              </a:tabLst>
            </a:pPr>
            <a:r>
              <a:rPr sz="2000" spc="-5" dirty="0">
                <a:latin typeface="Arial"/>
                <a:cs typeface="Arial"/>
              </a:rPr>
              <a:t>Betonarme karkas yapıda 35 – 40 kg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45" dirty="0">
                <a:latin typeface="Arial"/>
                <a:cs typeface="Arial"/>
              </a:rPr>
              <a:t>Toplam </a:t>
            </a:r>
            <a:r>
              <a:rPr sz="2000" spc="-5" dirty="0">
                <a:latin typeface="Arial"/>
                <a:cs typeface="Arial"/>
              </a:rPr>
              <a:t>inşaat demirinin % 40 ince, % </a:t>
            </a:r>
            <a:r>
              <a:rPr sz="2000" spc="-15" dirty="0">
                <a:latin typeface="Arial"/>
                <a:cs typeface="Arial"/>
              </a:rPr>
              <a:t>50’si </a:t>
            </a:r>
            <a:r>
              <a:rPr sz="2000" spc="-5" dirty="0">
                <a:latin typeface="Arial"/>
                <a:cs typeface="Arial"/>
              </a:rPr>
              <a:t>kalın</a:t>
            </a:r>
            <a:r>
              <a:rPr sz="2000" spc="114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demirdir</a:t>
            </a:r>
            <a:r>
              <a:rPr sz="2000" spc="-2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1137" y="58294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526665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46" y="1697898"/>
            <a:ext cx="7757795" cy="3364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0" indent="-457200">
              <a:spcBef>
                <a:spcPts val="100"/>
              </a:spcBef>
              <a:buFont typeface="Arial"/>
              <a:buChar char="•"/>
              <a:tabLst>
                <a:tab pos="481965" algn="l"/>
                <a:tab pos="4826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lvl="1" indent="-457200">
              <a:spcBef>
                <a:spcPts val="1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Ağırlık olarak</a:t>
            </a:r>
            <a:r>
              <a:rPr sz="2000" spc="-15" dirty="0">
                <a:latin typeface="Arial"/>
                <a:cs typeface="Arial"/>
              </a:rPr>
              <a:t> hesaplanır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Donatı çapına göre birim fiyatı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değişir</a:t>
            </a:r>
            <a:r>
              <a:rPr sz="2000" spc="-2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Donatı detay planlarından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hesaplanır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1 </a:t>
            </a:r>
            <a:r>
              <a:rPr sz="2000" spc="5" dirty="0">
                <a:latin typeface="Arial"/>
                <a:cs typeface="Arial"/>
              </a:rPr>
              <a:t>m</a:t>
            </a:r>
            <a:r>
              <a:rPr sz="1950" spc="7" baseline="25641" dirty="0">
                <a:latin typeface="Arial"/>
                <a:cs typeface="Arial"/>
              </a:rPr>
              <a:t>3 </a:t>
            </a:r>
            <a:r>
              <a:rPr sz="2000" spc="-5" dirty="0">
                <a:latin typeface="Arial"/>
                <a:cs typeface="Arial"/>
              </a:rPr>
              <a:t>betonda 100 – 130 kg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5" dirty="0">
                <a:latin typeface="Arial"/>
                <a:cs typeface="Arial"/>
              </a:rPr>
              <a:t>1 </a:t>
            </a:r>
            <a:r>
              <a:rPr sz="2000" spc="5" dirty="0">
                <a:latin typeface="Arial"/>
                <a:cs typeface="Arial"/>
              </a:rPr>
              <a:t>m</a:t>
            </a:r>
            <a:r>
              <a:rPr sz="1950" spc="7" baseline="25641" dirty="0">
                <a:latin typeface="Arial"/>
                <a:cs typeface="Arial"/>
              </a:rPr>
              <a:t>2 </a:t>
            </a:r>
            <a:r>
              <a:rPr sz="2000" spc="-5" dirty="0">
                <a:latin typeface="Arial"/>
                <a:cs typeface="Arial"/>
              </a:rPr>
              <a:t>inşaat alanı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için</a:t>
            </a:r>
            <a:r>
              <a:rPr sz="2000" spc="-5" dirty="0">
                <a:latin typeface="Arial"/>
                <a:cs typeface="Arial"/>
              </a:rPr>
              <a:t>;</a:t>
            </a:r>
            <a:endParaRPr sz="2000" dirty="0">
              <a:latin typeface="Arial"/>
              <a:cs typeface="Arial"/>
            </a:endParaRPr>
          </a:p>
          <a:p>
            <a:pPr marL="1625600" lvl="2" indent="-228600">
              <a:spcBef>
                <a:spcPts val="600"/>
              </a:spcBef>
              <a:buChar char="•"/>
              <a:tabLst>
                <a:tab pos="1624965" algn="l"/>
                <a:tab pos="1625600" algn="l"/>
              </a:tabLst>
            </a:pPr>
            <a:r>
              <a:rPr sz="2000" spc="-5" dirty="0">
                <a:latin typeface="Arial"/>
                <a:cs typeface="Arial"/>
              </a:rPr>
              <a:t>Yığma binada 18 – 22 kg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625600" lvl="2" indent="-228600">
              <a:spcBef>
                <a:spcPts val="600"/>
              </a:spcBef>
              <a:buChar char="•"/>
              <a:tabLst>
                <a:tab pos="1624965" algn="l"/>
                <a:tab pos="1625600" algn="l"/>
              </a:tabLst>
            </a:pPr>
            <a:r>
              <a:rPr sz="2000" spc="-5" dirty="0">
                <a:latin typeface="Arial"/>
                <a:cs typeface="Arial"/>
              </a:rPr>
              <a:t>Betonarme karkas yapıda 35 – 40 kg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demir</a:t>
            </a:r>
            <a:endParaRPr sz="2000" dirty="0">
              <a:latin typeface="Arial"/>
              <a:cs typeface="Arial"/>
            </a:endParaRPr>
          </a:p>
          <a:p>
            <a:pPr marL="1225550" lvl="1" indent="-457200">
              <a:spcBef>
                <a:spcPts val="600"/>
              </a:spcBef>
              <a:buChar char="•"/>
              <a:tabLst>
                <a:tab pos="1224915" algn="l"/>
                <a:tab pos="1225550" algn="l"/>
              </a:tabLst>
            </a:pPr>
            <a:r>
              <a:rPr sz="2000" spc="-45" dirty="0">
                <a:latin typeface="Arial"/>
                <a:cs typeface="Arial"/>
              </a:rPr>
              <a:t>Toplam </a:t>
            </a:r>
            <a:r>
              <a:rPr sz="2000" spc="-5" dirty="0">
                <a:latin typeface="Arial"/>
                <a:cs typeface="Arial"/>
              </a:rPr>
              <a:t>inşaat demirinin % 40 ince, % </a:t>
            </a:r>
            <a:r>
              <a:rPr sz="2000" spc="-15" dirty="0">
                <a:latin typeface="Arial"/>
                <a:cs typeface="Arial"/>
              </a:rPr>
              <a:t>50’si </a:t>
            </a:r>
            <a:r>
              <a:rPr sz="2000" spc="-5" dirty="0">
                <a:latin typeface="Arial"/>
                <a:cs typeface="Arial"/>
              </a:rPr>
              <a:t>kalın</a:t>
            </a:r>
            <a:r>
              <a:rPr sz="2000" spc="114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demirdir</a:t>
            </a:r>
            <a:r>
              <a:rPr sz="2000" spc="-2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1" y="63869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7672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877" y="1697897"/>
            <a:ext cx="8808085" cy="3729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metrajı;</a:t>
            </a:r>
            <a:endParaRPr sz="2400">
              <a:latin typeface="Arial"/>
              <a:cs typeface="Arial"/>
            </a:endParaRPr>
          </a:p>
          <a:p>
            <a:pPr marL="927100" lvl="1" indent="-457834">
              <a:lnSpc>
                <a:spcPts val="2845"/>
              </a:lnSpc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1265555" lvl="2" indent="-339090" algn="just">
              <a:spcBef>
                <a:spcPts val="675"/>
              </a:spcBef>
              <a:buChar char="•"/>
              <a:tabLst>
                <a:tab pos="126619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>
              <a:latin typeface="Arial"/>
              <a:cs typeface="Arial"/>
            </a:endParaRPr>
          </a:p>
          <a:p>
            <a:pPr marL="12700" marR="5080" indent="1524000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Betonarme projelerde demirler üzerinde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Ø8/30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gibi demir çap ve  aralıkları </a:t>
            </a:r>
            <a:r>
              <a:rPr sz="2000" spc="-15" dirty="0">
                <a:latin typeface="Arial"/>
                <a:cs typeface="Arial"/>
              </a:rPr>
              <a:t>yazılmaktadır. </a:t>
            </a:r>
            <a:r>
              <a:rPr sz="2000" spc="-5" dirty="0">
                <a:latin typeface="Arial"/>
                <a:cs typeface="Arial"/>
              </a:rPr>
              <a:t>Bu demir aralıkları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demirden düz demire </a:t>
            </a:r>
            <a:r>
              <a:rPr sz="2000" spc="-5" dirty="0">
                <a:latin typeface="Arial"/>
                <a:cs typeface="Arial"/>
              </a:rPr>
              <a:t>veya 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demirinden pilye demirine </a:t>
            </a:r>
            <a:r>
              <a:rPr sz="2000" spc="-10" dirty="0">
                <a:latin typeface="Arial"/>
                <a:cs typeface="Arial"/>
              </a:rPr>
              <a:t>kadar </a:t>
            </a:r>
            <a:r>
              <a:rPr sz="2000" spc="-5" dirty="0">
                <a:latin typeface="Arial"/>
                <a:cs typeface="Arial"/>
              </a:rPr>
              <a:t>olan aralıkları </a:t>
            </a:r>
            <a:r>
              <a:rPr sz="2000" spc="-15" dirty="0">
                <a:latin typeface="Arial"/>
                <a:cs typeface="Arial"/>
              </a:rPr>
              <a:t>göstermektedir.  </a:t>
            </a:r>
            <a:r>
              <a:rPr sz="2000" spc="-5" dirty="0">
                <a:latin typeface="Arial"/>
                <a:cs typeface="Arial"/>
              </a:rPr>
              <a:t>Bu  durumda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ve pilye </a:t>
            </a:r>
            <a:r>
              <a:rPr sz="2000" spc="-5" dirty="0">
                <a:latin typeface="Arial"/>
                <a:cs typeface="Arial"/>
              </a:rPr>
              <a:t>demirlerinin eksenleri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arası </a:t>
            </a:r>
            <a:r>
              <a:rPr sz="2000" spc="-5" dirty="0">
                <a:latin typeface="Arial"/>
                <a:cs typeface="Arial"/>
              </a:rPr>
              <a:t>uzaklığı demir üzerinde  yazılı olan uzaklığın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yarısına eşit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olmaktadır.</a:t>
            </a:r>
            <a:endParaRPr sz="2000">
              <a:latin typeface="Arial"/>
              <a:cs typeface="Arial"/>
            </a:endParaRPr>
          </a:p>
          <a:p>
            <a:pPr marL="13335" marR="5080" indent="1524000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Betonarme bir döşemeye yerleştirilecek olan düz demir sayısını  bulmak için; o düz demirin doğrultusuna dik olan döşeme mesnetleri  arasındaki uzaklık düz demir aralığına (Ø8/30) bölünerek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bulunmaktadır.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1" y="66100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139563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877" y="1697897"/>
            <a:ext cx="8808085" cy="3729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834">
              <a:lnSpc>
                <a:spcPts val="2845"/>
              </a:lnSpc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 dirty="0">
              <a:latin typeface="Calibri"/>
              <a:cs typeface="Calibri"/>
            </a:endParaRPr>
          </a:p>
          <a:p>
            <a:pPr marL="1265555" lvl="2" indent="-339090" algn="just">
              <a:spcBef>
                <a:spcPts val="675"/>
              </a:spcBef>
              <a:buChar char="•"/>
              <a:tabLst>
                <a:tab pos="126619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 dirty="0">
              <a:latin typeface="Arial"/>
              <a:cs typeface="Arial"/>
            </a:endParaRPr>
          </a:p>
          <a:p>
            <a:pPr marL="12700" marR="5080" indent="1524000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Betonarme projelerde demirler üzerinde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Ø8/30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gibi demir çap ve  aralıkları </a:t>
            </a:r>
            <a:r>
              <a:rPr sz="2000" spc="-15" dirty="0">
                <a:latin typeface="Arial"/>
                <a:cs typeface="Arial"/>
              </a:rPr>
              <a:t>yazılmaktadır. </a:t>
            </a:r>
            <a:r>
              <a:rPr sz="2000" spc="-5" dirty="0">
                <a:latin typeface="Arial"/>
                <a:cs typeface="Arial"/>
              </a:rPr>
              <a:t>Bu demir aralıkları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demirden düz demire </a:t>
            </a:r>
            <a:r>
              <a:rPr sz="2000" spc="-5" dirty="0">
                <a:latin typeface="Arial"/>
                <a:cs typeface="Arial"/>
              </a:rPr>
              <a:t>veya 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demirinden pilye demirine </a:t>
            </a:r>
            <a:r>
              <a:rPr sz="2000" spc="-10" dirty="0">
                <a:latin typeface="Arial"/>
                <a:cs typeface="Arial"/>
              </a:rPr>
              <a:t>kadar </a:t>
            </a:r>
            <a:r>
              <a:rPr sz="2000" spc="-5" dirty="0">
                <a:latin typeface="Arial"/>
                <a:cs typeface="Arial"/>
              </a:rPr>
              <a:t>olan aralıkları </a:t>
            </a:r>
            <a:r>
              <a:rPr sz="2000" spc="-15" dirty="0">
                <a:latin typeface="Arial"/>
                <a:cs typeface="Arial"/>
              </a:rPr>
              <a:t>göstermektedir.  </a:t>
            </a:r>
            <a:r>
              <a:rPr sz="2000" spc="-5" dirty="0">
                <a:latin typeface="Arial"/>
                <a:cs typeface="Arial"/>
              </a:rPr>
              <a:t>Bu  durumda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ve pilye </a:t>
            </a:r>
            <a:r>
              <a:rPr sz="2000" spc="-5" dirty="0">
                <a:latin typeface="Arial"/>
                <a:cs typeface="Arial"/>
              </a:rPr>
              <a:t>demirlerinin eksenleri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arası </a:t>
            </a:r>
            <a:r>
              <a:rPr sz="2000" spc="-5" dirty="0">
                <a:latin typeface="Arial"/>
                <a:cs typeface="Arial"/>
              </a:rPr>
              <a:t>uzaklığı demir üzerinde  yazılı olan uzaklığın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yarısına eşit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olmaktadır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3335" marR="5080" indent="1524000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Betonarme bir döşemeye yerleştirilecek olan düz demir sayısını  bulmak için; o düz demirin doğrultusuna dik olan döşeme mesnetleri  arasındaki uzaklık düz demir aralığına (Ø8/30) bölünerek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bulunmaktadır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7683" y="69445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951550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2976" y="2623274"/>
            <a:ext cx="6650355" cy="3377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0146" y="1697897"/>
            <a:ext cx="5516245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845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1264920" lvl="2" indent="-338455">
              <a:spcBef>
                <a:spcPts val="675"/>
              </a:spcBef>
              <a:buChar char="•"/>
              <a:tabLst>
                <a:tab pos="1264920" algn="l"/>
                <a:tab pos="126555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9073" y="68330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41261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877" y="1697897"/>
            <a:ext cx="8806815" cy="2815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834">
              <a:lnSpc>
                <a:spcPts val="2845"/>
              </a:lnSpc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 dirty="0">
              <a:latin typeface="Calibri"/>
              <a:cs typeface="Calibri"/>
            </a:endParaRPr>
          </a:p>
          <a:p>
            <a:pPr marL="1265555" lvl="2" indent="-339090" algn="just">
              <a:spcBef>
                <a:spcPts val="675"/>
              </a:spcBef>
              <a:buChar char="•"/>
              <a:tabLst>
                <a:tab pos="126619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sayıları</a:t>
            </a:r>
            <a:endParaRPr sz="2000" dirty="0">
              <a:latin typeface="Arial"/>
              <a:cs typeface="Arial"/>
            </a:endParaRPr>
          </a:p>
          <a:p>
            <a:pPr marL="1320165" algn="just">
              <a:spcBef>
                <a:spcPts val="6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Ancak, bu bölme işlemi sonucunda üç durum ortaya çıkacaktır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  <a:p>
            <a:pPr marL="12700" marR="5080" indent="1252855" algn="just">
              <a:spcBef>
                <a:spcPts val="595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Bölümde kalan yoksa: </a:t>
            </a:r>
            <a:r>
              <a:rPr sz="2000" spc="-5" dirty="0">
                <a:latin typeface="Arial"/>
                <a:cs typeface="Arial"/>
              </a:rPr>
              <a:t>Bölme işlemi sonucunda tam sayı elde  ediliyorsa bulunan sayı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 sayısını </a:t>
            </a:r>
            <a:r>
              <a:rPr sz="2000" spc="-15" dirty="0">
                <a:latin typeface="Arial"/>
                <a:cs typeface="Arial"/>
              </a:rPr>
              <a:t>vermektedir. </a:t>
            </a:r>
            <a:r>
              <a:rPr sz="2000" spc="-10" dirty="0">
                <a:latin typeface="Arial"/>
                <a:cs typeface="Arial"/>
              </a:rPr>
              <a:t>Betonarme  </a:t>
            </a:r>
            <a:r>
              <a:rPr sz="2000" spc="-5" dirty="0">
                <a:latin typeface="Arial"/>
                <a:cs typeface="Arial"/>
              </a:rPr>
              <a:t>döşemelerde demirler yerleştirilirken </a:t>
            </a:r>
            <a:r>
              <a:rPr sz="2000" spc="-10" dirty="0">
                <a:latin typeface="Arial"/>
                <a:cs typeface="Arial"/>
              </a:rPr>
              <a:t>düz </a:t>
            </a:r>
            <a:r>
              <a:rPr sz="2000" spc="-5" dirty="0">
                <a:latin typeface="Arial"/>
                <a:cs typeface="Arial"/>
              </a:rPr>
              <a:t>demirle başlanıp yine düz demirle  </a:t>
            </a:r>
            <a:r>
              <a:rPr sz="2000" spc="-15" dirty="0">
                <a:latin typeface="Arial"/>
                <a:cs typeface="Arial"/>
              </a:rPr>
              <a:t>bitirilir.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demiri sayısı ise düz demir sayısının bir</a:t>
            </a:r>
            <a:r>
              <a:rPr sz="20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eksiğidir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1" y="68330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83406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7505700" cy="2663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ts val="2845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 demiri (donatı)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metrajı;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845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öşeme Demir 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Sayılarının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Bulunması</a:t>
            </a:r>
            <a:endParaRPr sz="2400">
              <a:latin typeface="Calibri"/>
              <a:cs typeface="Calibri"/>
            </a:endParaRPr>
          </a:p>
          <a:p>
            <a:pPr marL="1264920" marR="3268979" lvl="2" indent="-338455">
              <a:lnSpc>
                <a:spcPct val="125000"/>
              </a:lnSpc>
              <a:spcBef>
                <a:spcPts val="75"/>
              </a:spcBef>
              <a:buChar char="•"/>
              <a:tabLst>
                <a:tab pos="1264920" algn="l"/>
                <a:tab pos="126555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Pilye ve düz demir sayıları  Bölümde kalan yoksa:</a:t>
            </a:r>
            <a:endParaRPr sz="2000">
              <a:latin typeface="Arial"/>
              <a:cs typeface="Arial"/>
            </a:endParaRPr>
          </a:p>
          <a:p>
            <a:pPr marL="1264920">
              <a:spcBef>
                <a:spcPts val="600"/>
              </a:spcBef>
            </a:pP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Örnek</a:t>
            </a:r>
            <a:r>
              <a:rPr sz="2000" u="heavy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1:</a:t>
            </a:r>
            <a:endParaRPr sz="2000">
              <a:latin typeface="Arial"/>
              <a:cs typeface="Arial"/>
            </a:endParaRPr>
          </a:p>
          <a:p>
            <a:pPr marL="1264920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Aralık sayısı = Mesnet açıklığı (cm) / Demir aralığı</a:t>
            </a:r>
            <a:r>
              <a:rPr sz="2000" spc="-3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(cm)</a:t>
            </a:r>
            <a:endParaRPr sz="2000">
              <a:latin typeface="Arial"/>
              <a:cs typeface="Arial"/>
            </a:endParaRPr>
          </a:p>
          <a:p>
            <a:pPr marL="2755265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= 350 cm / 25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cm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2758" y="4335510"/>
            <a:ext cx="2226945" cy="11690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503045">
              <a:spcBef>
                <a:spcPts val="700"/>
              </a:spcBef>
            </a:pP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14,0</a:t>
            </a:r>
            <a:endParaRPr sz="2000">
              <a:latin typeface="Arial"/>
              <a:cs typeface="Arial"/>
            </a:endParaRPr>
          </a:p>
          <a:p>
            <a:pPr marL="12700" marR="214629">
              <a:lnSpc>
                <a:spcPct val="125000"/>
              </a:lnSpc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Düz demir sayısı  Pilye demir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sayısı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7508" y="4335510"/>
            <a:ext cx="4597400" cy="11690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648335">
              <a:spcBef>
                <a:spcPts val="700"/>
              </a:spcBef>
            </a:pPr>
            <a:r>
              <a:rPr sz="2000" spc="-5" dirty="0">
                <a:latin typeface="Arial"/>
                <a:cs typeface="Arial"/>
              </a:rPr>
              <a:t>14 adet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aralık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6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14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adet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60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= 13 adet (düz demir sayısının bir</a:t>
            </a:r>
            <a:r>
              <a:rPr sz="2000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eksiği)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8834" y="672152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6" name="object 6"/>
          <p:cNvSpPr/>
          <p:nvPr/>
        </p:nvSpPr>
        <p:spPr>
          <a:xfrm>
            <a:off x="3643307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600075" y="0"/>
                </a:moveTo>
                <a:lnTo>
                  <a:pt x="600075" y="60325"/>
                </a:lnTo>
                <a:lnTo>
                  <a:pt x="0" y="60325"/>
                </a:lnTo>
                <a:lnTo>
                  <a:pt x="0" y="180975"/>
                </a:lnTo>
                <a:lnTo>
                  <a:pt x="600075" y="180975"/>
                </a:lnTo>
                <a:lnTo>
                  <a:pt x="600075" y="241300"/>
                </a:lnTo>
                <a:lnTo>
                  <a:pt x="720725" y="120650"/>
                </a:lnTo>
                <a:lnTo>
                  <a:pt x="600075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43307" y="4473583"/>
            <a:ext cx="720725" cy="241300"/>
          </a:xfrm>
          <a:custGeom>
            <a:avLst/>
            <a:gdLst/>
            <a:ahLst/>
            <a:cxnLst/>
            <a:rect l="l" t="t" r="r" b="b"/>
            <a:pathLst>
              <a:path w="720725" h="241300">
                <a:moveTo>
                  <a:pt x="0" y="60325"/>
                </a:moveTo>
                <a:lnTo>
                  <a:pt x="600075" y="60325"/>
                </a:lnTo>
                <a:lnTo>
                  <a:pt x="600075" y="0"/>
                </a:lnTo>
                <a:lnTo>
                  <a:pt x="720725" y="120650"/>
                </a:lnTo>
                <a:lnTo>
                  <a:pt x="600075" y="241300"/>
                </a:lnTo>
                <a:lnTo>
                  <a:pt x="600075" y="180975"/>
                </a:lnTo>
                <a:lnTo>
                  <a:pt x="0" y="180975"/>
                </a:lnTo>
                <a:lnTo>
                  <a:pt x="0" y="60325"/>
                </a:lnTo>
                <a:close/>
              </a:path>
            </a:pathLst>
          </a:custGeom>
          <a:ln w="25400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7837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17171</TotalTime>
  <Words>1108</Words>
  <Application>Microsoft Office PowerPoint</Application>
  <PresentationFormat>Ekran Gösterisi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16</vt:i4>
      </vt:variant>
    </vt:vector>
  </HeadingPairs>
  <TitlesOfParts>
    <vt:vector size="25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885</cp:revision>
  <cp:lastPrinted>2016-10-24T07:53:35Z</cp:lastPrinted>
  <dcterms:created xsi:type="dcterms:W3CDTF">2016-09-18T09:35:24Z</dcterms:created>
  <dcterms:modified xsi:type="dcterms:W3CDTF">2020-02-28T13:16:04Z</dcterms:modified>
</cp:coreProperties>
</file>