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493C"/>
    <a:srgbClr val="1D1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1" d="100"/>
          <a:sy n="121" d="100"/>
        </p:scale>
        <p:origin x="-12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51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0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23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537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12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2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14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13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74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262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7D4C6-44F8-4172-9F9C-F2C37F197762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8CC0-1DEC-48C2-9F97-0B4E86BB6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356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368000" y="1849787"/>
            <a:ext cx="7308604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867" b="1" u="sng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EĞİTİM BİLİMİNE GİRİŞ</a:t>
            </a:r>
            <a:endParaRPr lang="tr-TR" sz="5867" b="1" u="sng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875333" y="3044957"/>
            <a:ext cx="8293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EĞİTİMİN HUKUKİ TEMELLERİ</a:t>
            </a:r>
            <a:endParaRPr lang="tr-TR" sz="4800" b="1" u="sng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6424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KANUN HÜKMÜNDE KARARNAME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0691" y="2515042"/>
            <a:ext cx="11905323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Olağanüstü </a:t>
            </a:r>
            <a:r>
              <a:rPr lang="tr-TR" sz="2000" dirty="0"/>
              <a:t>durumlarda toplumsal ve güncel bir sorununun </a:t>
            </a:r>
            <a:r>
              <a:rPr lang="tr-TR" sz="2000" dirty="0" smtClean="0"/>
              <a:t>çözümü için</a:t>
            </a:r>
            <a:r>
              <a:rPr lang="tr-TR" sz="2000" dirty="0"/>
              <a:t>; Anayasanın Bakanlar Kurulu’na verdiği yetkiye dayanılarak </a:t>
            </a:r>
            <a:r>
              <a:rPr lang="tr-TR" sz="2000" dirty="0" smtClean="0"/>
              <a:t>kanun hükmünde </a:t>
            </a:r>
            <a:r>
              <a:rPr lang="tr-TR" sz="2000" dirty="0"/>
              <a:t>kararname </a:t>
            </a:r>
            <a:r>
              <a:rPr lang="tr-TR" sz="2000" dirty="0" smtClean="0"/>
              <a:t>çıkarılır.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Kanun </a:t>
            </a:r>
            <a:r>
              <a:rPr lang="tr-TR" sz="2000" dirty="0"/>
              <a:t>hükmünde kararname çıktığı </a:t>
            </a:r>
            <a:r>
              <a:rPr lang="tr-TR" sz="2000" dirty="0" smtClean="0"/>
              <a:t>gün Resmî </a:t>
            </a:r>
            <a:r>
              <a:rPr lang="tr-TR" sz="2000" dirty="0" err="1"/>
              <a:t>Gazete’de</a:t>
            </a:r>
            <a:r>
              <a:rPr lang="tr-TR" sz="2000" dirty="0"/>
              <a:t> yayınlanarak yürürlüğe girer ve aynı gün meclise </a:t>
            </a:r>
            <a:r>
              <a:rPr lang="tr-TR" sz="2000" dirty="0" smtClean="0"/>
              <a:t>sunulur ve </a:t>
            </a:r>
            <a:r>
              <a:rPr lang="tr-TR" sz="2000" dirty="0"/>
              <a:t>mecliste acilen görüşmeye açılır. Meclis, tarafından üzerinde her </a:t>
            </a:r>
            <a:r>
              <a:rPr lang="tr-TR" sz="2000" dirty="0" smtClean="0"/>
              <a:t>türlü değişiklik </a:t>
            </a:r>
            <a:r>
              <a:rPr lang="tr-TR" sz="2000" dirty="0"/>
              <a:t>yapılabilir ve sonuçta kabul ya da </a:t>
            </a:r>
            <a:r>
              <a:rPr lang="tr-TR" sz="2000" dirty="0" smtClean="0"/>
              <a:t>reddedilebilir.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Reddedilen KHK’ler </a:t>
            </a:r>
            <a:r>
              <a:rPr lang="tr-TR" sz="2000" dirty="0"/>
              <a:t>ise Resmî </a:t>
            </a:r>
            <a:r>
              <a:rPr lang="tr-TR" sz="2000" dirty="0" err="1"/>
              <a:t>Gazete’de</a:t>
            </a:r>
            <a:r>
              <a:rPr lang="tr-TR" sz="2000" dirty="0"/>
              <a:t> ilan edilerek yürürlükten kaldırılır.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79871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litter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TÜZÜK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0691" y="2515042"/>
            <a:ext cx="11905323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Kanunlar </a:t>
            </a:r>
            <a:r>
              <a:rPr lang="tr-TR" sz="2000" dirty="0"/>
              <a:t>soyut ve genel kurallar halinde olup, somut ayrıntılara </a:t>
            </a:r>
            <a:r>
              <a:rPr lang="tr-TR" sz="2000" dirty="0" smtClean="0"/>
              <a:t>inmezler. Herhangi </a:t>
            </a:r>
            <a:r>
              <a:rPr lang="tr-TR" sz="2000" dirty="0"/>
              <a:t>bir kanunun uygulanmasını göstermek veya kanunun </a:t>
            </a:r>
            <a:r>
              <a:rPr lang="tr-TR" sz="2000" dirty="0" smtClean="0"/>
              <a:t>emrettiği işleri </a:t>
            </a:r>
            <a:r>
              <a:rPr lang="tr-TR" sz="2000" dirty="0"/>
              <a:t>belirtmek üzere, kanuna aykırı olmamak şartı ile ve Danıştay’ın </a:t>
            </a:r>
            <a:r>
              <a:rPr lang="tr-TR" sz="2000" dirty="0" smtClean="0"/>
              <a:t>onayından geçirilmek </a:t>
            </a:r>
            <a:r>
              <a:rPr lang="tr-TR" sz="2000" dirty="0"/>
              <a:t>üzere Bakanlar Kurulu tarafından çıkarılan hukuk </a:t>
            </a:r>
            <a:r>
              <a:rPr lang="tr-TR" sz="2000" dirty="0" smtClean="0"/>
              <a:t>kurallarıdır.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Tüzükler </a:t>
            </a:r>
            <a:r>
              <a:rPr lang="tr-TR" sz="2000" dirty="0"/>
              <a:t>Cumhurbaşkanı </a:t>
            </a:r>
            <a:r>
              <a:rPr lang="tr-TR" sz="2000" dirty="0" smtClean="0"/>
              <a:t>tarafından onaylanır </a:t>
            </a:r>
            <a:r>
              <a:rPr lang="tr-TR" sz="2000" dirty="0"/>
              <a:t>ve kanunlar gibi yayımlanır. Kanunda tüzük çıkarılması </a:t>
            </a:r>
            <a:r>
              <a:rPr lang="tr-TR" sz="2000" dirty="0" smtClean="0"/>
              <a:t>belirtilmişse, tüzük </a:t>
            </a:r>
            <a:r>
              <a:rPr lang="tr-TR" sz="2000" dirty="0"/>
              <a:t>çıkarılır. Aksi halde tüzük çıkarılmaz. </a:t>
            </a:r>
            <a:endParaRPr lang="tr-TR" sz="2000" dirty="0" smtClean="0"/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Buna </a:t>
            </a:r>
            <a:r>
              <a:rPr lang="tr-TR" sz="2000" dirty="0"/>
              <a:t>örnek </a:t>
            </a:r>
            <a:r>
              <a:rPr lang="tr-TR" sz="2000" dirty="0" smtClean="0"/>
              <a:t>olarak; Millî </a:t>
            </a:r>
            <a:r>
              <a:rPr lang="tr-TR" sz="2000" dirty="0"/>
              <a:t>Eğitim Bakanlığı Teftiş Kurulu Tüzüğü, Türk Bayrağı Tüzüğü verilebilir.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06401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YÖNETMELİKLER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2527" y="2588518"/>
            <a:ext cx="11905323" cy="22467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Kanun </a:t>
            </a:r>
            <a:r>
              <a:rPr lang="tr-TR" sz="2000" dirty="0"/>
              <a:t>ve tüzüklerin uygulanmalarına ilişkin daha somut ve </a:t>
            </a:r>
            <a:r>
              <a:rPr lang="tr-TR" sz="2000" dirty="0" smtClean="0"/>
              <a:t>ayrıntıları içeren</a:t>
            </a:r>
            <a:r>
              <a:rPr lang="tr-TR" sz="2000" dirty="0"/>
              <a:t>, Bakanlar kurulu, Bakanlıklar ve çeşitli Kamu Kuruluşlarının </a:t>
            </a:r>
            <a:r>
              <a:rPr lang="tr-TR" sz="2000" dirty="0" smtClean="0"/>
              <a:t>çalışma usul </a:t>
            </a:r>
            <a:r>
              <a:rPr lang="tr-TR" sz="2000" dirty="0"/>
              <a:t>ve düzenlerini belirleyen, hukuksal anlamı ve geçerliliği olan </a:t>
            </a:r>
            <a:r>
              <a:rPr lang="tr-TR" sz="2000" dirty="0" smtClean="0"/>
              <a:t>yazılı metinlerdir</a:t>
            </a:r>
            <a:r>
              <a:rPr lang="tr-TR" sz="2000" dirty="0"/>
              <a:t>. </a:t>
            </a:r>
            <a:endParaRPr lang="tr-TR" sz="2000" dirty="0" smtClean="0"/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Kanun </a:t>
            </a:r>
            <a:r>
              <a:rPr lang="tr-TR" sz="2000" dirty="0"/>
              <a:t>ve tüzüğe uygun olmalıdır. Aksi halde Danıştay’ın </a:t>
            </a:r>
            <a:r>
              <a:rPr lang="tr-TR" sz="2000" dirty="0" smtClean="0"/>
              <a:t>iptal etme </a:t>
            </a:r>
            <a:r>
              <a:rPr lang="tr-TR" sz="2000" dirty="0"/>
              <a:t>hakkı vardır. Bazı yönetmelikler Resmî </a:t>
            </a:r>
            <a:r>
              <a:rPr lang="tr-TR" sz="2000" dirty="0" err="1"/>
              <a:t>Gazete’de</a:t>
            </a:r>
            <a:r>
              <a:rPr lang="tr-TR" sz="2000" dirty="0"/>
              <a:t> </a:t>
            </a:r>
            <a:r>
              <a:rPr lang="tr-TR" sz="2000" dirty="0" smtClean="0"/>
              <a:t>yayınlanır.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Millî Eğitim </a:t>
            </a:r>
            <a:r>
              <a:rPr lang="tr-TR" sz="2000" dirty="0"/>
              <a:t>Bakanlığı İlköğretim Kurumları Yönetmeliği ve Ayniyat </a:t>
            </a:r>
            <a:r>
              <a:rPr lang="tr-TR" sz="2000" dirty="0" smtClean="0"/>
              <a:t>Yönetmeliği örnek </a:t>
            </a:r>
            <a:r>
              <a:rPr lang="tr-TR" sz="2000" dirty="0"/>
              <a:t>olarak verilebilir.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94428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hred pattern="rectangle"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 NEDİR?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7011" y="2376311"/>
            <a:ext cx="11905323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İnsanlar </a:t>
            </a:r>
            <a:r>
              <a:rPr lang="tr-TR" sz="2000" dirty="0"/>
              <a:t>birlikte yaşamak zorundadır. Birlikte yaşanılan ortamlarda </a:t>
            </a:r>
            <a:r>
              <a:rPr lang="tr-TR" sz="2000" dirty="0" smtClean="0"/>
              <a:t>da uyulması </a:t>
            </a:r>
            <a:r>
              <a:rPr lang="tr-TR" sz="2000" dirty="0"/>
              <a:t>gereken birtakım kurallar vardır. </a:t>
            </a:r>
            <a:endParaRPr lang="tr-TR" sz="2000" dirty="0" smtClean="0"/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kurallar ilk zamanlar </a:t>
            </a:r>
            <a:r>
              <a:rPr lang="tr-TR" sz="2000" dirty="0" smtClean="0"/>
              <a:t>ahlak, görgü</a:t>
            </a:r>
            <a:r>
              <a:rPr lang="tr-TR" sz="2000" dirty="0"/>
              <a:t>, töre, din kuralları iken, genişleyen toplum, soy kılan, kabile, </a:t>
            </a:r>
            <a:r>
              <a:rPr lang="tr-TR" sz="2000" dirty="0" smtClean="0"/>
              <a:t>şehir devleti</a:t>
            </a:r>
            <a:r>
              <a:rPr lang="tr-TR" sz="2000" dirty="0"/>
              <a:t>, devlet, hatta İmparatorluklar derken, toplumda düzeni </a:t>
            </a:r>
            <a:r>
              <a:rPr lang="tr-TR" sz="2000" dirty="0" smtClean="0"/>
              <a:t>sağlamak için </a:t>
            </a:r>
            <a:r>
              <a:rPr lang="tr-TR" sz="2000" dirty="0"/>
              <a:t>hukuk kuralları ortaya </a:t>
            </a:r>
            <a:r>
              <a:rPr lang="tr-TR" sz="2000" dirty="0" smtClean="0"/>
              <a:t>çıkmıştır.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Aslında </a:t>
            </a:r>
            <a:r>
              <a:rPr lang="tr-TR" sz="2000" dirty="0"/>
              <a:t>hukuk kuralları diğer </a:t>
            </a:r>
            <a:r>
              <a:rPr lang="tr-TR" sz="2000" dirty="0" smtClean="0"/>
              <a:t>toplumsal kurallardan </a:t>
            </a:r>
            <a:r>
              <a:rPr lang="tr-TR" sz="2000" dirty="0"/>
              <a:t>doğmuştur. Hukuk kurallarının güçlü bir yaptırımı </a:t>
            </a:r>
            <a:r>
              <a:rPr lang="tr-TR" sz="2000" dirty="0" smtClean="0"/>
              <a:t>varken, diğer </a:t>
            </a:r>
            <a:r>
              <a:rPr lang="tr-TR" sz="2000" dirty="0"/>
              <a:t>toplumsal kuralların yaptırımları toplumdan topluma, zamandan </a:t>
            </a:r>
            <a:r>
              <a:rPr lang="tr-TR" sz="2000" dirty="0" smtClean="0"/>
              <a:t>zamana değişse </a:t>
            </a:r>
            <a:r>
              <a:rPr lang="tr-TR" sz="2000" dirty="0"/>
              <a:t>de, hukuk kuralları kadar güçlü değildir.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063476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 SİSTEMİ VE HUKUKUN DALLARI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7011" y="2506935"/>
            <a:ext cx="11905323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Hukuk </a:t>
            </a:r>
            <a:r>
              <a:rPr lang="tr-TR" sz="2000" dirty="0"/>
              <a:t>kurallarının düzenledikleri, sosyal ilişkiler dikkate alınarak </a:t>
            </a:r>
            <a:r>
              <a:rPr lang="tr-TR" sz="2000" dirty="0" smtClean="0"/>
              <a:t>genelden  özele </a:t>
            </a:r>
            <a:r>
              <a:rPr lang="tr-TR" sz="2000" dirty="0"/>
              <a:t>ve konu bakımından da hukukun ana kavramına göre </a:t>
            </a:r>
            <a:r>
              <a:rPr lang="tr-TR" sz="2000" dirty="0" smtClean="0"/>
              <a:t>tasnifine hukuk </a:t>
            </a:r>
            <a:r>
              <a:rPr lang="tr-TR" sz="2000" dirty="0"/>
              <a:t>sistemi </a:t>
            </a:r>
            <a:r>
              <a:rPr lang="tr-TR" sz="2000" dirty="0" smtClean="0"/>
              <a:t>denir. Hukuk ortak görüş olarak</a:t>
            </a:r>
            <a:r>
              <a:rPr lang="tr-TR" sz="2000" dirty="0"/>
              <a:t>, özel hukuk ve kamu hukuku olarak iki ana kola ayrılır. Ancak </a:t>
            </a:r>
            <a:r>
              <a:rPr lang="tr-TR" sz="2000" dirty="0" smtClean="0"/>
              <a:t>günümüzde bazı </a:t>
            </a:r>
            <a:r>
              <a:rPr lang="tr-TR" sz="2000" dirty="0"/>
              <a:t>hukuk dalları, karma nitelik kazanmış </a:t>
            </a:r>
            <a:r>
              <a:rPr lang="tr-TR" sz="2000" dirty="0" smtClean="0"/>
              <a:t>görünmektedir.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Kısaca özel </a:t>
            </a:r>
            <a:r>
              <a:rPr lang="tr-TR" sz="2000" dirty="0"/>
              <a:t>hukuk kuralları içinde genel hukuka ait kurallar yer alabileceği </a:t>
            </a:r>
            <a:r>
              <a:rPr lang="tr-TR" sz="2000" dirty="0" smtClean="0"/>
              <a:t>gibi kamu </a:t>
            </a:r>
            <a:r>
              <a:rPr lang="tr-TR" sz="2000" dirty="0"/>
              <a:t>hukukuna ait bir yasal düzenleme içerisinde özel hukuk </a:t>
            </a:r>
            <a:r>
              <a:rPr lang="tr-TR" sz="2000" dirty="0" smtClean="0"/>
              <a:t>kurallarına </a:t>
            </a:r>
            <a:r>
              <a:rPr lang="nb-NO" sz="2000" dirty="0" smtClean="0"/>
              <a:t>da </a:t>
            </a:r>
            <a:r>
              <a:rPr lang="nb-NO" sz="2000" dirty="0"/>
              <a:t>yer verilir ki buna da </a:t>
            </a:r>
            <a:r>
              <a:rPr lang="nb-NO" sz="2000" b="1" dirty="0"/>
              <a:t>karma hukuk </a:t>
            </a:r>
            <a:r>
              <a:rPr lang="nb-NO" sz="2000" dirty="0"/>
              <a:t>adı verilir. </a:t>
            </a:r>
            <a:endParaRPr lang="tr-TR" sz="2000" dirty="0" smtClean="0"/>
          </a:p>
          <a:p>
            <a:pPr algn="just"/>
            <a:endParaRPr lang="tr-TR" sz="2000" dirty="0"/>
          </a:p>
          <a:p>
            <a:pPr algn="just"/>
            <a:r>
              <a:rPr lang="nb-NO" sz="2000" dirty="0" smtClean="0"/>
              <a:t>Ağırlık </a:t>
            </a:r>
            <a:r>
              <a:rPr lang="nb-NO" sz="2000" dirty="0"/>
              <a:t>hangi alan </a:t>
            </a:r>
            <a:r>
              <a:rPr lang="nb-NO" sz="2000" dirty="0" smtClean="0"/>
              <a:t>içerisinde</a:t>
            </a:r>
            <a:r>
              <a:rPr lang="tr-TR" sz="2000" dirty="0" smtClean="0"/>
              <a:t> ise </a:t>
            </a:r>
            <a:r>
              <a:rPr lang="tr-TR" sz="2000" dirty="0"/>
              <a:t>o hukuk dalı kapsamında sayılır.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4406564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ÖZEL HUKUK DALLARI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7011" y="2596739"/>
            <a:ext cx="11905323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Özel </a:t>
            </a:r>
            <a:r>
              <a:rPr lang="tr-TR" sz="2000" dirty="0"/>
              <a:t>hukuk kişilerin birbirleri ile olan ilişkilerini düzenler. Bu </a:t>
            </a:r>
            <a:r>
              <a:rPr lang="tr-TR" sz="2000" dirty="0" smtClean="0"/>
              <a:t>kişiler gerçek </a:t>
            </a:r>
            <a:r>
              <a:rPr lang="tr-TR" sz="2000" dirty="0"/>
              <a:t>kişiler olabileceği gibi, dernek ve vakıf gibi tüzel kişiler de </a:t>
            </a:r>
            <a:r>
              <a:rPr lang="tr-TR" sz="2000" dirty="0" smtClean="0"/>
              <a:t>olabilir. 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Akyüz’e göre; </a:t>
            </a:r>
            <a:r>
              <a:rPr lang="tr-TR" sz="2000" dirty="0"/>
              <a:t>medeni hukuk özel hukukun en önemli ve çocuk </a:t>
            </a:r>
            <a:r>
              <a:rPr lang="tr-TR" sz="2000" dirty="0" smtClean="0"/>
              <a:t>hakları bakımından </a:t>
            </a:r>
            <a:r>
              <a:rPr lang="tr-TR" sz="2000" dirty="0"/>
              <a:t>da en kapsamlı dalıdır. Medeni hukuk, bir ülkenin </a:t>
            </a:r>
            <a:r>
              <a:rPr lang="tr-TR" sz="2000" dirty="0" smtClean="0"/>
              <a:t>yurttaşlarının birbirleriyle </a:t>
            </a:r>
            <a:r>
              <a:rPr lang="tr-TR" sz="2000" dirty="0"/>
              <a:t>ve belirli ölçüde de devlette doğrudan ve dolaylı </a:t>
            </a:r>
            <a:r>
              <a:rPr lang="tr-TR" sz="2000" dirty="0" smtClean="0"/>
              <a:t>ilişkilerini düzenler</a:t>
            </a:r>
            <a:r>
              <a:rPr lang="tr-TR" sz="2000" dirty="0"/>
              <a:t>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4332466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 HUKUKU DALLARI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7011" y="2490607"/>
            <a:ext cx="11905323" cy="28623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Kamu </a:t>
            </a:r>
            <a:r>
              <a:rPr lang="tr-TR" sz="2000" dirty="0"/>
              <a:t>hukuku devletin ve diğer kamu kurum ve kuruluşlarının </a:t>
            </a:r>
            <a:r>
              <a:rPr lang="tr-TR" sz="2000" dirty="0" smtClean="0"/>
              <a:t>örgütlenişine, işleyişine </a:t>
            </a:r>
            <a:r>
              <a:rPr lang="tr-TR" sz="2000" dirty="0"/>
              <a:t>ve gördükleri hizmetlere ilişkin kurallardan oluşur. </a:t>
            </a:r>
            <a:r>
              <a:rPr lang="tr-TR" sz="2000" dirty="0" smtClean="0"/>
              <a:t>Kamu kurum </a:t>
            </a:r>
            <a:r>
              <a:rPr lang="tr-TR" sz="2000" dirty="0"/>
              <a:t>ve kuruluşlarından anlaşılan, il özel idareleri, belediyeler, </a:t>
            </a:r>
            <a:r>
              <a:rPr lang="tr-TR" sz="2000" dirty="0" smtClean="0"/>
              <a:t>köyler, üniversite</a:t>
            </a:r>
            <a:r>
              <a:rPr lang="tr-TR" sz="2000" dirty="0"/>
              <a:t>, TRT, karayolları vb. gibi </a:t>
            </a:r>
            <a:r>
              <a:rPr lang="tr-TR" sz="2000" dirty="0" smtClean="0"/>
              <a:t>kuruluşlardır.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Kamu hukukunda kişi </a:t>
            </a:r>
            <a:r>
              <a:rPr lang="tr-TR" sz="2000" dirty="0"/>
              <a:t>devlet ve diğer kamu otoriteleriyle ilişkilerinde devlet egemenliğini </a:t>
            </a:r>
            <a:r>
              <a:rPr lang="tr-TR" sz="2000" dirty="0" smtClean="0"/>
              <a:t>kullanan kamu </a:t>
            </a:r>
            <a:r>
              <a:rPr lang="tr-TR" sz="2000" dirty="0"/>
              <a:t>gücünün emrine uymak zorundadır. Bu güç hiçbir zaman </a:t>
            </a:r>
            <a:r>
              <a:rPr lang="tr-TR" sz="2000" dirty="0" smtClean="0"/>
              <a:t>sınırsız değildir.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Bu </a:t>
            </a:r>
            <a:r>
              <a:rPr lang="tr-TR" sz="2000" dirty="0"/>
              <a:t>gücünde uymak zorunda olduğu hukuk kuralları </a:t>
            </a:r>
            <a:r>
              <a:rPr lang="tr-TR" sz="2000" dirty="0" smtClean="0"/>
              <a:t>vardır. Kısaca</a:t>
            </a:r>
            <a:r>
              <a:rPr lang="tr-TR" sz="2000" dirty="0"/>
              <a:t>, kamu hukuku kişinin devleti oluşturan kamu kuruluşları ile </a:t>
            </a:r>
            <a:r>
              <a:rPr lang="tr-TR" sz="2000" dirty="0" smtClean="0"/>
              <a:t>ilişkisini düzenleyen </a:t>
            </a:r>
            <a:r>
              <a:rPr lang="tr-TR" sz="2000" dirty="0"/>
              <a:t>hukuk kurallarıdır.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57822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 KAYNAKLARI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7011" y="2792684"/>
            <a:ext cx="11905323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smtClean="0"/>
              <a:t>Hukukun </a:t>
            </a:r>
            <a:r>
              <a:rPr lang="tr-TR" sz="2400" dirty="0"/>
              <a:t>bu günkü seviyesine gelmesinde, gelişmesinde, </a:t>
            </a:r>
            <a:r>
              <a:rPr lang="tr-TR" sz="2400" dirty="0" smtClean="0"/>
              <a:t>hukukun birtakım </a:t>
            </a:r>
            <a:r>
              <a:rPr lang="tr-TR" sz="2400" dirty="0"/>
              <a:t>kaynakları </a:t>
            </a:r>
            <a:r>
              <a:rPr lang="tr-TR" sz="2400" dirty="0" smtClean="0"/>
              <a:t>vardır.</a:t>
            </a:r>
          </a:p>
          <a:p>
            <a:endParaRPr lang="tr-TR" sz="2400" dirty="0"/>
          </a:p>
          <a:p>
            <a:r>
              <a:rPr lang="tr-TR" sz="2400" dirty="0" smtClean="0"/>
              <a:t>Bu </a:t>
            </a:r>
            <a:r>
              <a:rPr lang="tr-TR" sz="2400" dirty="0"/>
              <a:t>kaynaklar; yazılı kaynaklar, gelenek, töre, </a:t>
            </a:r>
            <a:r>
              <a:rPr lang="tr-TR" sz="2400" dirty="0" smtClean="0"/>
              <a:t>örf âdetler</a:t>
            </a:r>
            <a:r>
              <a:rPr lang="tr-TR" sz="2400" dirty="0"/>
              <a:t>, içtihatlar ve bilimsel içtihatlar şeklinde </a:t>
            </a:r>
            <a:r>
              <a:rPr lang="tr-TR" sz="2400" dirty="0" smtClean="0"/>
              <a:t>sıralanabilir.</a:t>
            </a:r>
          </a:p>
        </p:txBody>
      </p:sp>
    </p:spTree>
    <p:extLst>
      <p:ext uri="{BB962C8B-B14F-4D97-AF65-F5344CB8AC3E}">
        <p14:creationId xmlns:p14="http://schemas.microsoft.com/office/powerpoint/2010/main" val="360088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 KURALLARININ ÖZELLİKLERİ VE İŞLEVLERİ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0691" y="1461886"/>
            <a:ext cx="11905323" cy="47089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Hukuk </a:t>
            </a:r>
            <a:r>
              <a:rPr lang="tr-TR" sz="2000" dirty="0"/>
              <a:t>kuralları toplumsal düzeni sağlamak için insanların </a:t>
            </a:r>
            <a:r>
              <a:rPr lang="tr-TR" sz="2000" dirty="0" smtClean="0"/>
              <a:t>birbirleriyle ve </a:t>
            </a:r>
            <a:r>
              <a:rPr lang="tr-TR" sz="2000" dirty="0"/>
              <a:t>devletle olan ilişkilerini düzenleyen kurallar bütünüdür. Hukuk </a:t>
            </a:r>
            <a:r>
              <a:rPr lang="tr-TR" sz="2000" dirty="0" smtClean="0"/>
              <a:t>kurallarını diğer </a:t>
            </a:r>
            <a:r>
              <a:rPr lang="tr-TR" sz="2000" dirty="0"/>
              <a:t>toplumsal kurallardan ayıran tarafı maddi yaptırım ve </a:t>
            </a:r>
            <a:r>
              <a:rPr lang="tr-TR" sz="2000" dirty="0" smtClean="0"/>
              <a:t>otorite gücüne </a:t>
            </a:r>
            <a:r>
              <a:rPr lang="tr-TR" sz="2000" dirty="0"/>
              <a:t>sahip olmasıdır. Hukuk kurallarının temel özellikleri ise </a:t>
            </a:r>
            <a:r>
              <a:rPr lang="tr-TR" sz="2000" dirty="0" smtClean="0"/>
              <a:t>aşağıdaki gibi sıralanmaktadır: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a) Hukuk </a:t>
            </a:r>
            <a:r>
              <a:rPr lang="tr-TR" sz="2000" dirty="0"/>
              <a:t>kuralları emredici ve yaptırım gücüne sahiptir</a:t>
            </a:r>
            <a:r>
              <a:rPr lang="tr-TR" sz="2000" dirty="0" smtClean="0"/>
              <a:t>.</a:t>
            </a:r>
          </a:p>
          <a:p>
            <a:pPr marL="457200" indent="-457200" algn="just">
              <a:buAutoNum type="alphaLcParenR"/>
            </a:pPr>
            <a:endParaRPr lang="tr-TR" sz="2000" dirty="0"/>
          </a:p>
          <a:p>
            <a:pPr algn="just"/>
            <a:r>
              <a:rPr lang="tr-TR" sz="2000" dirty="0"/>
              <a:t>b) Hukuk kuralları genel, soyut ve nesneldir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 smtClean="0"/>
          </a:p>
          <a:p>
            <a:r>
              <a:rPr lang="tr-TR" sz="2000" dirty="0"/>
              <a:t>c) Hukuk kuralları, dışa vurulmuş etkinlik ve ilişkileri konu </a:t>
            </a:r>
            <a:r>
              <a:rPr lang="tr-TR" sz="2000" dirty="0" smtClean="0"/>
              <a:t>edinir.</a:t>
            </a:r>
          </a:p>
          <a:p>
            <a:endParaRPr lang="tr-TR" sz="2000" dirty="0"/>
          </a:p>
          <a:p>
            <a:r>
              <a:rPr lang="tr-TR" sz="2000" dirty="0" smtClean="0"/>
              <a:t>d</a:t>
            </a:r>
            <a:r>
              <a:rPr lang="tr-TR" sz="2000" dirty="0"/>
              <a:t>) Hukukun işlevleri ise;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r-TR" sz="2000" dirty="0" smtClean="0"/>
              <a:t>Toplumsal </a:t>
            </a:r>
            <a:r>
              <a:rPr lang="tr-TR" sz="2000" dirty="0"/>
              <a:t>dirlik ve düzeni sağlama,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r-TR" sz="2000" dirty="0" smtClean="0"/>
              <a:t>Toplumsal </a:t>
            </a:r>
            <a:r>
              <a:rPr lang="tr-TR" sz="2000" dirty="0"/>
              <a:t>adaleti gerçekleştirme,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r-TR" sz="2000" dirty="0" smtClean="0"/>
              <a:t>Toplum </a:t>
            </a:r>
            <a:r>
              <a:rPr lang="tr-TR" sz="2000" dirty="0"/>
              <a:t>ihtiyaçlarını karşılama,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tr-TR" sz="2000" dirty="0" err="1" smtClean="0"/>
              <a:t>Sosyo</a:t>
            </a:r>
            <a:r>
              <a:rPr lang="tr-TR" sz="2000" dirty="0" smtClean="0"/>
              <a:t>-ekonomik </a:t>
            </a:r>
            <a:r>
              <a:rPr lang="tr-TR" sz="2000" dirty="0"/>
              <a:t>ve siyasal düzeni meşrulaştırma,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11362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ANAYASA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0691" y="1935398"/>
            <a:ext cx="11905323" cy="31700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 smtClean="0"/>
              <a:t>Anayasa</a:t>
            </a:r>
            <a:r>
              <a:rPr lang="tr-TR" sz="2000" dirty="0"/>
              <a:t>, devletin kuruluşunu, işleyişini, temel organlarını, </a:t>
            </a:r>
            <a:r>
              <a:rPr lang="tr-TR" sz="2000" dirty="0" smtClean="0"/>
              <a:t>bunların birbirleri </a:t>
            </a:r>
            <a:r>
              <a:rPr lang="tr-TR" sz="2000" dirty="0"/>
              <a:t>ile olan ilişkilerini, kişilerin devlete olan temel haklarını en </a:t>
            </a:r>
            <a:r>
              <a:rPr lang="tr-TR" sz="2000" dirty="0" smtClean="0"/>
              <a:t>soyut ve </a:t>
            </a:r>
            <a:r>
              <a:rPr lang="tr-TR" sz="2000" dirty="0"/>
              <a:t>en genel hukuk kurallarını içeren </a:t>
            </a:r>
            <a:r>
              <a:rPr lang="tr-TR" sz="2000" dirty="0" smtClean="0"/>
              <a:t>yasadır.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Bir </a:t>
            </a:r>
            <a:r>
              <a:rPr lang="tr-TR" sz="2000" dirty="0"/>
              <a:t>başka tanımda; devletin yönetim biçimini </a:t>
            </a:r>
            <a:r>
              <a:rPr lang="tr-TR" sz="2000" dirty="0" smtClean="0"/>
              <a:t>belirleyen, temel </a:t>
            </a:r>
            <a:r>
              <a:rPr lang="tr-TR" sz="2000" dirty="0"/>
              <a:t>yapısını ve yönetim organlarını açıklayarak, yasama, yürütme ve </a:t>
            </a:r>
            <a:r>
              <a:rPr lang="tr-TR" sz="2000" dirty="0" smtClean="0"/>
              <a:t>yargılama yetkilerinin </a:t>
            </a:r>
            <a:r>
              <a:rPr lang="tr-TR" sz="2000" dirty="0"/>
              <a:t>nasıl kullanılacağını, bunların birbiriyle ilişkilerinin </a:t>
            </a:r>
            <a:r>
              <a:rPr lang="tr-TR" sz="2000" dirty="0" smtClean="0"/>
              <a:t>nasıl olacağını</a:t>
            </a:r>
            <a:r>
              <a:rPr lang="tr-TR" sz="2000" dirty="0"/>
              <a:t>, vatandaşların hak ve özgürlüklerinin nasıl düzenleneceğini </a:t>
            </a:r>
            <a:r>
              <a:rPr lang="tr-TR" sz="2000" dirty="0" smtClean="0"/>
              <a:t>belirleyen temel yasadır.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Anayasa</a:t>
            </a:r>
            <a:r>
              <a:rPr lang="tr-TR" sz="2000" dirty="0"/>
              <a:t>, yasal </a:t>
            </a:r>
            <a:r>
              <a:rPr lang="tr-TR" sz="2000" dirty="0" smtClean="0"/>
              <a:t>düzenlemelerin en </a:t>
            </a:r>
            <a:r>
              <a:rPr lang="tr-TR" sz="2000" dirty="0"/>
              <a:t>üstündedir. Diğer hukuksal düzenlemeler anayasaya uygun olmak </a:t>
            </a:r>
            <a:r>
              <a:rPr lang="tr-TR" sz="2000" dirty="0" smtClean="0"/>
              <a:t>zorundadır.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 smtClean="0"/>
              <a:t>Anayasayla </a:t>
            </a:r>
            <a:r>
              <a:rPr lang="tr-TR" sz="2000" dirty="0"/>
              <a:t>çelişen bir hukuksal düzenleme yapılması </a:t>
            </a:r>
            <a:r>
              <a:rPr lang="tr-TR" sz="2000" dirty="0" smtClean="0"/>
              <a:t>mümkün değildir</a:t>
            </a:r>
            <a:r>
              <a:rPr lang="tr-TR" sz="2000" dirty="0"/>
              <a:t>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1410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6199" y="517380"/>
            <a:ext cx="1211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9F4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KANUN</a:t>
            </a:r>
            <a:endParaRPr lang="tr-TR" sz="3200" b="1" dirty="0">
              <a:solidFill>
                <a:srgbClr val="9F4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0691" y="2515042"/>
            <a:ext cx="11905323" cy="22467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 smtClean="0"/>
              <a:t>TBMM’nin </a:t>
            </a:r>
            <a:r>
              <a:rPr lang="tr-TR" sz="2000" dirty="0"/>
              <a:t>iç tüzük kurallarına göre çıkardığı, Cumhurbaşkanı </a:t>
            </a:r>
            <a:r>
              <a:rPr lang="tr-TR" sz="2000" dirty="0" smtClean="0"/>
              <a:t>tarafından onaylanıp</a:t>
            </a:r>
            <a:r>
              <a:rPr lang="tr-TR" sz="2000" dirty="0"/>
              <a:t>, Resmî </a:t>
            </a:r>
            <a:r>
              <a:rPr lang="tr-TR" sz="2000" dirty="0" err="1"/>
              <a:t>Gazete’de</a:t>
            </a:r>
            <a:r>
              <a:rPr lang="tr-TR" sz="2000" dirty="0"/>
              <a:t> yayınlanarak yürürlüğe giren yazılı </a:t>
            </a:r>
            <a:r>
              <a:rPr lang="tr-TR" sz="2000" dirty="0" smtClean="0"/>
              <a:t>hukuk kuralıdır</a:t>
            </a:r>
            <a:r>
              <a:rPr lang="tr-TR" sz="2000" dirty="0"/>
              <a:t>. </a:t>
            </a:r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Kanun </a:t>
            </a:r>
            <a:r>
              <a:rPr lang="tr-TR" sz="2000" dirty="0"/>
              <a:t>yapma yetkisi TBMM’ye aittir. Kanunlar Anayasaya </a:t>
            </a:r>
            <a:r>
              <a:rPr lang="tr-TR" sz="2000" dirty="0" smtClean="0"/>
              <a:t>uygun olmak </a:t>
            </a:r>
            <a:r>
              <a:rPr lang="tr-TR" sz="2000" dirty="0"/>
              <a:t>zorundadır. Anayasadan sonra hiyerarşide en güçlü </a:t>
            </a:r>
            <a:r>
              <a:rPr lang="tr-TR" sz="2000" dirty="0" smtClean="0"/>
              <a:t>hukuksal düzenlemelerdir</a:t>
            </a:r>
            <a:r>
              <a:rPr lang="tr-TR" sz="2000" dirty="0"/>
              <a:t>. </a:t>
            </a:r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Buna</a:t>
            </a:r>
            <a:r>
              <a:rPr lang="tr-TR" sz="2000" dirty="0"/>
              <a:t>, 222 sayılı İlköğretim ve Eğitim Kanunu, 1739 </a:t>
            </a:r>
            <a:r>
              <a:rPr lang="tr-TR" sz="2000" dirty="0" smtClean="0"/>
              <a:t>sayılı Millî </a:t>
            </a:r>
            <a:r>
              <a:rPr lang="tr-TR" sz="2000" dirty="0"/>
              <a:t>Eğitim Temel Kanunu örnektir.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48640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BÖLÜM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BÖLÜM4</Template>
  <TotalTime>28</TotalTime>
  <Words>866</Words>
  <Application>Microsoft Office PowerPoint</Application>
  <PresentationFormat>Özel</PresentationFormat>
  <Paragraphs>74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BÖLÜM4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Öğretmenlik</cp:lastModifiedBy>
  <cp:revision>5</cp:revision>
  <dcterms:created xsi:type="dcterms:W3CDTF">2017-08-08T12:36:46Z</dcterms:created>
  <dcterms:modified xsi:type="dcterms:W3CDTF">2017-11-28T13:01:44Z</dcterms:modified>
</cp:coreProperties>
</file>