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F493C"/>
    <a:srgbClr val="1D1D1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>
        <p:scale>
          <a:sx n="121" d="100"/>
          <a:sy n="121" d="100"/>
        </p:scale>
        <p:origin x="-126" y="-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07D4C6-44F8-4172-9F9C-F2C37F197762}" type="datetimeFigureOut">
              <a:rPr lang="tr-TR" smtClean="0"/>
              <a:t>28.11.2017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6B8CC0-1DEC-48C2-9F97-0B4E86BB69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065175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07D4C6-44F8-4172-9F9C-F2C37F197762}" type="datetimeFigureOut">
              <a:rPr lang="tr-TR" smtClean="0"/>
              <a:t>28.11.2017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6B8CC0-1DEC-48C2-9F97-0B4E86BB69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22059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07D4C6-44F8-4172-9F9C-F2C37F197762}" type="datetimeFigureOut">
              <a:rPr lang="tr-TR" smtClean="0"/>
              <a:t>28.11.2017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6B8CC0-1DEC-48C2-9F97-0B4E86BB69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252391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07D4C6-44F8-4172-9F9C-F2C37F197762}" type="datetimeFigureOut">
              <a:rPr lang="tr-TR" smtClean="0"/>
              <a:t>28.11.2017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6B8CC0-1DEC-48C2-9F97-0B4E86BB69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055378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07D4C6-44F8-4172-9F9C-F2C37F197762}" type="datetimeFigureOut">
              <a:rPr lang="tr-TR" smtClean="0"/>
              <a:t>28.11.2017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6B8CC0-1DEC-48C2-9F97-0B4E86BB69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901204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07D4C6-44F8-4172-9F9C-F2C37F197762}" type="datetimeFigureOut">
              <a:rPr lang="tr-TR" smtClean="0"/>
              <a:t>28.11.2017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6B8CC0-1DEC-48C2-9F97-0B4E86BB69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97248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07D4C6-44F8-4172-9F9C-F2C37F197762}" type="datetimeFigureOut">
              <a:rPr lang="tr-TR" smtClean="0"/>
              <a:t>28.11.2017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6B8CC0-1DEC-48C2-9F97-0B4E86BB69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671493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07D4C6-44F8-4172-9F9C-F2C37F197762}" type="datetimeFigureOut">
              <a:rPr lang="tr-TR" smtClean="0"/>
              <a:t>28.11.2017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6B8CC0-1DEC-48C2-9F97-0B4E86BB69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271317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07D4C6-44F8-4172-9F9C-F2C37F197762}" type="datetimeFigureOut">
              <a:rPr lang="tr-TR" smtClean="0"/>
              <a:t>28.11.2017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6B8CC0-1DEC-48C2-9F97-0B4E86BB69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844746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07D4C6-44F8-4172-9F9C-F2C37F197762}" type="datetimeFigureOut">
              <a:rPr lang="tr-TR" smtClean="0"/>
              <a:t>28.11.2017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6B8CC0-1DEC-48C2-9F97-0B4E86BB69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770825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07D4C6-44F8-4172-9F9C-F2C37F197762}" type="datetimeFigureOut">
              <a:rPr lang="tr-TR" smtClean="0"/>
              <a:t>28.11.2017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6B8CC0-1DEC-48C2-9F97-0B4E86BB69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402623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07D4C6-44F8-4172-9F9C-F2C37F197762}" type="datetimeFigureOut">
              <a:rPr lang="tr-TR" smtClean="0"/>
              <a:t>28.11.2017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6B8CC0-1DEC-48C2-9F97-0B4E86BB69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123566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etin kutusu 3"/>
          <p:cNvSpPr txBox="1"/>
          <p:nvPr/>
        </p:nvSpPr>
        <p:spPr>
          <a:xfrm>
            <a:off x="2368000" y="1849787"/>
            <a:ext cx="7308604" cy="99520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5867" b="1" u="sng" dirty="0" smtClean="0">
                <a:solidFill>
                  <a:srgbClr val="9F493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EĞİTİM BİLİMİNE GİRİŞ</a:t>
            </a:r>
            <a:endParaRPr lang="tr-TR" sz="5867" b="1" u="sng" dirty="0">
              <a:solidFill>
                <a:srgbClr val="9F493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Metin kutusu 4"/>
          <p:cNvSpPr txBox="1"/>
          <p:nvPr/>
        </p:nvSpPr>
        <p:spPr>
          <a:xfrm>
            <a:off x="1875333" y="3044957"/>
            <a:ext cx="829393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4800" b="1" dirty="0">
                <a:solidFill>
                  <a:srgbClr val="9F493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EĞİTİMİN HUKUKİ TEMELLERİ</a:t>
            </a:r>
            <a:endParaRPr lang="tr-TR" sz="4800" b="1" u="sng" dirty="0">
              <a:solidFill>
                <a:srgbClr val="9F493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106424199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etin kutusu 3"/>
          <p:cNvSpPr txBox="1"/>
          <p:nvPr/>
        </p:nvSpPr>
        <p:spPr>
          <a:xfrm>
            <a:off x="76199" y="517380"/>
            <a:ext cx="1211580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3200" b="1" dirty="0" smtClean="0">
                <a:solidFill>
                  <a:srgbClr val="9F493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KANUN HÜKMÜNDE KARARNAME</a:t>
            </a:r>
            <a:endParaRPr lang="tr-TR" sz="3200" b="1" dirty="0">
              <a:solidFill>
                <a:srgbClr val="9F493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Dikdörtgen 4"/>
          <p:cNvSpPr/>
          <p:nvPr/>
        </p:nvSpPr>
        <p:spPr>
          <a:xfrm>
            <a:off x="100691" y="2515042"/>
            <a:ext cx="11905323" cy="2554545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tr-T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tr-TR" sz="2000" dirty="0" smtClean="0"/>
              <a:t>Olağanüstü </a:t>
            </a:r>
            <a:r>
              <a:rPr lang="tr-TR" sz="2000" dirty="0"/>
              <a:t>durumlarda toplumsal ve güncel bir sorununun </a:t>
            </a:r>
            <a:r>
              <a:rPr lang="tr-TR" sz="2000" dirty="0" smtClean="0"/>
              <a:t>çözümü için</a:t>
            </a:r>
            <a:r>
              <a:rPr lang="tr-TR" sz="2000" dirty="0"/>
              <a:t>; Anayasanın Bakanlar Kurulu’na verdiği yetkiye dayanılarak </a:t>
            </a:r>
            <a:r>
              <a:rPr lang="tr-TR" sz="2000" dirty="0" smtClean="0"/>
              <a:t>kanun hükmünde </a:t>
            </a:r>
            <a:r>
              <a:rPr lang="tr-TR" sz="2000" dirty="0"/>
              <a:t>kararname </a:t>
            </a:r>
            <a:r>
              <a:rPr lang="tr-TR" sz="2000" dirty="0" smtClean="0"/>
              <a:t>çıkarılır.</a:t>
            </a:r>
          </a:p>
          <a:p>
            <a:pPr algn="just"/>
            <a:endParaRPr lang="tr-TR" sz="2000" dirty="0"/>
          </a:p>
          <a:p>
            <a:pPr algn="just"/>
            <a:r>
              <a:rPr lang="tr-TR" sz="2000" dirty="0" smtClean="0"/>
              <a:t>Kanun </a:t>
            </a:r>
            <a:r>
              <a:rPr lang="tr-TR" sz="2000" dirty="0"/>
              <a:t>hükmünde kararname çıktığı </a:t>
            </a:r>
            <a:r>
              <a:rPr lang="tr-TR" sz="2000" dirty="0" smtClean="0"/>
              <a:t>gün Resmî </a:t>
            </a:r>
            <a:r>
              <a:rPr lang="tr-TR" sz="2000" dirty="0" err="1"/>
              <a:t>Gazete’de</a:t>
            </a:r>
            <a:r>
              <a:rPr lang="tr-TR" sz="2000" dirty="0"/>
              <a:t> yayınlanarak yürürlüğe girer ve aynı gün meclise </a:t>
            </a:r>
            <a:r>
              <a:rPr lang="tr-TR" sz="2000" dirty="0" smtClean="0"/>
              <a:t>sunulur ve </a:t>
            </a:r>
            <a:r>
              <a:rPr lang="tr-TR" sz="2000" dirty="0"/>
              <a:t>mecliste acilen görüşmeye açılır. Meclis, tarafından üzerinde her </a:t>
            </a:r>
            <a:r>
              <a:rPr lang="tr-TR" sz="2000" dirty="0" smtClean="0"/>
              <a:t>türlü değişiklik </a:t>
            </a:r>
            <a:r>
              <a:rPr lang="tr-TR" sz="2000" dirty="0"/>
              <a:t>yapılabilir ve sonuçta kabul ya da </a:t>
            </a:r>
            <a:r>
              <a:rPr lang="tr-TR" sz="2000" dirty="0" smtClean="0"/>
              <a:t>reddedilebilir.</a:t>
            </a:r>
          </a:p>
          <a:p>
            <a:pPr algn="just"/>
            <a:endParaRPr lang="tr-TR" sz="2000" dirty="0"/>
          </a:p>
          <a:p>
            <a:pPr algn="just"/>
            <a:r>
              <a:rPr lang="tr-TR" sz="2000" dirty="0" smtClean="0"/>
              <a:t>Reddedilen KHK’ler </a:t>
            </a:r>
            <a:r>
              <a:rPr lang="tr-TR" sz="2000" dirty="0"/>
              <a:t>ise Resmî </a:t>
            </a:r>
            <a:r>
              <a:rPr lang="tr-TR" sz="2000" dirty="0" err="1"/>
              <a:t>Gazete’de</a:t>
            </a:r>
            <a:r>
              <a:rPr lang="tr-TR" sz="2000" dirty="0"/>
              <a:t> ilan edilerek yürürlükten kaldırılır.</a:t>
            </a:r>
            <a:endParaRPr lang="tr-TR" sz="2000" dirty="0" smtClean="0"/>
          </a:p>
        </p:txBody>
      </p:sp>
    </p:spTree>
    <p:extLst>
      <p:ext uri="{BB962C8B-B14F-4D97-AF65-F5344CB8AC3E}">
        <p14:creationId xmlns:p14="http://schemas.microsoft.com/office/powerpoint/2010/main" val="37987137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glitter dir="u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etin kutusu 3"/>
          <p:cNvSpPr txBox="1"/>
          <p:nvPr/>
        </p:nvSpPr>
        <p:spPr>
          <a:xfrm>
            <a:off x="76199" y="517380"/>
            <a:ext cx="1211580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3200" b="1" dirty="0" smtClean="0">
                <a:solidFill>
                  <a:srgbClr val="9F493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TÜZÜK</a:t>
            </a:r>
            <a:endParaRPr lang="tr-TR" sz="3200" b="1" dirty="0">
              <a:solidFill>
                <a:srgbClr val="9F493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Dikdörtgen 4"/>
          <p:cNvSpPr/>
          <p:nvPr/>
        </p:nvSpPr>
        <p:spPr>
          <a:xfrm>
            <a:off x="100691" y="2515042"/>
            <a:ext cx="11905323" cy="2554545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tr-T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tr-TR" sz="2000" dirty="0" smtClean="0"/>
              <a:t>Kanunlar </a:t>
            </a:r>
            <a:r>
              <a:rPr lang="tr-TR" sz="2000" dirty="0"/>
              <a:t>soyut ve genel kurallar halinde olup, somut ayrıntılara </a:t>
            </a:r>
            <a:r>
              <a:rPr lang="tr-TR" sz="2000" dirty="0" smtClean="0"/>
              <a:t>inmezler. Herhangi </a:t>
            </a:r>
            <a:r>
              <a:rPr lang="tr-TR" sz="2000" dirty="0"/>
              <a:t>bir kanunun uygulanmasını göstermek veya kanunun </a:t>
            </a:r>
            <a:r>
              <a:rPr lang="tr-TR" sz="2000" dirty="0" smtClean="0"/>
              <a:t>emrettiği işleri </a:t>
            </a:r>
            <a:r>
              <a:rPr lang="tr-TR" sz="2000" dirty="0"/>
              <a:t>belirtmek üzere, kanuna aykırı olmamak şartı ile ve Danıştay’ın </a:t>
            </a:r>
            <a:r>
              <a:rPr lang="tr-TR" sz="2000" dirty="0" smtClean="0"/>
              <a:t>onayından geçirilmek </a:t>
            </a:r>
            <a:r>
              <a:rPr lang="tr-TR" sz="2000" dirty="0"/>
              <a:t>üzere Bakanlar Kurulu tarafından çıkarılan hukuk </a:t>
            </a:r>
            <a:r>
              <a:rPr lang="tr-TR" sz="2000" dirty="0" smtClean="0"/>
              <a:t>kurallarıdır. </a:t>
            </a:r>
          </a:p>
          <a:p>
            <a:pPr algn="just"/>
            <a:endParaRPr lang="tr-TR" sz="2000" dirty="0"/>
          </a:p>
          <a:p>
            <a:pPr algn="just"/>
            <a:r>
              <a:rPr lang="tr-TR" sz="2000" dirty="0" smtClean="0"/>
              <a:t>Tüzükler </a:t>
            </a:r>
            <a:r>
              <a:rPr lang="tr-TR" sz="2000" dirty="0"/>
              <a:t>Cumhurbaşkanı </a:t>
            </a:r>
            <a:r>
              <a:rPr lang="tr-TR" sz="2000" dirty="0" smtClean="0"/>
              <a:t>tarafından onaylanır </a:t>
            </a:r>
            <a:r>
              <a:rPr lang="tr-TR" sz="2000" dirty="0"/>
              <a:t>ve kanunlar gibi yayımlanır. Kanunda tüzük çıkarılması </a:t>
            </a:r>
            <a:r>
              <a:rPr lang="tr-TR" sz="2000" dirty="0" smtClean="0"/>
              <a:t>belirtilmişse, tüzük </a:t>
            </a:r>
            <a:r>
              <a:rPr lang="tr-TR" sz="2000" dirty="0"/>
              <a:t>çıkarılır. Aksi halde tüzük çıkarılmaz. </a:t>
            </a:r>
            <a:endParaRPr lang="tr-TR" sz="2000" dirty="0" smtClean="0"/>
          </a:p>
          <a:p>
            <a:pPr algn="just"/>
            <a:endParaRPr lang="tr-TR" sz="2000" dirty="0"/>
          </a:p>
          <a:p>
            <a:pPr algn="just"/>
            <a:r>
              <a:rPr lang="tr-TR" sz="2000" dirty="0" smtClean="0"/>
              <a:t>Buna </a:t>
            </a:r>
            <a:r>
              <a:rPr lang="tr-TR" sz="2000" dirty="0"/>
              <a:t>örnek </a:t>
            </a:r>
            <a:r>
              <a:rPr lang="tr-TR" sz="2000" dirty="0" smtClean="0"/>
              <a:t>olarak; Millî </a:t>
            </a:r>
            <a:r>
              <a:rPr lang="tr-TR" sz="2000" dirty="0"/>
              <a:t>Eğitim Bakanlığı Teftiş Kurulu Tüzüğü, Türk Bayrağı Tüzüğü verilebilir.</a:t>
            </a:r>
            <a:endParaRPr lang="tr-TR" sz="2000" dirty="0" smtClean="0"/>
          </a:p>
        </p:txBody>
      </p:sp>
    </p:spTree>
    <p:extLst>
      <p:ext uri="{BB962C8B-B14F-4D97-AF65-F5344CB8AC3E}">
        <p14:creationId xmlns:p14="http://schemas.microsoft.com/office/powerpoint/2010/main" val="10640133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etin kutusu 3"/>
          <p:cNvSpPr txBox="1"/>
          <p:nvPr/>
        </p:nvSpPr>
        <p:spPr>
          <a:xfrm>
            <a:off x="76199" y="517380"/>
            <a:ext cx="1211580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3200" b="1" dirty="0" smtClean="0">
                <a:solidFill>
                  <a:srgbClr val="9F493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YÖNETMELİKLER</a:t>
            </a:r>
            <a:endParaRPr lang="tr-TR" sz="3200" b="1" dirty="0">
              <a:solidFill>
                <a:srgbClr val="9F493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Dikdörtgen 4"/>
          <p:cNvSpPr/>
          <p:nvPr/>
        </p:nvSpPr>
        <p:spPr>
          <a:xfrm>
            <a:off x="92527" y="2588518"/>
            <a:ext cx="11905323" cy="2246769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tr-T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tr-TR" sz="2000" dirty="0" smtClean="0"/>
              <a:t>Kanun </a:t>
            </a:r>
            <a:r>
              <a:rPr lang="tr-TR" sz="2000" dirty="0"/>
              <a:t>ve tüzüklerin uygulanmalarına ilişkin daha somut ve </a:t>
            </a:r>
            <a:r>
              <a:rPr lang="tr-TR" sz="2000" dirty="0" smtClean="0"/>
              <a:t>ayrıntıları içeren</a:t>
            </a:r>
            <a:r>
              <a:rPr lang="tr-TR" sz="2000" dirty="0"/>
              <a:t>, Bakanlar kurulu, Bakanlıklar ve çeşitli Kamu Kuruluşlarının </a:t>
            </a:r>
            <a:r>
              <a:rPr lang="tr-TR" sz="2000" dirty="0" smtClean="0"/>
              <a:t>çalışma usul </a:t>
            </a:r>
            <a:r>
              <a:rPr lang="tr-TR" sz="2000" dirty="0"/>
              <a:t>ve düzenlerini belirleyen, hukuksal anlamı ve geçerliliği olan </a:t>
            </a:r>
            <a:r>
              <a:rPr lang="tr-TR" sz="2000" dirty="0" smtClean="0"/>
              <a:t>yazılı metinlerdir</a:t>
            </a:r>
            <a:r>
              <a:rPr lang="tr-TR" sz="2000" dirty="0"/>
              <a:t>. </a:t>
            </a:r>
            <a:endParaRPr lang="tr-TR" sz="2000" dirty="0" smtClean="0"/>
          </a:p>
          <a:p>
            <a:pPr algn="just"/>
            <a:endParaRPr lang="tr-TR" sz="2000" dirty="0"/>
          </a:p>
          <a:p>
            <a:pPr algn="just"/>
            <a:r>
              <a:rPr lang="tr-TR" sz="2000" dirty="0" smtClean="0"/>
              <a:t>Kanun </a:t>
            </a:r>
            <a:r>
              <a:rPr lang="tr-TR" sz="2000" dirty="0"/>
              <a:t>ve tüzüğe uygun olmalıdır. Aksi halde Danıştay’ın </a:t>
            </a:r>
            <a:r>
              <a:rPr lang="tr-TR" sz="2000" dirty="0" smtClean="0"/>
              <a:t>iptal etme </a:t>
            </a:r>
            <a:r>
              <a:rPr lang="tr-TR" sz="2000" dirty="0"/>
              <a:t>hakkı vardır. Bazı yönetmelikler Resmî </a:t>
            </a:r>
            <a:r>
              <a:rPr lang="tr-TR" sz="2000" dirty="0" err="1"/>
              <a:t>Gazete’de</a:t>
            </a:r>
            <a:r>
              <a:rPr lang="tr-TR" sz="2000" dirty="0"/>
              <a:t> </a:t>
            </a:r>
            <a:r>
              <a:rPr lang="tr-TR" sz="2000" dirty="0" smtClean="0"/>
              <a:t>yayınlanır.</a:t>
            </a:r>
          </a:p>
          <a:p>
            <a:pPr algn="just"/>
            <a:endParaRPr lang="tr-TR" sz="2000" dirty="0"/>
          </a:p>
          <a:p>
            <a:pPr algn="just"/>
            <a:r>
              <a:rPr lang="tr-TR" sz="2000" dirty="0" smtClean="0"/>
              <a:t>Millî Eğitim </a:t>
            </a:r>
            <a:r>
              <a:rPr lang="tr-TR" sz="2000" dirty="0"/>
              <a:t>Bakanlığı İlköğretim Kurumları Yönetmeliği ve Ayniyat </a:t>
            </a:r>
            <a:r>
              <a:rPr lang="tr-TR" sz="2000" dirty="0" smtClean="0"/>
              <a:t>Yönetmeliği örnek </a:t>
            </a:r>
            <a:r>
              <a:rPr lang="tr-TR" sz="2000" dirty="0"/>
              <a:t>olarak verilebilir.</a:t>
            </a:r>
            <a:endParaRPr lang="tr-TR" sz="2000" dirty="0" smtClean="0"/>
          </a:p>
        </p:txBody>
      </p:sp>
    </p:spTree>
    <p:extLst>
      <p:ext uri="{BB962C8B-B14F-4D97-AF65-F5344CB8AC3E}">
        <p14:creationId xmlns:p14="http://schemas.microsoft.com/office/powerpoint/2010/main" val="19442897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250">
        <p14:shred pattern="rectangle" dir="ou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etin kutusu 3"/>
          <p:cNvSpPr txBox="1"/>
          <p:nvPr/>
        </p:nvSpPr>
        <p:spPr>
          <a:xfrm>
            <a:off x="76199" y="517380"/>
            <a:ext cx="1211580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3200" b="1" dirty="0">
                <a:solidFill>
                  <a:srgbClr val="9F493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HUKUK NEDİR?</a:t>
            </a:r>
          </a:p>
        </p:txBody>
      </p:sp>
      <p:sp>
        <p:nvSpPr>
          <p:cNvPr id="5" name="Dikdörtgen 4"/>
          <p:cNvSpPr/>
          <p:nvPr/>
        </p:nvSpPr>
        <p:spPr>
          <a:xfrm>
            <a:off x="127011" y="2376311"/>
            <a:ext cx="11905323" cy="2554545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tr-T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tr-TR" sz="2000" dirty="0" smtClean="0"/>
              <a:t>İnsanlar </a:t>
            </a:r>
            <a:r>
              <a:rPr lang="tr-TR" sz="2000" dirty="0"/>
              <a:t>birlikte yaşamak zorundadır. Birlikte yaşanılan ortamlarda </a:t>
            </a:r>
            <a:r>
              <a:rPr lang="tr-TR" sz="2000" dirty="0" smtClean="0"/>
              <a:t>da uyulması </a:t>
            </a:r>
            <a:r>
              <a:rPr lang="tr-TR" sz="2000" dirty="0"/>
              <a:t>gereken birtakım kurallar vardır. </a:t>
            </a:r>
            <a:endParaRPr lang="tr-TR" sz="2000" dirty="0" smtClean="0"/>
          </a:p>
          <a:p>
            <a:pPr algn="just"/>
            <a:endParaRPr lang="tr-TR" sz="2000" dirty="0"/>
          </a:p>
          <a:p>
            <a:pPr algn="just"/>
            <a:r>
              <a:rPr lang="tr-TR" sz="2000" dirty="0" smtClean="0"/>
              <a:t>Bu </a:t>
            </a:r>
            <a:r>
              <a:rPr lang="tr-TR" sz="2000" dirty="0"/>
              <a:t>kurallar ilk zamanlar </a:t>
            </a:r>
            <a:r>
              <a:rPr lang="tr-TR" sz="2000" dirty="0" smtClean="0"/>
              <a:t>ahlak, görgü</a:t>
            </a:r>
            <a:r>
              <a:rPr lang="tr-TR" sz="2000" dirty="0"/>
              <a:t>, töre, din kuralları iken, genişleyen toplum, soy kılan, kabile, </a:t>
            </a:r>
            <a:r>
              <a:rPr lang="tr-TR" sz="2000" dirty="0" smtClean="0"/>
              <a:t>şehir devleti</a:t>
            </a:r>
            <a:r>
              <a:rPr lang="tr-TR" sz="2000" dirty="0"/>
              <a:t>, devlet, hatta İmparatorluklar derken, toplumda düzeni </a:t>
            </a:r>
            <a:r>
              <a:rPr lang="tr-TR" sz="2000" dirty="0" smtClean="0"/>
              <a:t>sağlamak için </a:t>
            </a:r>
            <a:r>
              <a:rPr lang="tr-TR" sz="2000" dirty="0"/>
              <a:t>hukuk kuralları ortaya </a:t>
            </a:r>
            <a:r>
              <a:rPr lang="tr-TR" sz="2000" dirty="0" smtClean="0"/>
              <a:t>çıkmıştır.</a:t>
            </a:r>
          </a:p>
          <a:p>
            <a:pPr algn="just"/>
            <a:endParaRPr lang="tr-TR" sz="2000" dirty="0"/>
          </a:p>
          <a:p>
            <a:pPr algn="just"/>
            <a:r>
              <a:rPr lang="tr-TR" sz="2000" dirty="0" smtClean="0"/>
              <a:t>Aslında </a:t>
            </a:r>
            <a:r>
              <a:rPr lang="tr-TR" sz="2000" dirty="0"/>
              <a:t>hukuk kuralları diğer </a:t>
            </a:r>
            <a:r>
              <a:rPr lang="tr-TR" sz="2000" dirty="0" smtClean="0"/>
              <a:t>toplumsal kurallardan </a:t>
            </a:r>
            <a:r>
              <a:rPr lang="tr-TR" sz="2000" dirty="0"/>
              <a:t>doğmuştur. Hukuk kurallarının güçlü bir yaptırımı </a:t>
            </a:r>
            <a:r>
              <a:rPr lang="tr-TR" sz="2000" dirty="0" smtClean="0"/>
              <a:t>varken, diğer </a:t>
            </a:r>
            <a:r>
              <a:rPr lang="tr-TR" sz="2000" dirty="0"/>
              <a:t>toplumsal kuralların yaptırımları toplumdan topluma, zamandan </a:t>
            </a:r>
            <a:r>
              <a:rPr lang="tr-TR" sz="2000" dirty="0" smtClean="0"/>
              <a:t>zamana değişse </a:t>
            </a:r>
            <a:r>
              <a:rPr lang="tr-TR" sz="2000" dirty="0"/>
              <a:t>de, hukuk kuralları kadar güçlü değildir.</a:t>
            </a:r>
            <a:endParaRPr lang="tr-TR" sz="2000" dirty="0" smtClean="0"/>
          </a:p>
        </p:txBody>
      </p:sp>
    </p:spTree>
    <p:extLst>
      <p:ext uri="{BB962C8B-B14F-4D97-AF65-F5344CB8AC3E}">
        <p14:creationId xmlns:p14="http://schemas.microsoft.com/office/powerpoint/2010/main" val="206347638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etin kutusu 3"/>
          <p:cNvSpPr txBox="1"/>
          <p:nvPr/>
        </p:nvSpPr>
        <p:spPr>
          <a:xfrm>
            <a:off x="76199" y="517380"/>
            <a:ext cx="1211580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3200" b="1" dirty="0">
                <a:solidFill>
                  <a:srgbClr val="9F493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HUKUK SİSTEMİ VE HUKUKUN DALLARI</a:t>
            </a:r>
          </a:p>
        </p:txBody>
      </p:sp>
      <p:sp>
        <p:nvSpPr>
          <p:cNvPr id="5" name="Dikdörtgen 4"/>
          <p:cNvSpPr/>
          <p:nvPr/>
        </p:nvSpPr>
        <p:spPr>
          <a:xfrm>
            <a:off x="127011" y="2506935"/>
            <a:ext cx="11905323" cy="2554545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tr-T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tr-TR" sz="2000" dirty="0" smtClean="0"/>
              <a:t>Hukuk </a:t>
            </a:r>
            <a:r>
              <a:rPr lang="tr-TR" sz="2000" dirty="0"/>
              <a:t>kurallarının düzenledikleri, sosyal ilişkiler dikkate alınarak </a:t>
            </a:r>
            <a:r>
              <a:rPr lang="tr-TR" sz="2000" dirty="0" smtClean="0"/>
              <a:t>genelden  özele </a:t>
            </a:r>
            <a:r>
              <a:rPr lang="tr-TR" sz="2000" dirty="0"/>
              <a:t>ve konu bakımından da hukukun ana kavramına göre </a:t>
            </a:r>
            <a:r>
              <a:rPr lang="tr-TR" sz="2000" dirty="0" smtClean="0"/>
              <a:t>tasnifine hukuk </a:t>
            </a:r>
            <a:r>
              <a:rPr lang="tr-TR" sz="2000" dirty="0"/>
              <a:t>sistemi </a:t>
            </a:r>
            <a:r>
              <a:rPr lang="tr-TR" sz="2000" dirty="0" smtClean="0"/>
              <a:t>denir. Hukuk ortak görüş olarak</a:t>
            </a:r>
            <a:r>
              <a:rPr lang="tr-TR" sz="2000" dirty="0"/>
              <a:t>, özel hukuk ve kamu hukuku olarak iki ana kola ayrılır. Ancak </a:t>
            </a:r>
            <a:r>
              <a:rPr lang="tr-TR" sz="2000" dirty="0" smtClean="0"/>
              <a:t>günümüzde bazı </a:t>
            </a:r>
            <a:r>
              <a:rPr lang="tr-TR" sz="2000" dirty="0"/>
              <a:t>hukuk dalları, karma nitelik kazanmış </a:t>
            </a:r>
            <a:r>
              <a:rPr lang="tr-TR" sz="2000" dirty="0" smtClean="0"/>
              <a:t>görünmektedir.</a:t>
            </a:r>
          </a:p>
          <a:p>
            <a:pPr algn="just"/>
            <a:endParaRPr lang="tr-TR" sz="2000" dirty="0"/>
          </a:p>
          <a:p>
            <a:pPr algn="just"/>
            <a:r>
              <a:rPr lang="tr-TR" sz="2000" dirty="0" smtClean="0"/>
              <a:t>Kısaca özel </a:t>
            </a:r>
            <a:r>
              <a:rPr lang="tr-TR" sz="2000" dirty="0"/>
              <a:t>hukuk kuralları içinde genel hukuka ait kurallar yer alabileceği </a:t>
            </a:r>
            <a:r>
              <a:rPr lang="tr-TR" sz="2000" dirty="0" smtClean="0"/>
              <a:t>gibi kamu </a:t>
            </a:r>
            <a:r>
              <a:rPr lang="tr-TR" sz="2000" dirty="0"/>
              <a:t>hukukuna ait bir yasal düzenleme içerisinde özel hukuk </a:t>
            </a:r>
            <a:r>
              <a:rPr lang="tr-TR" sz="2000" dirty="0" smtClean="0"/>
              <a:t>kurallarına </a:t>
            </a:r>
            <a:r>
              <a:rPr lang="nb-NO" sz="2000" dirty="0" smtClean="0"/>
              <a:t>da </a:t>
            </a:r>
            <a:r>
              <a:rPr lang="nb-NO" sz="2000" dirty="0"/>
              <a:t>yer verilir ki buna da </a:t>
            </a:r>
            <a:r>
              <a:rPr lang="nb-NO" sz="2000" b="1" dirty="0"/>
              <a:t>karma hukuk </a:t>
            </a:r>
            <a:r>
              <a:rPr lang="nb-NO" sz="2000" dirty="0"/>
              <a:t>adı verilir. </a:t>
            </a:r>
            <a:endParaRPr lang="tr-TR" sz="2000" dirty="0" smtClean="0"/>
          </a:p>
          <a:p>
            <a:pPr algn="just"/>
            <a:endParaRPr lang="tr-TR" sz="2000" dirty="0"/>
          </a:p>
          <a:p>
            <a:pPr algn="just"/>
            <a:r>
              <a:rPr lang="nb-NO" sz="2000" dirty="0" smtClean="0"/>
              <a:t>Ağırlık </a:t>
            </a:r>
            <a:r>
              <a:rPr lang="nb-NO" sz="2000" dirty="0"/>
              <a:t>hangi alan </a:t>
            </a:r>
            <a:r>
              <a:rPr lang="nb-NO" sz="2000" dirty="0" smtClean="0"/>
              <a:t>içerisinde</a:t>
            </a:r>
            <a:r>
              <a:rPr lang="tr-TR" sz="2000" dirty="0" smtClean="0"/>
              <a:t> ise </a:t>
            </a:r>
            <a:r>
              <a:rPr lang="tr-TR" sz="2000" dirty="0"/>
              <a:t>o hukuk dalı kapsamında sayılır.</a:t>
            </a:r>
            <a:endParaRPr lang="tr-TR" sz="2000" dirty="0" smtClean="0"/>
          </a:p>
        </p:txBody>
      </p:sp>
    </p:spTree>
    <p:extLst>
      <p:ext uri="{BB962C8B-B14F-4D97-AF65-F5344CB8AC3E}">
        <p14:creationId xmlns:p14="http://schemas.microsoft.com/office/powerpoint/2010/main" val="3440656438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etin kutusu 3"/>
          <p:cNvSpPr txBox="1"/>
          <p:nvPr/>
        </p:nvSpPr>
        <p:spPr>
          <a:xfrm>
            <a:off x="76199" y="517380"/>
            <a:ext cx="1211580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3200" b="1" dirty="0" smtClean="0">
                <a:solidFill>
                  <a:srgbClr val="9F493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ÖZEL HUKUK DALLARI</a:t>
            </a:r>
            <a:endParaRPr lang="tr-TR" sz="3200" b="1" dirty="0">
              <a:solidFill>
                <a:srgbClr val="9F493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Dikdörtgen 4"/>
          <p:cNvSpPr/>
          <p:nvPr/>
        </p:nvSpPr>
        <p:spPr>
          <a:xfrm>
            <a:off x="127011" y="2596739"/>
            <a:ext cx="11905323" cy="1631216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tr-T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tr-TR" sz="2000" dirty="0" smtClean="0"/>
              <a:t>Özel </a:t>
            </a:r>
            <a:r>
              <a:rPr lang="tr-TR" sz="2000" dirty="0"/>
              <a:t>hukuk kişilerin birbirleri ile olan ilişkilerini düzenler. Bu </a:t>
            </a:r>
            <a:r>
              <a:rPr lang="tr-TR" sz="2000" dirty="0" smtClean="0"/>
              <a:t>kişiler gerçek </a:t>
            </a:r>
            <a:r>
              <a:rPr lang="tr-TR" sz="2000" dirty="0"/>
              <a:t>kişiler olabileceği gibi, dernek ve vakıf gibi tüzel kişiler de </a:t>
            </a:r>
            <a:r>
              <a:rPr lang="tr-TR" sz="2000" dirty="0" smtClean="0"/>
              <a:t>olabilir. </a:t>
            </a:r>
          </a:p>
          <a:p>
            <a:pPr algn="just"/>
            <a:endParaRPr lang="tr-TR" sz="2000" dirty="0"/>
          </a:p>
          <a:p>
            <a:pPr algn="just"/>
            <a:r>
              <a:rPr lang="tr-TR" sz="2000" dirty="0" smtClean="0"/>
              <a:t>Akyüz’e göre; </a:t>
            </a:r>
            <a:r>
              <a:rPr lang="tr-TR" sz="2000" dirty="0"/>
              <a:t>medeni hukuk özel hukukun en önemli ve çocuk </a:t>
            </a:r>
            <a:r>
              <a:rPr lang="tr-TR" sz="2000" dirty="0" smtClean="0"/>
              <a:t>hakları bakımından </a:t>
            </a:r>
            <a:r>
              <a:rPr lang="tr-TR" sz="2000" dirty="0"/>
              <a:t>da en kapsamlı dalıdır. Medeni hukuk, bir ülkenin </a:t>
            </a:r>
            <a:r>
              <a:rPr lang="tr-TR" sz="2000" dirty="0" smtClean="0"/>
              <a:t>yurttaşlarının birbirleriyle </a:t>
            </a:r>
            <a:r>
              <a:rPr lang="tr-TR" sz="2000" dirty="0"/>
              <a:t>ve belirli ölçüde de devlette doğrudan ve dolaylı </a:t>
            </a:r>
            <a:r>
              <a:rPr lang="tr-TR" sz="2000" dirty="0" smtClean="0"/>
              <a:t>ilişkilerini düzenler</a:t>
            </a:r>
            <a:r>
              <a:rPr lang="tr-TR" sz="2000" dirty="0"/>
              <a:t>.</a:t>
            </a:r>
            <a:endParaRPr lang="tr-TR" sz="2000" dirty="0" smtClean="0"/>
          </a:p>
        </p:txBody>
      </p:sp>
    </p:spTree>
    <p:extLst>
      <p:ext uri="{BB962C8B-B14F-4D97-AF65-F5344CB8AC3E}">
        <p14:creationId xmlns:p14="http://schemas.microsoft.com/office/powerpoint/2010/main" val="3433246623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etin kutusu 3"/>
          <p:cNvSpPr txBox="1"/>
          <p:nvPr/>
        </p:nvSpPr>
        <p:spPr>
          <a:xfrm>
            <a:off x="76199" y="517380"/>
            <a:ext cx="1211580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3200" b="1" dirty="0" smtClean="0">
                <a:solidFill>
                  <a:srgbClr val="9F493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KAMU HUKUKU DALLARI</a:t>
            </a:r>
            <a:endParaRPr lang="tr-TR" sz="3200" b="1" dirty="0">
              <a:solidFill>
                <a:srgbClr val="9F493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Dikdörtgen 4"/>
          <p:cNvSpPr/>
          <p:nvPr/>
        </p:nvSpPr>
        <p:spPr>
          <a:xfrm>
            <a:off x="127011" y="2490607"/>
            <a:ext cx="11905323" cy="2862322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tr-T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tr-TR" sz="2000" dirty="0" smtClean="0"/>
              <a:t>Kamu </a:t>
            </a:r>
            <a:r>
              <a:rPr lang="tr-TR" sz="2000" dirty="0"/>
              <a:t>hukuku devletin ve diğer kamu kurum ve kuruluşlarının </a:t>
            </a:r>
            <a:r>
              <a:rPr lang="tr-TR" sz="2000" dirty="0" smtClean="0"/>
              <a:t>örgütlenişine, işleyişine </a:t>
            </a:r>
            <a:r>
              <a:rPr lang="tr-TR" sz="2000" dirty="0"/>
              <a:t>ve gördükleri hizmetlere ilişkin kurallardan oluşur. </a:t>
            </a:r>
            <a:r>
              <a:rPr lang="tr-TR" sz="2000" dirty="0" smtClean="0"/>
              <a:t>Kamu kurum </a:t>
            </a:r>
            <a:r>
              <a:rPr lang="tr-TR" sz="2000" dirty="0"/>
              <a:t>ve kuruluşlarından anlaşılan, il özel idareleri, belediyeler, </a:t>
            </a:r>
            <a:r>
              <a:rPr lang="tr-TR" sz="2000" dirty="0" smtClean="0"/>
              <a:t>köyler, üniversite</a:t>
            </a:r>
            <a:r>
              <a:rPr lang="tr-TR" sz="2000" dirty="0"/>
              <a:t>, TRT, karayolları vb. gibi </a:t>
            </a:r>
            <a:r>
              <a:rPr lang="tr-TR" sz="2000" dirty="0" smtClean="0"/>
              <a:t>kuruluşlardır.</a:t>
            </a:r>
          </a:p>
          <a:p>
            <a:pPr algn="just"/>
            <a:endParaRPr lang="tr-TR" sz="2000" dirty="0"/>
          </a:p>
          <a:p>
            <a:pPr algn="just"/>
            <a:r>
              <a:rPr lang="tr-TR" sz="2000" dirty="0" smtClean="0"/>
              <a:t>Kamu hukukunda kişi </a:t>
            </a:r>
            <a:r>
              <a:rPr lang="tr-TR" sz="2000" dirty="0"/>
              <a:t>devlet ve diğer kamu otoriteleriyle ilişkilerinde devlet egemenliğini </a:t>
            </a:r>
            <a:r>
              <a:rPr lang="tr-TR" sz="2000" dirty="0" smtClean="0"/>
              <a:t>kullanan kamu </a:t>
            </a:r>
            <a:r>
              <a:rPr lang="tr-TR" sz="2000" dirty="0"/>
              <a:t>gücünün emrine uymak zorundadır. Bu güç hiçbir zaman </a:t>
            </a:r>
            <a:r>
              <a:rPr lang="tr-TR" sz="2000" dirty="0" smtClean="0"/>
              <a:t>sınırsız değildir.</a:t>
            </a:r>
          </a:p>
          <a:p>
            <a:pPr algn="just"/>
            <a:endParaRPr lang="tr-TR" sz="2000" dirty="0"/>
          </a:p>
          <a:p>
            <a:pPr algn="just"/>
            <a:r>
              <a:rPr lang="tr-TR" sz="2000" dirty="0" smtClean="0"/>
              <a:t>Bu </a:t>
            </a:r>
            <a:r>
              <a:rPr lang="tr-TR" sz="2000" dirty="0"/>
              <a:t>gücünde uymak zorunda olduğu hukuk kuralları </a:t>
            </a:r>
            <a:r>
              <a:rPr lang="tr-TR" sz="2000" dirty="0" smtClean="0"/>
              <a:t>vardır. Kısaca</a:t>
            </a:r>
            <a:r>
              <a:rPr lang="tr-TR" sz="2000" dirty="0"/>
              <a:t>, kamu hukuku kişinin devleti oluşturan kamu kuruluşları ile </a:t>
            </a:r>
            <a:r>
              <a:rPr lang="tr-TR" sz="2000" dirty="0" smtClean="0"/>
              <a:t>ilişkisini düzenleyen </a:t>
            </a:r>
            <a:r>
              <a:rPr lang="tr-TR" sz="2000" dirty="0"/>
              <a:t>hukuk kurallarıdır.</a:t>
            </a:r>
            <a:endParaRPr lang="tr-TR" sz="2000" dirty="0" smtClean="0"/>
          </a:p>
        </p:txBody>
      </p:sp>
    </p:spTree>
    <p:extLst>
      <p:ext uri="{BB962C8B-B14F-4D97-AF65-F5344CB8AC3E}">
        <p14:creationId xmlns:p14="http://schemas.microsoft.com/office/powerpoint/2010/main" val="35782269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etin kutusu 3"/>
          <p:cNvSpPr txBox="1"/>
          <p:nvPr/>
        </p:nvSpPr>
        <p:spPr>
          <a:xfrm>
            <a:off x="76199" y="517380"/>
            <a:ext cx="1211580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3200" b="1" dirty="0">
                <a:solidFill>
                  <a:srgbClr val="9F493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HUKUK KAYNAKLARI</a:t>
            </a:r>
          </a:p>
        </p:txBody>
      </p:sp>
      <p:sp>
        <p:nvSpPr>
          <p:cNvPr id="5" name="Dikdörtgen 4"/>
          <p:cNvSpPr/>
          <p:nvPr/>
        </p:nvSpPr>
        <p:spPr>
          <a:xfrm>
            <a:off x="127011" y="2792684"/>
            <a:ext cx="11905323" cy="1569660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tr-T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r-TR" sz="2400" dirty="0" smtClean="0"/>
              <a:t>Hukukun </a:t>
            </a:r>
            <a:r>
              <a:rPr lang="tr-TR" sz="2400" dirty="0"/>
              <a:t>bu günkü seviyesine gelmesinde, gelişmesinde, </a:t>
            </a:r>
            <a:r>
              <a:rPr lang="tr-TR" sz="2400" dirty="0" smtClean="0"/>
              <a:t>hukukun birtakım </a:t>
            </a:r>
            <a:r>
              <a:rPr lang="tr-TR" sz="2400" dirty="0"/>
              <a:t>kaynakları </a:t>
            </a:r>
            <a:r>
              <a:rPr lang="tr-TR" sz="2400" dirty="0" smtClean="0"/>
              <a:t>vardır.</a:t>
            </a:r>
          </a:p>
          <a:p>
            <a:endParaRPr lang="tr-TR" sz="2400" dirty="0"/>
          </a:p>
          <a:p>
            <a:r>
              <a:rPr lang="tr-TR" sz="2400" dirty="0" smtClean="0"/>
              <a:t>Bu </a:t>
            </a:r>
            <a:r>
              <a:rPr lang="tr-TR" sz="2400" dirty="0"/>
              <a:t>kaynaklar; yazılı kaynaklar, gelenek, töre, </a:t>
            </a:r>
            <a:r>
              <a:rPr lang="tr-TR" sz="2400" dirty="0" smtClean="0"/>
              <a:t>örf âdetler</a:t>
            </a:r>
            <a:r>
              <a:rPr lang="tr-TR" sz="2400" dirty="0"/>
              <a:t>, içtihatlar ve bilimsel içtihatlar şeklinde </a:t>
            </a:r>
            <a:r>
              <a:rPr lang="tr-TR" sz="2400" dirty="0" smtClean="0"/>
              <a:t>sıralanabilir.</a:t>
            </a:r>
          </a:p>
        </p:txBody>
      </p:sp>
    </p:spTree>
    <p:extLst>
      <p:ext uri="{BB962C8B-B14F-4D97-AF65-F5344CB8AC3E}">
        <p14:creationId xmlns:p14="http://schemas.microsoft.com/office/powerpoint/2010/main" val="36008838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etin kutusu 3"/>
          <p:cNvSpPr txBox="1"/>
          <p:nvPr/>
        </p:nvSpPr>
        <p:spPr>
          <a:xfrm>
            <a:off x="76199" y="517380"/>
            <a:ext cx="1211580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3200" b="1" dirty="0">
                <a:solidFill>
                  <a:srgbClr val="9F493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HUKUK KURALLARININ ÖZELLİKLERİ VE İŞLEVLERİ</a:t>
            </a:r>
          </a:p>
        </p:txBody>
      </p:sp>
      <p:sp>
        <p:nvSpPr>
          <p:cNvPr id="5" name="Dikdörtgen 4"/>
          <p:cNvSpPr/>
          <p:nvPr/>
        </p:nvSpPr>
        <p:spPr>
          <a:xfrm>
            <a:off x="100691" y="1461886"/>
            <a:ext cx="11905323" cy="4708981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tr-T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tr-TR" sz="2000" dirty="0" smtClean="0"/>
              <a:t>Hukuk </a:t>
            </a:r>
            <a:r>
              <a:rPr lang="tr-TR" sz="2000" dirty="0"/>
              <a:t>kuralları toplumsal düzeni sağlamak için insanların </a:t>
            </a:r>
            <a:r>
              <a:rPr lang="tr-TR" sz="2000" dirty="0" smtClean="0"/>
              <a:t>birbirleriyle ve </a:t>
            </a:r>
            <a:r>
              <a:rPr lang="tr-TR" sz="2000" dirty="0"/>
              <a:t>devletle olan ilişkilerini düzenleyen kurallar bütünüdür. Hukuk </a:t>
            </a:r>
            <a:r>
              <a:rPr lang="tr-TR" sz="2000" dirty="0" smtClean="0"/>
              <a:t>kurallarını diğer </a:t>
            </a:r>
            <a:r>
              <a:rPr lang="tr-TR" sz="2000" dirty="0"/>
              <a:t>toplumsal kurallardan ayıran tarafı maddi yaptırım ve </a:t>
            </a:r>
            <a:r>
              <a:rPr lang="tr-TR" sz="2000" dirty="0" smtClean="0"/>
              <a:t>otorite gücüne </a:t>
            </a:r>
            <a:r>
              <a:rPr lang="tr-TR" sz="2000" dirty="0"/>
              <a:t>sahip olmasıdır. Hukuk kurallarının temel özellikleri ise </a:t>
            </a:r>
            <a:r>
              <a:rPr lang="tr-TR" sz="2000" dirty="0" smtClean="0"/>
              <a:t>aşağıdaki gibi sıralanmaktadır:</a:t>
            </a:r>
          </a:p>
          <a:p>
            <a:pPr algn="just"/>
            <a:endParaRPr lang="tr-TR" sz="2000" dirty="0"/>
          </a:p>
          <a:p>
            <a:pPr algn="just"/>
            <a:r>
              <a:rPr lang="tr-TR" sz="2000" dirty="0" smtClean="0"/>
              <a:t>a) Hukuk </a:t>
            </a:r>
            <a:r>
              <a:rPr lang="tr-TR" sz="2000" dirty="0"/>
              <a:t>kuralları emredici ve yaptırım gücüne sahiptir</a:t>
            </a:r>
            <a:r>
              <a:rPr lang="tr-TR" sz="2000" dirty="0" smtClean="0"/>
              <a:t>.</a:t>
            </a:r>
          </a:p>
          <a:p>
            <a:pPr marL="457200" indent="-457200" algn="just">
              <a:buAutoNum type="alphaLcParenR"/>
            </a:pPr>
            <a:endParaRPr lang="tr-TR" sz="2000" dirty="0"/>
          </a:p>
          <a:p>
            <a:pPr algn="just"/>
            <a:r>
              <a:rPr lang="tr-TR" sz="2000" dirty="0"/>
              <a:t>b) Hukuk kuralları genel, soyut ve nesneldir</a:t>
            </a:r>
            <a:r>
              <a:rPr lang="tr-TR" sz="2000" dirty="0" smtClean="0"/>
              <a:t>.</a:t>
            </a:r>
          </a:p>
          <a:p>
            <a:pPr algn="just"/>
            <a:endParaRPr lang="tr-TR" sz="2000" dirty="0" smtClean="0"/>
          </a:p>
          <a:p>
            <a:r>
              <a:rPr lang="tr-TR" sz="2000" dirty="0"/>
              <a:t>c) Hukuk kuralları, dışa vurulmuş etkinlik ve ilişkileri konu </a:t>
            </a:r>
            <a:r>
              <a:rPr lang="tr-TR" sz="2000" dirty="0" smtClean="0"/>
              <a:t>edinir.</a:t>
            </a:r>
          </a:p>
          <a:p>
            <a:endParaRPr lang="tr-TR" sz="2000" dirty="0"/>
          </a:p>
          <a:p>
            <a:r>
              <a:rPr lang="tr-TR" sz="2000" dirty="0" smtClean="0"/>
              <a:t>d</a:t>
            </a:r>
            <a:r>
              <a:rPr lang="tr-TR" sz="2000" dirty="0"/>
              <a:t>) Hukukun işlevleri ise;</a:t>
            </a:r>
          </a:p>
          <a:p>
            <a:pPr marL="800100" lvl="1" indent="-342900">
              <a:buFont typeface="Arial" pitchFamily="34" charset="0"/>
              <a:buChar char="•"/>
            </a:pPr>
            <a:r>
              <a:rPr lang="tr-TR" sz="2000" dirty="0" smtClean="0"/>
              <a:t>Toplumsal </a:t>
            </a:r>
            <a:r>
              <a:rPr lang="tr-TR" sz="2000" dirty="0"/>
              <a:t>dirlik ve düzeni sağlama,</a:t>
            </a:r>
          </a:p>
          <a:p>
            <a:pPr marL="800100" lvl="1" indent="-342900">
              <a:buFont typeface="Arial" pitchFamily="34" charset="0"/>
              <a:buChar char="•"/>
            </a:pPr>
            <a:r>
              <a:rPr lang="tr-TR" sz="2000" dirty="0" smtClean="0"/>
              <a:t>Toplumsal </a:t>
            </a:r>
            <a:r>
              <a:rPr lang="tr-TR" sz="2000" dirty="0"/>
              <a:t>adaleti gerçekleştirme,</a:t>
            </a:r>
          </a:p>
          <a:p>
            <a:pPr marL="800100" lvl="1" indent="-342900">
              <a:buFont typeface="Arial" pitchFamily="34" charset="0"/>
              <a:buChar char="•"/>
            </a:pPr>
            <a:r>
              <a:rPr lang="tr-TR" sz="2000" dirty="0" smtClean="0"/>
              <a:t>Toplum </a:t>
            </a:r>
            <a:r>
              <a:rPr lang="tr-TR" sz="2000" dirty="0"/>
              <a:t>ihtiyaçlarını karşılama,</a:t>
            </a:r>
          </a:p>
          <a:p>
            <a:pPr marL="800100" lvl="1" indent="-342900">
              <a:buFont typeface="Arial" pitchFamily="34" charset="0"/>
              <a:buChar char="•"/>
            </a:pPr>
            <a:r>
              <a:rPr lang="tr-TR" sz="2000" dirty="0" err="1" smtClean="0"/>
              <a:t>Sosyo</a:t>
            </a:r>
            <a:r>
              <a:rPr lang="tr-TR" sz="2000" dirty="0" smtClean="0"/>
              <a:t>-ekonomik </a:t>
            </a:r>
            <a:r>
              <a:rPr lang="tr-TR" sz="2000" dirty="0"/>
              <a:t>ve siyasal düzeni meşrulaştırma,</a:t>
            </a:r>
            <a:endParaRPr lang="tr-TR" sz="2000" dirty="0" smtClean="0"/>
          </a:p>
        </p:txBody>
      </p:sp>
    </p:spTree>
    <p:extLst>
      <p:ext uri="{BB962C8B-B14F-4D97-AF65-F5344CB8AC3E}">
        <p14:creationId xmlns:p14="http://schemas.microsoft.com/office/powerpoint/2010/main" val="31136284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etin kutusu 3"/>
          <p:cNvSpPr txBox="1"/>
          <p:nvPr/>
        </p:nvSpPr>
        <p:spPr>
          <a:xfrm>
            <a:off x="76199" y="517380"/>
            <a:ext cx="1211580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3200" b="1" dirty="0" smtClean="0">
                <a:solidFill>
                  <a:srgbClr val="9F493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ANAYASA</a:t>
            </a:r>
            <a:endParaRPr lang="tr-TR" sz="3200" b="1" dirty="0">
              <a:solidFill>
                <a:srgbClr val="9F493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Dikdörtgen 4"/>
          <p:cNvSpPr/>
          <p:nvPr/>
        </p:nvSpPr>
        <p:spPr>
          <a:xfrm>
            <a:off x="100691" y="1935398"/>
            <a:ext cx="11905323" cy="3170099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tr-T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tr-TR" sz="2000" dirty="0" smtClean="0"/>
              <a:t>Anayasa</a:t>
            </a:r>
            <a:r>
              <a:rPr lang="tr-TR" sz="2000" dirty="0"/>
              <a:t>, devletin kuruluşunu, işleyişini, temel organlarını, </a:t>
            </a:r>
            <a:r>
              <a:rPr lang="tr-TR" sz="2000" dirty="0" smtClean="0"/>
              <a:t>bunların birbirleri </a:t>
            </a:r>
            <a:r>
              <a:rPr lang="tr-TR" sz="2000" dirty="0"/>
              <a:t>ile olan ilişkilerini, kişilerin devlete olan temel haklarını en </a:t>
            </a:r>
            <a:r>
              <a:rPr lang="tr-TR" sz="2000" dirty="0" smtClean="0"/>
              <a:t>soyut ve </a:t>
            </a:r>
            <a:r>
              <a:rPr lang="tr-TR" sz="2000" dirty="0"/>
              <a:t>en genel hukuk kurallarını içeren </a:t>
            </a:r>
            <a:r>
              <a:rPr lang="tr-TR" sz="2000" dirty="0" smtClean="0"/>
              <a:t>yasadır.</a:t>
            </a:r>
          </a:p>
          <a:p>
            <a:pPr algn="just"/>
            <a:endParaRPr lang="tr-TR" sz="2000" dirty="0"/>
          </a:p>
          <a:p>
            <a:pPr algn="just"/>
            <a:r>
              <a:rPr lang="tr-TR" sz="2000" dirty="0" smtClean="0"/>
              <a:t>Bir </a:t>
            </a:r>
            <a:r>
              <a:rPr lang="tr-TR" sz="2000" dirty="0"/>
              <a:t>başka tanımda; devletin yönetim biçimini </a:t>
            </a:r>
            <a:r>
              <a:rPr lang="tr-TR" sz="2000" dirty="0" smtClean="0"/>
              <a:t>belirleyen, temel </a:t>
            </a:r>
            <a:r>
              <a:rPr lang="tr-TR" sz="2000" dirty="0"/>
              <a:t>yapısını ve yönetim organlarını açıklayarak, yasama, yürütme ve </a:t>
            </a:r>
            <a:r>
              <a:rPr lang="tr-TR" sz="2000" dirty="0" smtClean="0"/>
              <a:t>yargılama yetkilerinin </a:t>
            </a:r>
            <a:r>
              <a:rPr lang="tr-TR" sz="2000" dirty="0"/>
              <a:t>nasıl kullanılacağını, bunların birbiriyle ilişkilerinin </a:t>
            </a:r>
            <a:r>
              <a:rPr lang="tr-TR" sz="2000" dirty="0" smtClean="0"/>
              <a:t>nasıl olacağını</a:t>
            </a:r>
            <a:r>
              <a:rPr lang="tr-TR" sz="2000" dirty="0"/>
              <a:t>, vatandaşların hak ve özgürlüklerinin nasıl düzenleneceğini </a:t>
            </a:r>
            <a:r>
              <a:rPr lang="tr-TR" sz="2000" dirty="0" smtClean="0"/>
              <a:t>belirleyen temel yasadır.</a:t>
            </a:r>
          </a:p>
          <a:p>
            <a:pPr algn="just"/>
            <a:endParaRPr lang="tr-TR" sz="2000" dirty="0"/>
          </a:p>
          <a:p>
            <a:pPr algn="just"/>
            <a:r>
              <a:rPr lang="tr-TR" sz="2000" dirty="0" smtClean="0"/>
              <a:t>Anayasa</a:t>
            </a:r>
            <a:r>
              <a:rPr lang="tr-TR" sz="2000" dirty="0"/>
              <a:t>, yasal </a:t>
            </a:r>
            <a:r>
              <a:rPr lang="tr-TR" sz="2000" dirty="0" smtClean="0"/>
              <a:t>düzenlemelerin en </a:t>
            </a:r>
            <a:r>
              <a:rPr lang="tr-TR" sz="2000" dirty="0"/>
              <a:t>üstündedir. Diğer hukuksal düzenlemeler anayasaya uygun olmak </a:t>
            </a:r>
            <a:r>
              <a:rPr lang="tr-TR" sz="2000" dirty="0" smtClean="0"/>
              <a:t>zorundadır.</a:t>
            </a:r>
          </a:p>
          <a:p>
            <a:pPr algn="just"/>
            <a:endParaRPr lang="tr-TR" sz="2000" dirty="0"/>
          </a:p>
          <a:p>
            <a:pPr algn="just"/>
            <a:r>
              <a:rPr lang="tr-TR" sz="2000" dirty="0" smtClean="0"/>
              <a:t>Anayasayla </a:t>
            </a:r>
            <a:r>
              <a:rPr lang="tr-TR" sz="2000" dirty="0"/>
              <a:t>çelişen bir hukuksal düzenleme yapılması </a:t>
            </a:r>
            <a:r>
              <a:rPr lang="tr-TR" sz="2000" dirty="0" smtClean="0"/>
              <a:t>mümkün değildir</a:t>
            </a:r>
            <a:r>
              <a:rPr lang="tr-TR" sz="2000" dirty="0"/>
              <a:t>.</a:t>
            </a:r>
            <a:endParaRPr lang="tr-TR" sz="2000" dirty="0" smtClean="0"/>
          </a:p>
        </p:txBody>
      </p:sp>
    </p:spTree>
    <p:extLst>
      <p:ext uri="{BB962C8B-B14F-4D97-AF65-F5344CB8AC3E}">
        <p14:creationId xmlns:p14="http://schemas.microsoft.com/office/powerpoint/2010/main" val="21410644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etin kutusu 3"/>
          <p:cNvSpPr txBox="1"/>
          <p:nvPr/>
        </p:nvSpPr>
        <p:spPr>
          <a:xfrm>
            <a:off x="76199" y="517380"/>
            <a:ext cx="1211580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3200" b="1" dirty="0" smtClean="0">
                <a:solidFill>
                  <a:srgbClr val="9F493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KANUN</a:t>
            </a:r>
            <a:endParaRPr lang="tr-TR" sz="3200" b="1" dirty="0">
              <a:solidFill>
                <a:srgbClr val="9F493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Dikdörtgen 4"/>
          <p:cNvSpPr/>
          <p:nvPr/>
        </p:nvSpPr>
        <p:spPr>
          <a:xfrm>
            <a:off x="100691" y="2515042"/>
            <a:ext cx="11905323" cy="2246769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tr-T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r-TR" sz="2000" dirty="0" smtClean="0"/>
              <a:t>TBMM’nin </a:t>
            </a:r>
            <a:r>
              <a:rPr lang="tr-TR" sz="2000" dirty="0"/>
              <a:t>iç tüzük kurallarına göre çıkardığı, Cumhurbaşkanı </a:t>
            </a:r>
            <a:r>
              <a:rPr lang="tr-TR" sz="2000" dirty="0" smtClean="0"/>
              <a:t>tarafından onaylanıp</a:t>
            </a:r>
            <a:r>
              <a:rPr lang="tr-TR" sz="2000" dirty="0"/>
              <a:t>, Resmî </a:t>
            </a:r>
            <a:r>
              <a:rPr lang="tr-TR" sz="2000" dirty="0" err="1"/>
              <a:t>Gazete’de</a:t>
            </a:r>
            <a:r>
              <a:rPr lang="tr-TR" sz="2000" dirty="0"/>
              <a:t> yayınlanarak yürürlüğe giren yazılı </a:t>
            </a:r>
            <a:r>
              <a:rPr lang="tr-TR" sz="2000" dirty="0" smtClean="0"/>
              <a:t>hukuk kuralıdır</a:t>
            </a:r>
            <a:r>
              <a:rPr lang="tr-TR" sz="2000" dirty="0"/>
              <a:t>. </a:t>
            </a:r>
            <a:endParaRPr lang="tr-TR" sz="2000" dirty="0" smtClean="0"/>
          </a:p>
          <a:p>
            <a:endParaRPr lang="tr-TR" sz="2000" dirty="0"/>
          </a:p>
          <a:p>
            <a:r>
              <a:rPr lang="tr-TR" sz="2000" dirty="0" smtClean="0"/>
              <a:t>Kanun </a:t>
            </a:r>
            <a:r>
              <a:rPr lang="tr-TR" sz="2000" dirty="0"/>
              <a:t>yapma yetkisi TBMM’ye aittir. Kanunlar Anayasaya </a:t>
            </a:r>
            <a:r>
              <a:rPr lang="tr-TR" sz="2000" dirty="0" smtClean="0"/>
              <a:t>uygun olmak </a:t>
            </a:r>
            <a:r>
              <a:rPr lang="tr-TR" sz="2000" dirty="0"/>
              <a:t>zorundadır. Anayasadan sonra hiyerarşide en güçlü </a:t>
            </a:r>
            <a:r>
              <a:rPr lang="tr-TR" sz="2000" dirty="0" smtClean="0"/>
              <a:t>hukuksal düzenlemelerdir</a:t>
            </a:r>
            <a:r>
              <a:rPr lang="tr-TR" sz="2000" dirty="0"/>
              <a:t>. </a:t>
            </a:r>
            <a:endParaRPr lang="tr-TR" sz="2000" dirty="0" smtClean="0"/>
          </a:p>
          <a:p>
            <a:endParaRPr lang="tr-TR" sz="2000" dirty="0"/>
          </a:p>
          <a:p>
            <a:r>
              <a:rPr lang="tr-TR" sz="2000" dirty="0" smtClean="0"/>
              <a:t>Buna</a:t>
            </a:r>
            <a:r>
              <a:rPr lang="tr-TR" sz="2000" dirty="0"/>
              <a:t>, 222 sayılı İlköğretim ve Eğitim Kanunu, 1739 </a:t>
            </a:r>
            <a:r>
              <a:rPr lang="tr-TR" sz="2000" dirty="0" smtClean="0"/>
              <a:t>sayılı Millî </a:t>
            </a:r>
            <a:r>
              <a:rPr lang="tr-TR" sz="2000" dirty="0"/>
              <a:t>Eğitim Temel Kanunu örnektir.</a:t>
            </a:r>
            <a:endParaRPr lang="tr-TR" sz="2000" dirty="0" smtClean="0"/>
          </a:p>
        </p:txBody>
      </p:sp>
    </p:spTree>
    <p:extLst>
      <p:ext uri="{BB962C8B-B14F-4D97-AF65-F5344CB8AC3E}">
        <p14:creationId xmlns:p14="http://schemas.microsoft.com/office/powerpoint/2010/main" val="34864038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honeycomb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theme/theme1.xml><?xml version="1.0" encoding="utf-8"?>
<a:theme xmlns:a="http://schemas.openxmlformats.org/drawingml/2006/main" name="BÖLÜM4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BÖLÜM4</Template>
  <TotalTime>28</TotalTime>
  <Words>866</Words>
  <Application>Microsoft Office PowerPoint</Application>
  <PresentationFormat>Özel</PresentationFormat>
  <Paragraphs>74</Paragraphs>
  <Slides>12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12</vt:i4>
      </vt:variant>
    </vt:vector>
  </HeadingPairs>
  <TitlesOfParts>
    <vt:vector size="13" baseType="lpstr">
      <vt:lpstr>BÖLÜM4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>MOTUN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Windows Kullanıcısı</dc:creator>
  <cp:lastModifiedBy>Öğretmenlik</cp:lastModifiedBy>
  <cp:revision>5</cp:revision>
  <dcterms:created xsi:type="dcterms:W3CDTF">2017-08-08T12:36:46Z</dcterms:created>
  <dcterms:modified xsi:type="dcterms:W3CDTF">2017-11-28T13:01:44Z</dcterms:modified>
</cp:coreProperties>
</file>