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9" r:id="rId1"/>
  </p:sldMasterIdLst>
  <p:sldIdLst>
    <p:sldId id="295" r:id="rId2"/>
    <p:sldId id="296" r:id="rId3"/>
    <p:sldId id="308" r:id="rId4"/>
    <p:sldId id="298" r:id="rId5"/>
    <p:sldId id="297" r:id="rId6"/>
    <p:sldId id="309" r:id="rId7"/>
    <p:sldId id="310" r:id="rId8"/>
    <p:sldId id="311" r:id="rId9"/>
    <p:sldId id="312" r:id="rId10"/>
    <p:sldId id="313" r:id="rId11"/>
    <p:sldId id="307" r:id="rId12"/>
    <p:sldId id="314" r:id="rId13"/>
    <p:sldId id="315" r:id="rId14"/>
    <p:sldId id="316" r:id="rId15"/>
    <p:sldId id="319" r:id="rId16"/>
    <p:sldId id="320" r:id="rId17"/>
    <p:sldId id="317" r:id="rId18"/>
    <p:sldId id="321" r:id="rId19"/>
    <p:sldId id="322" r:id="rId20"/>
    <p:sldId id="323" r:id="rId21"/>
    <p:sldId id="355" r:id="rId22"/>
    <p:sldId id="300" r:id="rId23"/>
    <p:sldId id="299" r:id="rId24"/>
    <p:sldId id="301" r:id="rId25"/>
    <p:sldId id="302" r:id="rId26"/>
    <p:sldId id="303" r:id="rId27"/>
    <p:sldId id="304" r:id="rId28"/>
    <p:sldId id="305" r:id="rId29"/>
    <p:sldId id="306" r:id="rId30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590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59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2316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877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8953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280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418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60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358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02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50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91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908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45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00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6701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19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95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  <p:sldLayoutId id="214748374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İLKOKULDA ALTERNATİF EĞİTİM UYGULAMALARI </a:t>
            </a:r>
          </a:p>
        </p:txBody>
      </p:sp>
    </p:spTree>
    <p:extLst>
      <p:ext uri="{BB962C8B-B14F-4D97-AF65-F5344CB8AC3E}">
        <p14:creationId xmlns:p14="http://schemas.microsoft.com/office/powerpoint/2010/main" val="1417751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1" y="2133600"/>
            <a:ext cx="7391400" cy="3777622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Bryant</a:t>
            </a:r>
            <a:r>
              <a:rPr lang="tr-TR" dirty="0"/>
              <a:t> ise alternatif okulların özelliklerini çok kabaca şöyle sıralar: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Alternatif okullar her öğrenci için eğitim sürecini değiştirirler</a:t>
            </a:r>
          </a:p>
          <a:p>
            <a:r>
              <a:rPr lang="tr-TR" dirty="0"/>
              <a:t>Alternatif okullar öğrenci ve öğretmen arasındaki ilişkiyi yöneten geleneksel sosyal normlardan uzaklaşırlar.</a:t>
            </a:r>
          </a:p>
          <a:p>
            <a:r>
              <a:rPr lang="tr-TR" dirty="0"/>
              <a:t>Alternatif okullar kişisel olmayan bir tarafsızlıktan çok bireysel farklılıklara değer verirler</a:t>
            </a:r>
          </a:p>
          <a:p>
            <a:r>
              <a:rPr lang="tr-TR" dirty="0"/>
              <a:t>Alternatif okullar büyüme ve gelişimi başarmanın bir aracı olarak kişisel ilişkiyi kullanırlar.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9871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09800" y="2743200"/>
            <a:ext cx="6591985" cy="3777622"/>
          </a:xfrm>
        </p:spPr>
        <p:txBody>
          <a:bodyPr/>
          <a:lstStyle/>
          <a:p>
            <a:r>
              <a:rPr lang="tr-TR" b="1" dirty="0"/>
              <a:t>NEDEN ALTERNATİF EĞİTİME GEREK DUYARIZ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6406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Alternatif eğitim modelleri ve özellikleri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Özgürlğe dayalı öğrenme</a:t>
            </a:r>
          </a:p>
          <a:p>
            <a:r>
              <a:rPr lang="tr-TR" dirty="0"/>
              <a:t>Sosyal </a:t>
            </a:r>
            <a:r>
              <a:rPr lang="tr-TR" dirty="0" err="1"/>
              <a:t>oluşturmacılık</a:t>
            </a:r>
            <a:r>
              <a:rPr lang="tr-TR" dirty="0"/>
              <a:t> modeli</a:t>
            </a:r>
          </a:p>
          <a:p>
            <a:r>
              <a:rPr lang="tr-TR" dirty="0"/>
              <a:t>Eleştirel pedagoji</a:t>
            </a:r>
          </a:p>
          <a:p>
            <a:r>
              <a:rPr lang="tr-TR" dirty="0"/>
              <a:t>Ruhsal </a:t>
            </a:r>
            <a:r>
              <a:rPr lang="tr-TR" dirty="0" err="1"/>
              <a:t>Gelişmecilik</a:t>
            </a:r>
            <a:endParaRPr lang="tr-TR" dirty="0"/>
          </a:p>
          <a:p>
            <a:r>
              <a:rPr lang="tr-TR" dirty="0"/>
              <a:t>Holistic/</a:t>
            </a:r>
            <a:r>
              <a:rPr lang="tr-TR" dirty="0" err="1"/>
              <a:t>intergral</a:t>
            </a:r>
            <a:r>
              <a:rPr lang="tr-TR" dirty="0"/>
              <a:t> Bütüncül</a:t>
            </a:r>
          </a:p>
        </p:txBody>
      </p:sp>
    </p:spTree>
    <p:extLst>
      <p:ext uri="{BB962C8B-B14F-4D97-AF65-F5344CB8AC3E}">
        <p14:creationId xmlns:p14="http://schemas.microsoft.com/office/powerpoint/2010/main" val="2068843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Özgürlğe dayalı öğrenme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0" y="1905000"/>
            <a:ext cx="6591985" cy="3777622"/>
          </a:xfrm>
        </p:spPr>
        <p:txBody>
          <a:bodyPr/>
          <a:lstStyle/>
          <a:p>
            <a:r>
              <a:rPr lang="tr-TR" dirty="0"/>
              <a:t>Öğrenenin özgürlüğü sınırlandırılmaz.</a:t>
            </a:r>
          </a:p>
          <a:p>
            <a:r>
              <a:rPr lang="tr-TR" dirty="0"/>
              <a:t>Öğrenme bireyin ihtiyaçları, amaçları ve arzularıyla başlar. </a:t>
            </a:r>
          </a:p>
          <a:p>
            <a:r>
              <a:rPr lang="tr-TR" dirty="0"/>
              <a:t>Bireyci yaklaşımdadır.</a:t>
            </a:r>
          </a:p>
          <a:p>
            <a:endParaRPr lang="tr-TR" dirty="0"/>
          </a:p>
          <a:p>
            <a:r>
              <a:rPr lang="tr-TR" b="1" dirty="0"/>
              <a:t>İlişkili okullar: </a:t>
            </a:r>
            <a:r>
              <a:rPr lang="tr-TR" dirty="0"/>
              <a:t>Özgür okullar, ev eğitimi, </a:t>
            </a:r>
            <a:r>
              <a:rPr lang="tr-TR" dirty="0" err="1"/>
              <a:t>Sudbury</a:t>
            </a:r>
            <a:r>
              <a:rPr lang="tr-TR" dirty="0"/>
              <a:t> modeli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1907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</a:t>
            </a:r>
            <a:r>
              <a:rPr lang="tr-TR" dirty="0" err="1"/>
              <a:t>oluşturmacılık</a:t>
            </a:r>
            <a:r>
              <a:rPr lang="tr-TR" dirty="0"/>
              <a:t> modeli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Öğrenme bir çevredeki insanlar arasında anlamlı etkili bir iletişim gerektiren ve bilerek işbirliğini, araştırmayı ve yaratıcı problem çözmeyi teşvik eden sosyal bir çabadır.</a:t>
            </a:r>
          </a:p>
          <a:p>
            <a:endParaRPr lang="tr-TR" dirty="0"/>
          </a:p>
          <a:p>
            <a:r>
              <a:rPr lang="tr-TR" dirty="0"/>
              <a:t>Bilgi insanlar arasındaki ilişkiler ile inşa edilir. </a:t>
            </a:r>
          </a:p>
          <a:p>
            <a:endParaRPr lang="tr-TR" dirty="0"/>
          </a:p>
          <a:p>
            <a:r>
              <a:rPr lang="tr-TR" dirty="0"/>
              <a:t>İlişkili okullar: </a:t>
            </a:r>
            <a:r>
              <a:rPr lang="tr-TR" dirty="0" err="1"/>
              <a:t>Reggio</a:t>
            </a:r>
            <a:r>
              <a:rPr lang="tr-TR" dirty="0"/>
              <a:t> </a:t>
            </a:r>
            <a:r>
              <a:rPr lang="tr-TR" dirty="0" err="1"/>
              <a:t>Emilia</a:t>
            </a:r>
            <a:r>
              <a:rPr lang="tr-TR" dirty="0"/>
              <a:t>, </a:t>
            </a:r>
            <a:r>
              <a:rPr lang="tr-TR" dirty="0" err="1"/>
              <a:t>Friends</a:t>
            </a:r>
            <a:r>
              <a:rPr lang="tr-TR" dirty="0"/>
              <a:t> Okulları</a:t>
            </a:r>
          </a:p>
        </p:txBody>
      </p:sp>
    </p:spTree>
    <p:extLst>
      <p:ext uri="{BB962C8B-B14F-4D97-AF65-F5344CB8AC3E}">
        <p14:creationId xmlns:p14="http://schemas.microsoft.com/office/powerpoint/2010/main" val="208721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Eleştirel pedagoji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Eğitimin ana amacı sosyal sorumluluğun ya da toplumun sosyal olarak yeniden yapılanmasının önemini vurgulamaktır. Amaç toplumsal değişimin sağlanmasıdır.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İlişkili okullar: Halk eğitimi </a:t>
            </a:r>
          </a:p>
        </p:txBody>
      </p:sp>
    </p:spTree>
    <p:extLst>
      <p:ext uri="{BB962C8B-B14F-4D97-AF65-F5344CB8AC3E}">
        <p14:creationId xmlns:p14="http://schemas.microsoft.com/office/powerpoint/2010/main" val="643778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Ruhsal </a:t>
            </a:r>
            <a:r>
              <a:rPr lang="tr-TR" dirty="0" err="1"/>
              <a:t>Gelişmecilik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05708" y="2209800"/>
            <a:ext cx="6858000" cy="3777622"/>
          </a:xfrm>
        </p:spPr>
        <p:txBody>
          <a:bodyPr/>
          <a:lstStyle/>
          <a:p>
            <a:r>
              <a:rPr lang="tr-TR" dirty="0"/>
              <a:t>Gelişim aşamalarına göre hangi öğrenme deneyimleri ve yaşantılarının uygun olduğu tartışılır. </a:t>
            </a:r>
          </a:p>
          <a:p>
            <a:r>
              <a:rPr lang="tr-TR" dirty="0"/>
              <a:t>Çocuğun potansiyeli önemlidir.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İlişkili Okullar: </a:t>
            </a:r>
            <a:r>
              <a:rPr lang="tr-TR" dirty="0" err="1"/>
              <a:t>Montessori</a:t>
            </a:r>
            <a:r>
              <a:rPr lang="tr-TR" dirty="0"/>
              <a:t>, </a:t>
            </a:r>
            <a:r>
              <a:rPr lang="tr-TR" dirty="0" err="1"/>
              <a:t>Waldorf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7390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Holistic/</a:t>
            </a:r>
            <a:r>
              <a:rPr lang="tr-TR" dirty="0" err="1"/>
              <a:t>intergral</a:t>
            </a:r>
            <a:r>
              <a:rPr lang="tr-TR" dirty="0"/>
              <a:t> Bütüncül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6400" y="1828800"/>
            <a:ext cx="6591985" cy="3777622"/>
          </a:xfrm>
        </p:spPr>
        <p:txBody>
          <a:bodyPr/>
          <a:lstStyle/>
          <a:p>
            <a:pPr algn="just"/>
            <a:r>
              <a:rPr lang="tr-TR" dirty="0"/>
              <a:t>Öğrenme parçalanmış ayrı parçalar yerine bütüncül olarak gerçekleştirilmektedir.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Her öğrenme durumu özgürlük ve yapı, bireysellik ve sosyal sorumluluk, ruhsal bilgelik ve kendiliğindenlik arasında denge kurmalıdır. 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İlişkili Okullar: Robert </a:t>
            </a:r>
            <a:r>
              <a:rPr lang="tr-TR" dirty="0" err="1"/>
              <a:t>Muller</a:t>
            </a:r>
            <a:r>
              <a:rPr lang="tr-TR" dirty="0"/>
              <a:t> Okulu </a:t>
            </a:r>
          </a:p>
        </p:txBody>
      </p:sp>
    </p:spTree>
    <p:extLst>
      <p:ext uri="{BB962C8B-B14F-4D97-AF65-F5344CB8AC3E}">
        <p14:creationId xmlns:p14="http://schemas.microsoft.com/office/powerpoint/2010/main" val="1893904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10200" y="3893820"/>
            <a:ext cx="3733800" cy="3175"/>
          </a:xfrm>
          <a:custGeom>
            <a:avLst/>
            <a:gdLst/>
            <a:ahLst/>
            <a:cxnLst/>
            <a:rect l="l" t="t" r="r" b="b"/>
            <a:pathLst>
              <a:path w="3733800" h="3175">
                <a:moveTo>
                  <a:pt x="0" y="3047"/>
                </a:moveTo>
                <a:lnTo>
                  <a:pt x="3733800" y="3047"/>
                </a:lnTo>
                <a:lnTo>
                  <a:pt x="3733800" y="0"/>
                </a:lnTo>
                <a:lnTo>
                  <a:pt x="0" y="0"/>
                </a:lnTo>
                <a:lnTo>
                  <a:pt x="0" y="3047"/>
                </a:lnTo>
                <a:close/>
              </a:path>
            </a:pathLst>
          </a:custGeom>
          <a:solidFill>
            <a:srgbClr val="715F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Metin kutusu 12"/>
          <p:cNvSpPr txBox="1"/>
          <p:nvPr/>
        </p:nvSpPr>
        <p:spPr>
          <a:xfrm>
            <a:off x="457200" y="2895600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/>
              <a:t>ALTERNATİF OKULLAR </a:t>
            </a:r>
          </a:p>
        </p:txBody>
      </p:sp>
    </p:spTree>
    <p:extLst>
      <p:ext uri="{BB962C8B-B14F-4D97-AF65-F5344CB8AC3E}">
        <p14:creationId xmlns:p14="http://schemas.microsoft.com/office/powerpoint/2010/main" val="17066263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99288"/>
            <a:ext cx="5410200" cy="52069"/>
          </a:xfrm>
          <a:custGeom>
            <a:avLst/>
            <a:gdLst/>
            <a:ahLst/>
            <a:cxnLst/>
            <a:rect l="l" t="t" r="r" b="b"/>
            <a:pathLst>
              <a:path w="5410200" h="52070">
                <a:moveTo>
                  <a:pt x="0" y="51815"/>
                </a:moveTo>
                <a:lnTo>
                  <a:pt x="5410200" y="51815"/>
                </a:lnTo>
                <a:lnTo>
                  <a:pt x="5410200" y="0"/>
                </a:lnTo>
                <a:lnTo>
                  <a:pt x="0" y="0"/>
                </a:lnTo>
                <a:lnTo>
                  <a:pt x="0" y="51815"/>
                </a:lnTo>
                <a:close/>
              </a:path>
            </a:pathLst>
          </a:custGeom>
          <a:solidFill>
            <a:srgbClr val="715F5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084945" cy="311150"/>
          </a:xfrm>
          <a:custGeom>
            <a:avLst/>
            <a:gdLst/>
            <a:ahLst/>
            <a:cxnLst/>
            <a:rect l="l" t="t" r="r" b="b"/>
            <a:pathLst>
              <a:path w="9084945" h="311150">
                <a:moveTo>
                  <a:pt x="9044940" y="0"/>
                </a:moveTo>
                <a:lnTo>
                  <a:pt x="0" y="0"/>
                </a:lnTo>
                <a:lnTo>
                  <a:pt x="0" y="310896"/>
                </a:lnTo>
                <a:lnTo>
                  <a:pt x="9044940" y="310896"/>
                </a:lnTo>
                <a:lnTo>
                  <a:pt x="9044940" y="0"/>
                </a:lnTo>
                <a:close/>
              </a:path>
              <a:path w="9084945" h="311150">
                <a:moveTo>
                  <a:pt x="9084564" y="0"/>
                </a:moveTo>
                <a:lnTo>
                  <a:pt x="9072372" y="0"/>
                </a:lnTo>
                <a:lnTo>
                  <a:pt x="9072372" y="310896"/>
                </a:lnTo>
                <a:lnTo>
                  <a:pt x="9084564" y="310896"/>
                </a:lnTo>
                <a:lnTo>
                  <a:pt x="9084564" y="0"/>
                </a:lnTo>
                <a:close/>
              </a:path>
            </a:pathLst>
          </a:custGeom>
          <a:solidFill>
            <a:srgbClr val="2F2F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2F2F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307847"/>
            <a:ext cx="9084945" cy="91440"/>
          </a:xfrm>
          <a:custGeom>
            <a:avLst/>
            <a:gdLst/>
            <a:ahLst/>
            <a:cxnLst/>
            <a:rect l="l" t="t" r="r" b="b"/>
            <a:pathLst>
              <a:path w="9084945" h="91439">
                <a:moveTo>
                  <a:pt x="9044940" y="0"/>
                </a:moveTo>
                <a:lnTo>
                  <a:pt x="0" y="0"/>
                </a:lnTo>
                <a:lnTo>
                  <a:pt x="0" y="91440"/>
                </a:lnTo>
                <a:lnTo>
                  <a:pt x="9044940" y="91440"/>
                </a:lnTo>
                <a:lnTo>
                  <a:pt x="9044940" y="0"/>
                </a:lnTo>
                <a:close/>
              </a:path>
              <a:path w="9084945" h="91439">
                <a:moveTo>
                  <a:pt x="9084564" y="0"/>
                </a:moveTo>
                <a:lnTo>
                  <a:pt x="9072372" y="0"/>
                </a:lnTo>
                <a:lnTo>
                  <a:pt x="9072372" y="91440"/>
                </a:lnTo>
                <a:lnTo>
                  <a:pt x="9084564" y="91440"/>
                </a:lnTo>
                <a:lnTo>
                  <a:pt x="9084564" y="0"/>
                </a:lnTo>
                <a:close/>
              </a:path>
            </a:pathLst>
          </a:custGeom>
          <a:solidFill>
            <a:srgbClr val="715F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715F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10200" y="359663"/>
            <a:ext cx="3674745" cy="81280"/>
          </a:xfrm>
          <a:custGeom>
            <a:avLst/>
            <a:gdLst/>
            <a:ahLst/>
            <a:cxnLst/>
            <a:rect l="l" t="t" r="r" b="b"/>
            <a:pathLst>
              <a:path w="3674745" h="81279">
                <a:moveTo>
                  <a:pt x="3634740" y="0"/>
                </a:moveTo>
                <a:lnTo>
                  <a:pt x="0" y="0"/>
                </a:lnTo>
                <a:lnTo>
                  <a:pt x="0" y="80772"/>
                </a:lnTo>
                <a:lnTo>
                  <a:pt x="3634740" y="80772"/>
                </a:lnTo>
                <a:lnTo>
                  <a:pt x="3634740" y="0"/>
                </a:lnTo>
                <a:close/>
              </a:path>
              <a:path w="3674745" h="81279">
                <a:moveTo>
                  <a:pt x="3674364" y="0"/>
                </a:moveTo>
                <a:lnTo>
                  <a:pt x="3662172" y="0"/>
                </a:lnTo>
                <a:lnTo>
                  <a:pt x="3662172" y="80772"/>
                </a:lnTo>
                <a:lnTo>
                  <a:pt x="3674364" y="80772"/>
                </a:lnTo>
                <a:lnTo>
                  <a:pt x="3674364" y="0"/>
                </a:lnTo>
                <a:close/>
              </a:path>
            </a:pathLst>
          </a:custGeom>
          <a:solidFill>
            <a:srgbClr val="715F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715F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10200" y="440435"/>
            <a:ext cx="3674745" cy="147955"/>
          </a:xfrm>
          <a:custGeom>
            <a:avLst/>
            <a:gdLst/>
            <a:ahLst/>
            <a:cxnLst/>
            <a:rect l="l" t="t" r="r" b="b"/>
            <a:pathLst>
              <a:path w="3674745" h="147954">
                <a:moveTo>
                  <a:pt x="3634740" y="0"/>
                </a:moveTo>
                <a:lnTo>
                  <a:pt x="0" y="0"/>
                </a:lnTo>
                <a:lnTo>
                  <a:pt x="0" y="147828"/>
                </a:lnTo>
                <a:lnTo>
                  <a:pt x="3634740" y="147828"/>
                </a:lnTo>
                <a:lnTo>
                  <a:pt x="3634740" y="0"/>
                </a:lnTo>
                <a:close/>
              </a:path>
              <a:path w="3674745" h="147954">
                <a:moveTo>
                  <a:pt x="3674364" y="0"/>
                </a:moveTo>
                <a:lnTo>
                  <a:pt x="3662172" y="0"/>
                </a:lnTo>
                <a:lnTo>
                  <a:pt x="3662172" y="147828"/>
                </a:lnTo>
                <a:lnTo>
                  <a:pt x="3674364" y="147828"/>
                </a:lnTo>
                <a:lnTo>
                  <a:pt x="3674364" y="0"/>
                </a:lnTo>
                <a:close/>
              </a:path>
            </a:pathLst>
          </a:custGeom>
          <a:solidFill>
            <a:srgbClr val="715F5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0200" y="588263"/>
            <a:ext cx="3674745" cy="32384"/>
          </a:xfrm>
          <a:custGeom>
            <a:avLst/>
            <a:gdLst/>
            <a:ahLst/>
            <a:cxnLst/>
            <a:rect l="l" t="t" r="r" b="b"/>
            <a:pathLst>
              <a:path w="3674745" h="32384">
                <a:moveTo>
                  <a:pt x="3634740" y="0"/>
                </a:moveTo>
                <a:lnTo>
                  <a:pt x="0" y="0"/>
                </a:lnTo>
                <a:lnTo>
                  <a:pt x="0" y="32004"/>
                </a:lnTo>
                <a:lnTo>
                  <a:pt x="3634740" y="32004"/>
                </a:lnTo>
                <a:lnTo>
                  <a:pt x="3634740" y="0"/>
                </a:lnTo>
                <a:close/>
              </a:path>
              <a:path w="3674745" h="32384">
                <a:moveTo>
                  <a:pt x="3674364" y="0"/>
                </a:moveTo>
                <a:lnTo>
                  <a:pt x="3662172" y="0"/>
                </a:lnTo>
                <a:lnTo>
                  <a:pt x="3662172" y="32004"/>
                </a:lnTo>
                <a:lnTo>
                  <a:pt x="3674364" y="32004"/>
                </a:lnTo>
                <a:lnTo>
                  <a:pt x="3674364" y="0"/>
                </a:lnTo>
                <a:close/>
              </a:path>
            </a:pathLst>
          </a:custGeom>
          <a:solidFill>
            <a:srgbClr val="715F5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2476" y="440436"/>
            <a:ext cx="1905" cy="147955"/>
          </a:xfrm>
          <a:custGeom>
            <a:avLst/>
            <a:gdLst/>
            <a:ahLst/>
            <a:cxnLst/>
            <a:rect l="l" t="t" r="r" b="b"/>
            <a:pathLst>
              <a:path w="1904" h="147954">
                <a:moveTo>
                  <a:pt x="0" y="147828"/>
                </a:moveTo>
                <a:lnTo>
                  <a:pt x="1524" y="147828"/>
                </a:lnTo>
                <a:lnTo>
                  <a:pt x="1524" y="0"/>
                </a:lnTo>
                <a:lnTo>
                  <a:pt x="0" y="0"/>
                </a:lnTo>
                <a:lnTo>
                  <a:pt x="0" y="147828"/>
                </a:lnTo>
                <a:close/>
              </a:path>
            </a:pathLst>
          </a:custGeom>
          <a:solidFill>
            <a:srgbClr val="715F5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142476" y="588263"/>
            <a:ext cx="1905" cy="32384"/>
          </a:xfrm>
          <a:custGeom>
            <a:avLst/>
            <a:gdLst/>
            <a:ahLst/>
            <a:cxnLst/>
            <a:rect l="l" t="t" r="r" b="b"/>
            <a:pathLst>
              <a:path w="1904" h="32384">
                <a:moveTo>
                  <a:pt x="0" y="32003"/>
                </a:moveTo>
                <a:lnTo>
                  <a:pt x="1524" y="32003"/>
                </a:lnTo>
                <a:lnTo>
                  <a:pt x="1524" y="0"/>
                </a:lnTo>
                <a:lnTo>
                  <a:pt x="0" y="0"/>
                </a:lnTo>
                <a:lnTo>
                  <a:pt x="0" y="32003"/>
                </a:lnTo>
                <a:close/>
              </a:path>
            </a:pathLst>
          </a:custGeom>
          <a:solidFill>
            <a:srgbClr val="715F5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07152" y="496823"/>
            <a:ext cx="3063240" cy="27940"/>
          </a:xfrm>
          <a:custGeom>
            <a:avLst/>
            <a:gdLst/>
            <a:ahLst/>
            <a:cxnLst/>
            <a:rect l="l" t="t" r="r" b="b"/>
            <a:pathLst>
              <a:path w="3063240" h="27940">
                <a:moveTo>
                  <a:pt x="3061207" y="0"/>
                </a:moveTo>
                <a:lnTo>
                  <a:pt x="2032" y="0"/>
                </a:lnTo>
                <a:lnTo>
                  <a:pt x="0" y="2031"/>
                </a:lnTo>
                <a:lnTo>
                  <a:pt x="0" y="25400"/>
                </a:lnTo>
                <a:lnTo>
                  <a:pt x="2032" y="27431"/>
                </a:lnTo>
                <a:lnTo>
                  <a:pt x="3061207" y="27431"/>
                </a:lnTo>
                <a:lnTo>
                  <a:pt x="3063240" y="25400"/>
                </a:lnTo>
                <a:lnTo>
                  <a:pt x="3063240" y="20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373111" y="588263"/>
            <a:ext cx="1600200" cy="36830"/>
          </a:xfrm>
          <a:custGeom>
            <a:avLst/>
            <a:gdLst/>
            <a:ahLst/>
            <a:cxnLst/>
            <a:rect l="l" t="t" r="r" b="b"/>
            <a:pathLst>
              <a:path w="1600200" h="36829">
                <a:moveTo>
                  <a:pt x="1597533" y="0"/>
                </a:moveTo>
                <a:lnTo>
                  <a:pt x="2667" y="0"/>
                </a:lnTo>
                <a:lnTo>
                  <a:pt x="0" y="2666"/>
                </a:lnTo>
                <a:lnTo>
                  <a:pt x="0" y="33909"/>
                </a:lnTo>
                <a:lnTo>
                  <a:pt x="2667" y="36575"/>
                </a:lnTo>
                <a:lnTo>
                  <a:pt x="1597533" y="36575"/>
                </a:lnTo>
                <a:lnTo>
                  <a:pt x="1600200" y="33909"/>
                </a:lnTo>
                <a:lnTo>
                  <a:pt x="1600200" y="26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" name="object 15"/>
          <p:cNvGrpSpPr/>
          <p:nvPr/>
        </p:nvGrpSpPr>
        <p:grpSpPr>
          <a:xfrm>
            <a:off x="8872728" y="0"/>
            <a:ext cx="161925" cy="622300"/>
            <a:chOff x="8872728" y="0"/>
            <a:chExt cx="161925" cy="622300"/>
          </a:xfrm>
        </p:grpSpPr>
        <p:sp>
          <p:nvSpPr>
            <p:cNvPr id="16" name="object 16"/>
            <p:cNvSpPr/>
            <p:nvPr/>
          </p:nvSpPr>
          <p:spPr>
            <a:xfrm>
              <a:off x="9025128" y="0"/>
              <a:ext cx="9525" cy="622300"/>
            </a:xfrm>
            <a:custGeom>
              <a:avLst/>
              <a:gdLst/>
              <a:ahLst/>
              <a:cxnLst/>
              <a:rect l="l" t="t" r="r" b="b"/>
              <a:pathLst>
                <a:path w="9525" h="622300">
                  <a:moveTo>
                    <a:pt x="9143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9143" y="621791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974836" y="0"/>
              <a:ext cx="27940" cy="622300"/>
            </a:xfrm>
            <a:custGeom>
              <a:avLst/>
              <a:gdLst/>
              <a:ahLst/>
              <a:cxnLst/>
              <a:rect l="l" t="t" r="r" b="b"/>
              <a:pathLst>
                <a:path w="27940" h="622300">
                  <a:moveTo>
                    <a:pt x="27431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27431" y="621791"/>
                  </a:lnTo>
                  <a:lnTo>
                    <a:pt x="27431" y="0"/>
                  </a:lnTo>
                  <a:close/>
                </a:path>
              </a:pathLst>
            </a:custGeom>
            <a:solidFill>
              <a:srgbClr val="FFFFFF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915400" y="0"/>
              <a:ext cx="55244" cy="585470"/>
            </a:xfrm>
            <a:custGeom>
              <a:avLst/>
              <a:gdLst/>
              <a:ahLst/>
              <a:cxnLst/>
              <a:rect l="l" t="t" r="r" b="b"/>
              <a:pathLst>
                <a:path w="55245" h="585470">
                  <a:moveTo>
                    <a:pt x="54864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54864" y="585215"/>
                  </a:lnTo>
                  <a:lnTo>
                    <a:pt x="54864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872728" y="0"/>
              <a:ext cx="9525" cy="585470"/>
            </a:xfrm>
            <a:custGeom>
              <a:avLst/>
              <a:gdLst/>
              <a:ahLst/>
              <a:cxnLst/>
              <a:rect l="l" t="t" r="r" b="b"/>
              <a:pathLst>
                <a:path w="9525" h="585470">
                  <a:moveTo>
                    <a:pt x="9143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9143" y="585215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FFFFFF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09600" y="2133600"/>
            <a:ext cx="7947659" cy="2409506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65"/>
              </a:spcBef>
            </a:pPr>
            <a:r>
              <a:rPr sz="2800" dirty="0">
                <a:latin typeface="Arial"/>
                <a:cs typeface="Arial"/>
              </a:rPr>
              <a:t>Okul </a:t>
            </a:r>
            <a:r>
              <a:rPr sz="2800" spc="90" dirty="0">
                <a:latin typeface="Arial"/>
                <a:cs typeface="Arial"/>
              </a:rPr>
              <a:t>dört </a:t>
            </a:r>
            <a:r>
              <a:rPr sz="2800" spc="-10" dirty="0">
                <a:latin typeface="Arial"/>
                <a:cs typeface="Arial"/>
              </a:rPr>
              <a:t>tarafı </a:t>
            </a:r>
            <a:r>
              <a:rPr sz="2800" spc="-65" dirty="0">
                <a:latin typeface="Arial"/>
                <a:cs typeface="Arial"/>
              </a:rPr>
              <a:t>kapalı, </a:t>
            </a:r>
            <a:r>
              <a:rPr sz="2800" spc="-20" dirty="0">
                <a:latin typeface="Arial"/>
                <a:cs typeface="Arial"/>
              </a:rPr>
              <a:t>damı </a:t>
            </a:r>
            <a:r>
              <a:rPr sz="2800" spc="5" dirty="0">
                <a:latin typeface="Arial"/>
                <a:cs typeface="Arial"/>
              </a:rPr>
              <a:t>olan </a:t>
            </a:r>
            <a:r>
              <a:rPr sz="2800" spc="-35" dirty="0">
                <a:latin typeface="Arial"/>
                <a:cs typeface="Arial"/>
              </a:rPr>
              <a:t>yer </a:t>
            </a:r>
            <a:r>
              <a:rPr sz="2800" spc="-15" dirty="0">
                <a:latin typeface="Arial"/>
                <a:cs typeface="Arial"/>
              </a:rPr>
              <a:t>değildir.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Okul</a:t>
            </a:r>
            <a:endParaRPr sz="2800" dirty="0">
              <a:latin typeface="Arial"/>
              <a:cs typeface="Arial"/>
            </a:endParaRPr>
          </a:p>
          <a:p>
            <a:pPr marL="71755" marR="63500" indent="1905" algn="ctr">
              <a:lnSpc>
                <a:spcPct val="91700"/>
              </a:lnSpc>
              <a:spcBef>
                <a:spcPts val="844"/>
              </a:spcBef>
            </a:pPr>
            <a:r>
              <a:rPr sz="2800" b="1" spc="-20" dirty="0">
                <a:latin typeface="Arial"/>
                <a:cs typeface="Arial"/>
              </a:rPr>
              <a:t>her </a:t>
            </a:r>
            <a:r>
              <a:rPr sz="2800" b="1" spc="-10" dirty="0">
                <a:latin typeface="Arial"/>
                <a:cs typeface="Arial"/>
              </a:rPr>
              <a:t>yerdir. </a:t>
            </a:r>
            <a:endParaRPr lang="tr-TR" sz="2800" b="1" spc="-10" dirty="0">
              <a:latin typeface="Arial"/>
              <a:cs typeface="Arial"/>
            </a:endParaRPr>
          </a:p>
          <a:p>
            <a:pPr marL="71755" marR="63500" indent="1905" algn="ctr">
              <a:lnSpc>
                <a:spcPct val="91700"/>
              </a:lnSpc>
              <a:spcBef>
                <a:spcPts val="844"/>
              </a:spcBef>
            </a:pPr>
            <a:endParaRPr lang="tr-TR" sz="2800" b="1" spc="-10" dirty="0">
              <a:latin typeface="Arial"/>
              <a:cs typeface="Arial"/>
            </a:endParaRPr>
          </a:p>
          <a:p>
            <a:pPr marL="71755" marR="63500" indent="1905" algn="ctr">
              <a:lnSpc>
                <a:spcPct val="91700"/>
              </a:lnSpc>
              <a:spcBef>
                <a:spcPts val="844"/>
              </a:spcBef>
            </a:pPr>
            <a:r>
              <a:rPr sz="2800" spc="5" dirty="0" err="1">
                <a:latin typeface="Arial"/>
                <a:cs typeface="Arial"/>
              </a:rPr>
              <a:t>Önemli</a:t>
            </a:r>
            <a:r>
              <a:rPr sz="2800" spc="5" dirty="0">
                <a:latin typeface="Arial"/>
                <a:cs typeface="Arial"/>
              </a:rPr>
              <a:t> olan </a:t>
            </a:r>
            <a:r>
              <a:rPr sz="2800" spc="-45" dirty="0">
                <a:latin typeface="Arial"/>
                <a:cs typeface="Arial"/>
              </a:rPr>
              <a:t>öğrenmek, </a:t>
            </a:r>
            <a:r>
              <a:rPr sz="2800" spc="-30" dirty="0">
                <a:latin typeface="Arial"/>
                <a:cs typeface="Arial"/>
              </a:rPr>
              <a:t>öğretmek,  </a:t>
            </a:r>
            <a:r>
              <a:rPr sz="2800" spc="-10" dirty="0" err="1">
                <a:latin typeface="Arial"/>
                <a:cs typeface="Arial"/>
              </a:rPr>
              <a:t>beraber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10" dirty="0" err="1">
                <a:latin typeface="Arial"/>
                <a:cs typeface="Arial"/>
              </a:rPr>
              <a:t>olmak</a:t>
            </a:r>
            <a:r>
              <a:rPr lang="tr-TR" sz="2800" spc="10" dirty="0">
                <a:latin typeface="Arial"/>
                <a:cs typeface="Arial"/>
              </a:rPr>
              <a:t>..</a:t>
            </a:r>
            <a:r>
              <a:rPr sz="2800" spc="-90" dirty="0">
                <a:latin typeface="Arial"/>
                <a:cs typeface="Arial"/>
              </a:rPr>
              <a:t>. 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7496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7800" y="1752600"/>
            <a:ext cx="6934200" cy="377762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dirty="0"/>
              <a:t>Bu derste </a:t>
            </a:r>
            <a:r>
              <a:rPr lang="tr-TR" b="1" i="1" dirty="0">
                <a:solidFill>
                  <a:srgbClr val="FF0000"/>
                </a:solidFill>
              </a:rPr>
              <a:t>alternatif eğitim kavramını, alternatif eğitim uygulamalarının hangi nedenlerle ortaya çıkabileceğini </a:t>
            </a:r>
            <a:r>
              <a:rPr lang="tr-TR" b="1" dirty="0"/>
              <a:t>ve </a:t>
            </a:r>
            <a:r>
              <a:rPr lang="tr-TR" b="1" i="1" dirty="0">
                <a:solidFill>
                  <a:srgbClr val="FF0000"/>
                </a:solidFill>
              </a:rPr>
              <a:t>Türkiye’deki eğitime etki eden coğrafi, sosyal ve ekonomik faktörler</a:t>
            </a:r>
            <a:r>
              <a:rPr lang="tr-TR" b="1" dirty="0"/>
              <a:t>in neler olabileceğini tartışacağız. </a:t>
            </a:r>
          </a:p>
        </p:txBody>
      </p:sp>
    </p:spTree>
    <p:extLst>
      <p:ext uri="{BB962C8B-B14F-4D97-AF65-F5344CB8AC3E}">
        <p14:creationId xmlns:p14="http://schemas.microsoft.com/office/powerpoint/2010/main" val="34779157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3400" y="1342085"/>
            <a:ext cx="652970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300" dirty="0"/>
              <a:t>BAŞKA </a:t>
            </a:r>
            <a:r>
              <a:rPr b="1" spc="-490" dirty="0"/>
              <a:t>BİR </a:t>
            </a:r>
            <a:r>
              <a:rPr b="1" spc="-185" dirty="0"/>
              <a:t>OKUL</a:t>
            </a:r>
            <a:r>
              <a:rPr b="1" spc="-10" dirty="0"/>
              <a:t> </a:t>
            </a:r>
            <a:r>
              <a:rPr b="1" spc="-80" dirty="0"/>
              <a:t>MÜMKÜN!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23794" y="2272411"/>
            <a:ext cx="3298825" cy="3241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spc="-165" dirty="0">
                <a:latin typeface="Verdana"/>
                <a:cs typeface="Verdana"/>
              </a:rPr>
              <a:t>Alternatif</a:t>
            </a:r>
            <a:r>
              <a:rPr sz="2800" spc="-140" dirty="0">
                <a:latin typeface="Verdana"/>
                <a:cs typeface="Verdana"/>
              </a:rPr>
              <a:t> </a:t>
            </a:r>
            <a:r>
              <a:rPr sz="2800" spc="-180" dirty="0">
                <a:latin typeface="Verdana"/>
                <a:cs typeface="Verdana"/>
              </a:rPr>
              <a:t>Eğitim</a:t>
            </a:r>
            <a:endParaRPr sz="2800" dirty="0">
              <a:latin typeface="Verdana"/>
              <a:cs typeface="Verdana"/>
            </a:endParaRPr>
          </a:p>
          <a:p>
            <a:pPr marL="12065" marR="5080" algn="ctr">
              <a:lnSpc>
                <a:spcPts val="7320"/>
              </a:lnSpc>
              <a:spcBef>
                <a:spcPts val="905"/>
              </a:spcBef>
            </a:pPr>
            <a:r>
              <a:rPr sz="2800" spc="-190" dirty="0">
                <a:latin typeface="Verdana"/>
                <a:cs typeface="Verdana"/>
              </a:rPr>
              <a:t>Demokratik </a:t>
            </a:r>
            <a:r>
              <a:rPr sz="2800" spc="-145" dirty="0">
                <a:latin typeface="Verdana"/>
                <a:cs typeface="Verdana"/>
              </a:rPr>
              <a:t>Yönetim  </a:t>
            </a:r>
            <a:r>
              <a:rPr sz="2800" spc="-200" dirty="0">
                <a:latin typeface="Verdana"/>
                <a:cs typeface="Verdana"/>
              </a:rPr>
              <a:t>Ekolojik </a:t>
            </a:r>
            <a:r>
              <a:rPr sz="2800" spc="-190" dirty="0">
                <a:latin typeface="Verdana"/>
                <a:cs typeface="Verdana"/>
              </a:rPr>
              <a:t>Duruş  </a:t>
            </a:r>
            <a:r>
              <a:rPr sz="2800" spc="-70" dirty="0">
                <a:latin typeface="Verdana"/>
                <a:cs typeface="Verdana"/>
              </a:rPr>
              <a:t>Özgün</a:t>
            </a:r>
            <a:r>
              <a:rPr sz="2800" spc="-165" dirty="0">
                <a:latin typeface="Verdana"/>
                <a:cs typeface="Verdana"/>
              </a:rPr>
              <a:t> </a:t>
            </a:r>
            <a:r>
              <a:rPr sz="2800" spc="-195" dirty="0">
                <a:latin typeface="Verdana"/>
                <a:cs typeface="Verdana"/>
              </a:rPr>
              <a:t>Finansman</a:t>
            </a:r>
            <a:endParaRPr sz="28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8629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00200" y="2590800"/>
            <a:ext cx="7620000" cy="2262781"/>
          </a:xfrm>
        </p:spPr>
        <p:txBody>
          <a:bodyPr>
            <a:noAutofit/>
          </a:bodyPr>
          <a:lstStyle/>
          <a:p>
            <a:r>
              <a:rPr lang="tr-TR" sz="3600" b="1" dirty="0"/>
              <a:t>NEDEN BU TÜR UYGULAMALARA GEREK DUYUYORUZ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25427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52600" y="2819400"/>
            <a:ext cx="6591985" cy="3777622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EĞİTİME ETKİ EDEN FAKTÖRLER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24015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52600" y="914400"/>
            <a:ext cx="2819400" cy="2286000"/>
          </a:xfrm>
        </p:spPr>
        <p:txBody>
          <a:bodyPr/>
          <a:lstStyle/>
          <a:p>
            <a:r>
              <a:rPr lang="tr-TR" sz="3200" b="1" dirty="0"/>
              <a:t>Coğrafi</a:t>
            </a:r>
          </a:p>
          <a:p>
            <a:r>
              <a:rPr lang="tr-TR" sz="3200" b="1" dirty="0"/>
              <a:t>Sosyal</a:t>
            </a:r>
          </a:p>
          <a:p>
            <a:r>
              <a:rPr lang="tr-TR" sz="3200" b="1" dirty="0"/>
              <a:t>Ekonomik</a:t>
            </a:r>
          </a:p>
          <a:p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3733800" y="3200400"/>
            <a:ext cx="54864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3200" b="1" dirty="0"/>
              <a:t>Kentleşme (Göç)</a:t>
            </a:r>
          </a:p>
          <a:p>
            <a:r>
              <a:rPr lang="tr-TR" sz="3200" b="1" dirty="0"/>
              <a:t>Küreselleşme (iletişim ve bilim alanı)</a:t>
            </a:r>
          </a:p>
          <a:p>
            <a:r>
              <a:rPr lang="tr-TR" sz="3200" b="1" dirty="0"/>
              <a:t>Ekonomik Durum (sanayileşme)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15805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Coğrafi Faktörler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Farklı coğrafi özellikler eğitimin süresinden içeriğine bir çok durumu etkilemektedir. Örneğin; o bölgede kışın yollar kapanıyor ve öğrenci ulaşımı açısından gerekli olanak sağlanamıyor olabilir.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Kentleşme (Göç)?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96588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Sosyal Faktörler</a:t>
            </a:r>
          </a:p>
          <a:p>
            <a:pPr marL="0" indent="0">
              <a:buNone/>
            </a:pPr>
            <a:r>
              <a:rPr lang="tr-TR" dirty="0"/>
              <a:t>Demografik, dil, din, sosyal sınıf, kültür, toplumsal ilişkiler…</a:t>
            </a:r>
          </a:p>
          <a:p>
            <a:pPr marL="0" indent="0">
              <a:buNone/>
            </a:pPr>
            <a:r>
              <a:rPr lang="tr-TR" b="1" dirty="0"/>
              <a:t>Küreselleşme (iletişim ve bilim alanı)?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048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Ekonomik Faktörler </a:t>
            </a:r>
          </a:p>
          <a:p>
            <a:pPr marL="0" indent="0">
              <a:buNone/>
            </a:pPr>
            <a:r>
              <a:rPr lang="tr-TR" dirty="0" err="1"/>
              <a:t>Sosyo</a:t>
            </a:r>
            <a:r>
              <a:rPr lang="tr-TR" dirty="0"/>
              <a:t> ekonomik durum, olanakların belirlenmesi…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Ekonomik Durum (sanayileşme)?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13343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2819400"/>
            <a:ext cx="6591985" cy="3777622"/>
          </a:xfrm>
        </p:spPr>
        <p:txBody>
          <a:bodyPr/>
          <a:lstStyle/>
          <a:p>
            <a:pPr algn="just"/>
            <a:r>
              <a:rPr lang="tr-TR" b="1" dirty="0"/>
              <a:t>TÜRKİYE’DE COĞRAFİ SOSYAL VE EKONOMİK NEDENLERDEN DOLAYI NE TÜR ALTERNATİF EĞİTİM UYGULAMALARI YAPILIYOR? </a:t>
            </a:r>
          </a:p>
        </p:txBody>
      </p:sp>
    </p:spTree>
    <p:extLst>
      <p:ext uri="{BB962C8B-B14F-4D97-AF65-F5344CB8AC3E}">
        <p14:creationId xmlns:p14="http://schemas.microsoft.com/office/powerpoint/2010/main" val="38275846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Ders kapsamında;</a:t>
            </a:r>
          </a:p>
          <a:p>
            <a:r>
              <a:rPr lang="tr-TR" dirty="0"/>
              <a:t>Taşımalı eğitim</a:t>
            </a:r>
          </a:p>
          <a:p>
            <a:r>
              <a:rPr lang="tr-TR" dirty="0"/>
              <a:t>Yatılı Bölge okulları </a:t>
            </a:r>
          </a:p>
          <a:p>
            <a:r>
              <a:rPr lang="tr-TR" dirty="0"/>
              <a:t>Birleştirilmiş sınıflarda öğretim </a:t>
            </a:r>
          </a:p>
        </p:txBody>
      </p:sp>
    </p:spTree>
    <p:extLst>
      <p:ext uri="{BB962C8B-B14F-4D97-AF65-F5344CB8AC3E}">
        <p14:creationId xmlns:p14="http://schemas.microsoft.com/office/powerpoint/2010/main" val="2683468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Taşımalı eğitim</a:t>
            </a:r>
            <a:r>
              <a:rPr lang="tr-TR" dirty="0"/>
              <a:t>: okulu bulunmayan, çeşitli nedenlerle okulu kapalı olan yerleşim birimlerindeki öğrencilerin merkezi okullara günübirlik taşınması </a:t>
            </a:r>
          </a:p>
          <a:p>
            <a:r>
              <a:rPr lang="tr-TR" b="1" dirty="0">
                <a:solidFill>
                  <a:srgbClr val="FF0000"/>
                </a:solidFill>
              </a:rPr>
              <a:t>Yatılı Bölge okulları: </a:t>
            </a:r>
            <a:r>
              <a:rPr lang="tr-TR" dirty="0">
                <a:solidFill>
                  <a:schemeClr val="tx1"/>
                </a:solidFill>
              </a:rPr>
              <a:t>Ülkemizin coğrafi açıdan dağlık, yerleşim açısından ise dağınık bölgelerinde kurulan bu okullar, köylerinde okul bulunmayan öğrencilere hizmet vermektedir. </a:t>
            </a:r>
          </a:p>
          <a:p>
            <a:r>
              <a:rPr lang="tr-TR" b="1" dirty="0">
                <a:solidFill>
                  <a:srgbClr val="FF0000"/>
                </a:solidFill>
              </a:rPr>
              <a:t>Birleştirilmiş sınıflarda </a:t>
            </a:r>
            <a:r>
              <a:rPr lang="tr-TR" b="1" dirty="0" err="1">
                <a:solidFill>
                  <a:srgbClr val="FF0000"/>
                </a:solidFill>
              </a:rPr>
              <a:t>öğretim:</a:t>
            </a:r>
            <a:r>
              <a:rPr lang="tr-TR" dirty="0" err="1">
                <a:solidFill>
                  <a:schemeClr val="tx1"/>
                </a:solidFill>
              </a:rPr>
              <a:t>Bir</a:t>
            </a:r>
            <a:r>
              <a:rPr lang="tr-TR" dirty="0">
                <a:solidFill>
                  <a:schemeClr val="tx1"/>
                </a:solidFill>
              </a:rPr>
              <a:t> ilköğretim okulunun bünyesinde bulunan tüm öğrencilerin bir derslikte toplanması ve tüm sınıfların birleştirilmesi sonucu oluşan sınıfa, birleştirilmiş sınıf denir.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036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71800" y="2819400"/>
            <a:ext cx="6591985" cy="3777622"/>
          </a:xfrm>
        </p:spPr>
        <p:txBody>
          <a:bodyPr>
            <a:normAutofit/>
          </a:bodyPr>
          <a:lstStyle/>
          <a:p>
            <a:r>
              <a:rPr lang="tr-TR" sz="3600" b="1" dirty="0"/>
              <a:t>ALTENATİF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382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0200" y="1219200"/>
            <a:ext cx="6591985" cy="3777622"/>
          </a:xfrm>
        </p:spPr>
        <p:txBody>
          <a:bodyPr/>
          <a:lstStyle/>
          <a:p>
            <a:r>
              <a:rPr lang="tr-TR" b="1" dirty="0"/>
              <a:t>1. </a:t>
            </a:r>
            <a:r>
              <a:rPr lang="tr-TR" b="1" i="1" dirty="0"/>
              <a:t>isim </a:t>
            </a:r>
            <a:r>
              <a:rPr lang="tr-TR" b="1" dirty="0">
                <a:solidFill>
                  <a:srgbClr val="FF0000"/>
                </a:solidFill>
              </a:rPr>
              <a:t>Seçenek</a:t>
            </a:r>
            <a:r>
              <a:rPr lang="tr-TR" b="1" dirty="0"/>
              <a:t>:</a:t>
            </a:r>
            <a:br>
              <a:rPr lang="tr-TR" b="1" dirty="0"/>
            </a:br>
            <a:r>
              <a:rPr lang="tr-TR" b="1" dirty="0"/>
              <a:t>      "</a:t>
            </a:r>
            <a:r>
              <a:rPr lang="tr-TR" b="1" i="1" dirty="0"/>
              <a:t>Alternatifleri ne kadar çoğaltırsanız aklınız o kadar karışabilir."</a:t>
            </a:r>
            <a:br>
              <a:rPr lang="tr-TR" b="1" dirty="0"/>
            </a:br>
            <a:endParaRPr lang="tr-TR" b="1" dirty="0"/>
          </a:p>
          <a:p>
            <a:r>
              <a:rPr lang="tr-TR" b="1" dirty="0"/>
              <a:t>2. </a:t>
            </a:r>
            <a:r>
              <a:rPr lang="tr-TR" b="1" i="1" dirty="0"/>
              <a:t>sıfat </a:t>
            </a:r>
            <a:r>
              <a:rPr lang="tr-TR" b="1" dirty="0">
                <a:solidFill>
                  <a:srgbClr val="FF0000"/>
                </a:solidFill>
              </a:rPr>
              <a:t>Değişik, farklı</a:t>
            </a:r>
            <a:r>
              <a:rPr lang="tr-TR" b="1" dirty="0"/>
              <a:t>:</a:t>
            </a:r>
            <a:br>
              <a:rPr lang="tr-TR" b="1" dirty="0"/>
            </a:br>
            <a:r>
              <a:rPr lang="tr-TR" b="1" i="1" dirty="0"/>
              <a:t>      Alternatif su kanalları için çalışmalar başladı.</a:t>
            </a:r>
            <a:br>
              <a:rPr lang="tr-TR" b="1" dirty="0"/>
            </a:br>
            <a:endParaRPr lang="tr-TR" b="1" dirty="0"/>
          </a:p>
          <a:p>
            <a:r>
              <a:rPr lang="tr-TR" b="1" dirty="0"/>
              <a:t>3. </a:t>
            </a:r>
            <a:r>
              <a:rPr lang="tr-TR" b="1" i="1" dirty="0"/>
              <a:t>sıfat </a:t>
            </a:r>
            <a:r>
              <a:rPr lang="tr-TR" b="1" dirty="0">
                <a:solidFill>
                  <a:srgbClr val="FF0000"/>
                </a:solidFill>
              </a:rPr>
              <a:t>Karşı</a:t>
            </a:r>
            <a:r>
              <a:rPr lang="tr-TR" b="1" dirty="0"/>
              <a:t>:</a:t>
            </a:r>
            <a:br>
              <a:rPr lang="tr-TR" b="1" dirty="0"/>
            </a:br>
            <a:r>
              <a:rPr lang="tr-TR" b="1" i="1" dirty="0"/>
              <a:t>      Alternatif liste. Alternatif toplantı.</a:t>
            </a:r>
            <a:endParaRPr lang="tr-TR" b="1" dirty="0"/>
          </a:p>
          <a:p>
            <a:pPr marL="0" indent="0">
              <a:buNone/>
            </a:pPr>
            <a:endParaRPr lang="tr-TR" dirty="0"/>
          </a:p>
          <a:p>
            <a:pPr marL="0" indent="0" algn="r">
              <a:buNone/>
            </a:pPr>
            <a:r>
              <a:rPr lang="tr-TR" b="1" i="1" dirty="0"/>
              <a:t>(Türk Dil Kurumu)</a:t>
            </a:r>
          </a:p>
        </p:txBody>
      </p:sp>
    </p:spTree>
    <p:extLst>
      <p:ext uri="{BB962C8B-B14F-4D97-AF65-F5344CB8AC3E}">
        <p14:creationId xmlns:p14="http://schemas.microsoft.com/office/powerpoint/2010/main" val="90202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09800" y="2438400"/>
            <a:ext cx="6591985" cy="3777622"/>
          </a:xfrm>
        </p:spPr>
        <p:txBody>
          <a:bodyPr>
            <a:normAutofit/>
          </a:bodyPr>
          <a:lstStyle/>
          <a:p>
            <a:r>
              <a:rPr lang="tr-TR" sz="3600" b="1" dirty="0"/>
              <a:t>ALTENATİF EĞİTİM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13261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52600" y="762000"/>
            <a:ext cx="6781800" cy="1280890"/>
          </a:xfrm>
        </p:spPr>
        <p:txBody>
          <a:bodyPr>
            <a:noAutofit/>
          </a:bodyPr>
          <a:lstStyle/>
          <a:p>
            <a:r>
              <a:rPr lang="tr-TR" sz="2400" b="1" dirty="0"/>
              <a:t>Alternatif eğitim için farklı tanımlamalar bulunuyor:</a:t>
            </a:r>
            <a:br>
              <a:rPr lang="tr-TR" sz="2400" b="1" dirty="0"/>
            </a:br>
            <a:endParaRPr lang="tr-TR" sz="2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1" y="2133600"/>
            <a:ext cx="7162800" cy="377762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Miller (2004), </a:t>
            </a:r>
            <a:r>
              <a:rPr lang="tr-TR" dirty="0" err="1"/>
              <a:t>Gilnes</a:t>
            </a:r>
            <a:r>
              <a:rPr lang="tr-TR" dirty="0"/>
              <a:t> (2003) gibi yazarlar “eğitim alternatifleri” terimini kullanırlar. Kimi kaynaklarda terimin “öğrenme alternatifleri” olarak kullanıldığı görülmektedir.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Glines</a:t>
            </a:r>
            <a:r>
              <a:rPr lang="tr-TR" dirty="0"/>
              <a:t> (2005) ise her programın seçeneklerden birisi olması gerektiğini savunarak “alternatif eğitim”, “alternatif okul”, “alternatif eğitimci” ya da “normal / normal olmayan okul” gibi tekil kelimelerin kullanımına karşı çıkarak, terimleri çoğul olarak kullanır. </a:t>
            </a:r>
          </a:p>
        </p:txBody>
      </p:sp>
    </p:spTree>
    <p:extLst>
      <p:ext uri="{BB962C8B-B14F-4D97-AF65-F5344CB8AC3E}">
        <p14:creationId xmlns:p14="http://schemas.microsoft.com/office/powerpoint/2010/main" val="4081636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05000" y="1828800"/>
            <a:ext cx="6591985" cy="377762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Farklı yazarlar tarafından alternatifin yerine geleneksel olmayan, klasik olmayan, standart olmayan; otantik / gerçek, </a:t>
            </a:r>
            <a:r>
              <a:rPr lang="tr-TR" dirty="0" err="1"/>
              <a:t>holistik</a:t>
            </a:r>
            <a:r>
              <a:rPr lang="tr-TR" dirty="0"/>
              <a:t>, ilerici gibi kelimelerde sık sık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470845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0200" y="914400"/>
            <a:ext cx="6781800" cy="5105400"/>
          </a:xfrm>
        </p:spPr>
        <p:txBody>
          <a:bodyPr>
            <a:normAutofit/>
          </a:bodyPr>
          <a:lstStyle/>
          <a:p>
            <a:pPr algn="just"/>
            <a:r>
              <a:rPr lang="tr-TR" sz="1600" b="1" dirty="0"/>
              <a:t>Alternatif eğitim terimi özellikle gerçek anlamda alternatif uygulamaların bulunmadığı ülkelerde literatürdeki anlamının çok dışında uygulamaları akla getirmektedir. </a:t>
            </a:r>
          </a:p>
          <a:p>
            <a:pPr algn="just"/>
            <a:endParaRPr lang="tr-TR" sz="1600" b="1" dirty="0"/>
          </a:p>
          <a:p>
            <a:pPr algn="just"/>
            <a:r>
              <a:rPr lang="tr-TR" sz="1600" b="1" dirty="0"/>
              <a:t>Örneğin ülkemizde alternatif eğitim denildiğinde e- öğrenme, uzaktan eğitim, yurtdışı eğitim programları, kısa süreli gerçekleşen atölyeler, yaz kampları gibi eğitim pratikleri ya da alternatif eğitim içinde yer almayan okul sistemleri, eğitim yöntemleri akla gelebilmektedir. </a:t>
            </a:r>
          </a:p>
          <a:p>
            <a:pPr algn="just"/>
            <a:endParaRPr lang="tr-TR" sz="1600" b="1" dirty="0"/>
          </a:p>
          <a:p>
            <a:pPr algn="just"/>
            <a:r>
              <a:rPr lang="tr-TR" sz="1600" b="1" dirty="0"/>
              <a:t>Türkiye’de çok iyi bilinmeyen bir alan olması, bu yanlış algının oluşmasını normal kılmakla beraber, “alternatif eğitimin” yaygın olduğu ülkelerde dahi bu terimin farklı anlamlarda kullanıldığı görülmektedir. </a:t>
            </a:r>
          </a:p>
        </p:txBody>
      </p:sp>
    </p:spTree>
    <p:extLst>
      <p:ext uri="{BB962C8B-B14F-4D97-AF65-F5344CB8AC3E}">
        <p14:creationId xmlns:p14="http://schemas.microsoft.com/office/powerpoint/2010/main" val="3907461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7800" y="762000"/>
            <a:ext cx="7010400" cy="55626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tr-TR" b="1" dirty="0"/>
              <a:t>Alternatif okulları, 200 yıllık tarihiyle geleneksel okullardan ayırt eden genel nitelikler ise şöyle sırlanabilir:</a:t>
            </a:r>
          </a:p>
          <a:p>
            <a:pPr algn="just">
              <a:lnSpc>
                <a:spcPct val="170000"/>
              </a:lnSpc>
            </a:pPr>
            <a:r>
              <a:rPr lang="tr-TR" sz="1900" dirty="0"/>
              <a:t> Felsefî alternatifler ideal öğrenme toplulukları değillerdir. Öğrenciler öğretmenleriyle, öğretmenler ailelerle, aileler okul müdürleriyle aynı fikirde değillerdir.</a:t>
            </a:r>
          </a:p>
          <a:p>
            <a:pPr algn="just">
              <a:lnSpc>
                <a:spcPct val="170000"/>
              </a:lnSpc>
            </a:pPr>
            <a:r>
              <a:rPr lang="tr-TR" sz="1900" dirty="0"/>
              <a:t>Felsefî alternatifler, ana akım eğitimden temelde farklı olan hayat ve öğrenme felsefelerinden beslenirler.</a:t>
            </a:r>
          </a:p>
          <a:p>
            <a:pPr algn="just">
              <a:lnSpc>
                <a:spcPct val="170000"/>
              </a:lnSpc>
            </a:pPr>
            <a:r>
              <a:rPr lang="tr-TR" sz="1900" dirty="0"/>
              <a:t>Felsefî temellere kök salmış uzun ve eşsiz bir tarihe sahiptir.</a:t>
            </a:r>
          </a:p>
          <a:p>
            <a:pPr algn="just">
              <a:lnSpc>
                <a:spcPct val="170000"/>
              </a:lnSpc>
            </a:pPr>
            <a:r>
              <a:rPr lang="tr-TR" sz="1900" dirty="0"/>
              <a:t>Çeşitliliğe sahiptir. Geleneksel özel ve kamu okullarından farklı olarak bir modelin tüm toplumlara uygun olduğu zihniyetini paylaşmaz. Her alternatif kendi eğitim ve öğretim metotlarını ve yaklaşımlarını  yaratır ve sürdürür.</a:t>
            </a:r>
          </a:p>
          <a:p>
            <a:pPr algn="just">
              <a:lnSpc>
                <a:spcPct val="170000"/>
              </a:lnSpc>
            </a:pPr>
            <a:r>
              <a:rPr lang="tr-TR" sz="1900" dirty="0"/>
              <a:t>Alternatif okullar genellikle 10-400 öğrenciye sahip küçük okullardır.</a:t>
            </a:r>
          </a:p>
          <a:p>
            <a:pPr algn="just">
              <a:lnSpc>
                <a:spcPct val="17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143571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225</TotalTime>
  <Words>891</Words>
  <Application>Microsoft Macintosh PowerPoint</Application>
  <PresentationFormat>Ekran Gösterisi (4:3)</PresentationFormat>
  <Paragraphs>101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Arial</vt:lpstr>
      <vt:lpstr>Century Gothic</vt:lpstr>
      <vt:lpstr>Times New Roman</vt:lpstr>
      <vt:lpstr>Verdana</vt:lpstr>
      <vt:lpstr>Wingdings 3</vt:lpstr>
      <vt:lpstr>Duman</vt:lpstr>
      <vt:lpstr>İLKOKULDA ALTERNATİF EĞİTİM UYGULAMALARI </vt:lpstr>
      <vt:lpstr>PowerPoint Sunusu</vt:lpstr>
      <vt:lpstr>PowerPoint Sunusu</vt:lpstr>
      <vt:lpstr>PowerPoint Sunusu</vt:lpstr>
      <vt:lpstr>PowerPoint Sunusu</vt:lpstr>
      <vt:lpstr>Alternatif eğitim için farklı tanımlamalar bulunuyor: </vt:lpstr>
      <vt:lpstr>PowerPoint Sunusu</vt:lpstr>
      <vt:lpstr>PowerPoint Sunusu</vt:lpstr>
      <vt:lpstr>PowerPoint Sunusu</vt:lpstr>
      <vt:lpstr>PowerPoint Sunusu</vt:lpstr>
      <vt:lpstr>PowerPoint Sunusu</vt:lpstr>
      <vt:lpstr>Alternatif eğitim modelleri ve özellikleri </vt:lpstr>
      <vt:lpstr>Özgürlğe dayalı öğrenme </vt:lpstr>
      <vt:lpstr>Sosyal oluşturmacılık modeli </vt:lpstr>
      <vt:lpstr>Eleştirel pedagoji </vt:lpstr>
      <vt:lpstr>Ruhsal Gelişmecilik </vt:lpstr>
      <vt:lpstr>Holistic/intergral Bütüncül </vt:lpstr>
      <vt:lpstr>PowerPoint Sunusu</vt:lpstr>
      <vt:lpstr>PowerPoint Sunusu</vt:lpstr>
      <vt:lpstr>BAŞKA BİR OKUL MÜMKÜN!</vt:lpstr>
      <vt:lpstr>NEDEN BU TÜR UYGULAMALARA GEREK DUYUYORUZ?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ECE</dc:creator>
  <cp:lastModifiedBy>Microsoft Office User</cp:lastModifiedBy>
  <cp:revision>13</cp:revision>
  <dcterms:created xsi:type="dcterms:W3CDTF">2020-02-24T07:51:54Z</dcterms:created>
  <dcterms:modified xsi:type="dcterms:W3CDTF">2020-06-30T12:20:45Z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2016-12-25T00:00:00Z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2020-02-24T00:00:00Z</vt:filetime>
  </property>
</Properties>
</file>