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1" r:id="rId24"/>
    <p:sldId id="280" r:id="rId25"/>
    <p:sldId id="282" r:id="rId26"/>
    <p:sldId id="283" r:id="rId27"/>
    <p:sldId id="284"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9" autoAdjust="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22.12.2017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22.12.2017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836712"/>
            <a:ext cx="7772400" cy="2160240"/>
          </a:xfrm>
        </p:spPr>
        <p:txBody>
          <a:bodyPr>
            <a:normAutofit/>
          </a:bodyPr>
          <a:lstStyle/>
          <a:p>
            <a:r>
              <a:rPr lang="tr-TR" b="1" dirty="0" smtClean="0"/>
              <a:t>Akın Özden	</a:t>
            </a:r>
            <a:r>
              <a:rPr lang="tr-TR" dirty="0" smtClean="0"/>
              <a:t/>
            </a:r>
            <a:br>
              <a:rPr lang="tr-TR" dirty="0" smtClean="0"/>
            </a:br>
            <a:r>
              <a:rPr lang="tr-TR" b="1" dirty="0" smtClean="0"/>
              <a:t>10290676</a:t>
            </a:r>
            <a:endParaRPr lang="tr-TR" b="1" dirty="0"/>
          </a:p>
        </p:txBody>
      </p:sp>
      <p:sp>
        <p:nvSpPr>
          <p:cNvPr id="3" name="2 Alt Başlık"/>
          <p:cNvSpPr>
            <a:spLocks noGrp="1"/>
          </p:cNvSpPr>
          <p:nvPr>
            <p:ph type="subTitle" idx="1"/>
          </p:nvPr>
        </p:nvSpPr>
        <p:spPr>
          <a:xfrm>
            <a:off x="1331640" y="3068960"/>
            <a:ext cx="6400800" cy="1752600"/>
          </a:xfrm>
        </p:spPr>
        <p:txBody>
          <a:bodyPr/>
          <a:lstStyle/>
          <a:p>
            <a:endParaRPr lang="tr-TR" b="1" dirty="0" smtClean="0"/>
          </a:p>
          <a:p>
            <a:r>
              <a:rPr lang="tr-TR" b="1" dirty="0" smtClean="0">
                <a:solidFill>
                  <a:schemeClr val="tx1"/>
                </a:solidFill>
              </a:rPr>
              <a:t>Doğal Uçlaşma(SP)</a:t>
            </a:r>
            <a:endParaRPr lang="tr-TR"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251520" y="0"/>
            <a:ext cx="8208912" cy="4110771"/>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1691680" y="4044563"/>
            <a:ext cx="5184576" cy="26426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Galvanik Yapı Görüşü</a:t>
            </a:r>
            <a:endParaRPr lang="tr-TR" dirty="0"/>
          </a:p>
        </p:txBody>
      </p:sp>
      <p:sp>
        <p:nvSpPr>
          <p:cNvPr id="3" name="2 İçerik Yer Tutucusu"/>
          <p:cNvSpPr>
            <a:spLocks noGrp="1"/>
          </p:cNvSpPr>
          <p:nvPr>
            <p:ph sz="half" idx="1"/>
          </p:nvPr>
        </p:nvSpPr>
        <p:spPr>
          <a:xfrm>
            <a:off x="457200" y="1600200"/>
            <a:ext cx="4330824" cy="4525963"/>
          </a:xfrm>
        </p:spPr>
        <p:txBody>
          <a:bodyPr>
            <a:normAutofit fontScale="70000" lnSpcReduction="20000"/>
          </a:bodyPr>
          <a:lstStyle/>
          <a:p>
            <a:r>
              <a:rPr lang="tr-TR" dirty="0" smtClean="0"/>
              <a:t>Bir maden cevheri yatağının üst bölümü oksijence zengin yükseltgenme (</a:t>
            </a:r>
            <a:r>
              <a:rPr lang="tr-TR" dirty="0" err="1" smtClean="0"/>
              <a:t>oksidasyon</a:t>
            </a:r>
            <a:r>
              <a:rPr lang="tr-TR" dirty="0" smtClean="0"/>
              <a:t>) alt bölümü ise oksijence fakir indirgenme (redüksiyon) </a:t>
            </a:r>
            <a:r>
              <a:rPr lang="tr-TR" dirty="0" err="1" smtClean="0"/>
              <a:t>zonlarında</a:t>
            </a:r>
            <a:r>
              <a:rPr lang="tr-TR" dirty="0" smtClean="0"/>
              <a:t> kalırsa, iki bölüm arasında oksijen dengesinin kurulması sırasında bir elektriksel akım akışı oluşur ve bu da belirlenebilir bir doğal gerilimin doğmasına neden olur. Elektron akışı nedeni ile yeryüzünde ölçülebilecek bir gerilim ortaya çıkar. Böyle bir cevher kütlesi galvanik hücre görünümünde olup basit bir pil gibi davranır. Pirit, </a:t>
            </a:r>
            <a:r>
              <a:rPr lang="tr-TR" dirty="0" err="1" smtClean="0"/>
              <a:t>kalkopirit</a:t>
            </a:r>
            <a:r>
              <a:rPr lang="tr-TR" dirty="0" smtClean="0"/>
              <a:t>, galenit v.b. mineral kütlelerinin verebileceği doğal potansiyel belirtileri bu galvanik yapı ile açıklanabilir.</a:t>
            </a:r>
          </a:p>
          <a:p>
            <a:endParaRPr lang="tr-TR" dirty="0"/>
          </a:p>
        </p:txBody>
      </p:sp>
      <p:pic>
        <p:nvPicPr>
          <p:cNvPr id="5122" name="Picture 2"/>
          <p:cNvPicPr>
            <a:picLocks noGrp="1" noChangeAspect="1" noChangeArrowheads="1"/>
          </p:cNvPicPr>
          <p:nvPr>
            <p:ph sz="half" idx="2"/>
          </p:nvPr>
        </p:nvPicPr>
        <p:blipFill>
          <a:blip r:embed="rId2" cstate="print"/>
          <a:stretch>
            <a:fillRect/>
          </a:stretch>
        </p:blipFill>
        <p:spPr bwMode="auto">
          <a:xfrm>
            <a:off x="4648200" y="2971025"/>
            <a:ext cx="4038600" cy="1784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Asitlilik</a:t>
            </a:r>
            <a:endParaRPr lang="tr-TR" b="1" dirty="0"/>
          </a:p>
        </p:txBody>
      </p:sp>
      <p:sp>
        <p:nvSpPr>
          <p:cNvPr id="3" name="2 İçerik Yer Tutucusu"/>
          <p:cNvSpPr>
            <a:spLocks noGrp="1"/>
          </p:cNvSpPr>
          <p:nvPr>
            <p:ph idx="1"/>
          </p:nvPr>
        </p:nvSpPr>
        <p:spPr/>
        <p:txBody>
          <a:bodyPr>
            <a:normAutofit/>
          </a:bodyPr>
          <a:lstStyle/>
          <a:p>
            <a:r>
              <a:rPr lang="tr-TR" dirty="0" smtClean="0"/>
              <a:t>Ortamlar arasında </a:t>
            </a:r>
            <a:r>
              <a:rPr lang="tr-TR" dirty="0" err="1" smtClean="0"/>
              <a:t>pH</a:t>
            </a:r>
            <a:r>
              <a:rPr lang="tr-TR" dirty="0" smtClean="0"/>
              <a:t> değerleri birbirinden oldukça farklı olabilir. Genelde yüzeye yakın bölümler ile derin bölümler arasında bir </a:t>
            </a:r>
            <a:r>
              <a:rPr lang="tr-TR" dirty="0" err="1" smtClean="0"/>
              <a:t>pH</a:t>
            </a:r>
            <a:r>
              <a:rPr lang="tr-TR" dirty="0" smtClean="0"/>
              <a:t> farklılığı bulunur. Bu olgu, yüzeye yakın ama hızlı </a:t>
            </a:r>
            <a:r>
              <a:rPr lang="tr-TR" dirty="0" err="1" smtClean="0"/>
              <a:t>pH</a:t>
            </a:r>
            <a:r>
              <a:rPr lang="tr-TR" dirty="0" smtClean="0"/>
              <a:t> değişimi içeren alanlarda da ortaya çıkabilir. Böylece aradaki bu farklılaşma ortamda bir akım akışına ve buna bağlı olarak ta ölçülebilir bir doğal gerilim oluşumuna neden olur. </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r>
              <a:rPr lang="tr-TR" b="1" dirty="0" err="1" smtClean="0"/>
              <a:t>Tellürik</a:t>
            </a:r>
            <a:r>
              <a:rPr lang="tr-TR" b="1" dirty="0" smtClean="0"/>
              <a:t> Akımlar </a:t>
            </a:r>
            <a:br>
              <a:rPr lang="tr-TR" b="1" dirty="0" smtClean="0"/>
            </a:br>
            <a:r>
              <a:rPr lang="tr-TR" b="1" dirty="0" smtClean="0"/>
              <a:t> </a:t>
            </a:r>
            <a:br>
              <a:rPr lang="tr-TR" b="1" dirty="0" smtClean="0"/>
            </a:br>
            <a:endParaRPr lang="tr-TR" b="1" dirty="0"/>
          </a:p>
        </p:txBody>
      </p:sp>
      <p:sp>
        <p:nvSpPr>
          <p:cNvPr id="3" name="2 İçerik Yer Tutucusu"/>
          <p:cNvSpPr>
            <a:spLocks noGrp="1"/>
          </p:cNvSpPr>
          <p:nvPr>
            <p:ph idx="1"/>
          </p:nvPr>
        </p:nvSpPr>
        <p:spPr/>
        <p:txBody>
          <a:bodyPr>
            <a:normAutofit fontScale="70000" lnSpcReduction="20000"/>
          </a:bodyPr>
          <a:lstStyle/>
          <a:p>
            <a:r>
              <a:rPr lang="tr-TR" dirty="0" smtClean="0"/>
              <a:t>Yerküre manyetik alanındaki değişimlerden kaynaklanan uzun periyotlu </a:t>
            </a:r>
            <a:r>
              <a:rPr lang="tr-TR" dirty="0" err="1" smtClean="0"/>
              <a:t>tellürik</a:t>
            </a:r>
            <a:r>
              <a:rPr lang="tr-TR" dirty="0" smtClean="0"/>
              <a:t> akımlar, dirençli alan üzerinde birkaç yüz </a:t>
            </a:r>
            <a:r>
              <a:rPr lang="tr-TR" dirty="0" err="1" smtClean="0"/>
              <a:t>mV</a:t>
            </a:r>
            <a:r>
              <a:rPr lang="tr-TR" dirty="0" smtClean="0"/>
              <a:t>/km gibi çok büyük belirtiler oluşturabilirler. (Keller ve </a:t>
            </a:r>
            <a:r>
              <a:rPr lang="tr-TR" dirty="0" err="1" smtClean="0"/>
              <a:t>diğ</a:t>
            </a:r>
            <a:r>
              <a:rPr lang="tr-TR" dirty="0" smtClean="0"/>
              <a:t>., 1966). </a:t>
            </a:r>
            <a:r>
              <a:rPr lang="tr-TR" dirty="0" err="1" smtClean="0"/>
              <a:t>Tellürik</a:t>
            </a:r>
            <a:r>
              <a:rPr lang="tr-TR" dirty="0" smtClean="0"/>
              <a:t> etkinlikler genellikle 10 ile 40 s dönemindedir. Fakat daha uzun enerji döneminde olanlarda mevcuttur (</a:t>
            </a:r>
            <a:r>
              <a:rPr lang="tr-TR" dirty="0" err="1" smtClean="0"/>
              <a:t>Corwin</a:t>
            </a:r>
            <a:r>
              <a:rPr lang="tr-TR" dirty="0" smtClean="0"/>
              <a:t>, 1976). Doğal gerilimi ölçme işlemlerinde 10 ile 40 s’ </a:t>
            </a:r>
            <a:r>
              <a:rPr lang="tr-TR" dirty="0" err="1" smtClean="0"/>
              <a:t>lik</a:t>
            </a:r>
            <a:r>
              <a:rPr lang="tr-TR" dirty="0" smtClean="0"/>
              <a:t> dönemlerde önemli değişimler var ise bunlardan kaynaklanan etkiler doğal yapıdan kaynaklanan belirtilerin içine etkili biçimde girecektir. Bunu belirleyip yok etmenin en iyi yolu araştırma alanının durağan bir noktada birbirine dik düzlemdeki değişimlerin kaydını elde etmektir. Bu kayıtlarda </a:t>
            </a:r>
            <a:r>
              <a:rPr lang="tr-TR" dirty="0" err="1" smtClean="0"/>
              <a:t>tellürik</a:t>
            </a:r>
            <a:r>
              <a:rPr lang="tr-TR" dirty="0" smtClean="0"/>
              <a:t> akımların yönü açıkça gözlenecektir. Bu aşamadan sonra bu ölçümlere dik ölçüm alınır ya da kayıtlardaki </a:t>
            </a:r>
            <a:r>
              <a:rPr lang="tr-TR" dirty="0" err="1" smtClean="0"/>
              <a:t>tellürik</a:t>
            </a:r>
            <a:r>
              <a:rPr lang="tr-TR" dirty="0" smtClean="0"/>
              <a:t> gürültüler daha sonra ölçüm değerlerinden çıkartılarak yok edilmeye çalışılır. (</a:t>
            </a:r>
            <a:r>
              <a:rPr lang="tr-TR" dirty="0" err="1" smtClean="0"/>
              <a:t>Drahor</a:t>
            </a:r>
            <a:r>
              <a:rPr lang="tr-TR" dirty="0" smtClean="0"/>
              <a:t>, 1993)  </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Ortamın Nem ve Su İçeriği</a:t>
            </a:r>
            <a:endParaRPr lang="tr-TR" b="1" dirty="0"/>
          </a:p>
        </p:txBody>
      </p:sp>
      <p:pic>
        <p:nvPicPr>
          <p:cNvPr id="6146" name="Picture 2"/>
          <p:cNvPicPr>
            <a:picLocks noGrp="1" noChangeAspect="1" noChangeArrowheads="1"/>
          </p:cNvPicPr>
          <p:nvPr>
            <p:ph idx="1"/>
          </p:nvPr>
        </p:nvPicPr>
        <p:blipFill>
          <a:blip r:embed="rId2" cstate="print"/>
          <a:stretch>
            <a:fillRect/>
          </a:stretch>
        </p:blipFill>
        <p:spPr bwMode="auto">
          <a:xfrm>
            <a:off x="1800225" y="1710531"/>
            <a:ext cx="5543550" cy="4305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 Ölçü Aletleri </a:t>
            </a:r>
            <a:endParaRPr lang="tr-TR" b="1" dirty="0"/>
          </a:p>
        </p:txBody>
      </p:sp>
      <p:sp>
        <p:nvSpPr>
          <p:cNvPr id="3" name="2 İçerik Yer Tutucusu"/>
          <p:cNvSpPr>
            <a:spLocks noGrp="1"/>
          </p:cNvSpPr>
          <p:nvPr>
            <p:ph idx="1"/>
          </p:nvPr>
        </p:nvSpPr>
        <p:spPr/>
        <p:txBody>
          <a:bodyPr>
            <a:normAutofit fontScale="62500" lnSpcReduction="20000"/>
          </a:bodyPr>
          <a:lstStyle/>
          <a:p>
            <a:r>
              <a:rPr lang="tr-TR" dirty="0" smtClean="0"/>
              <a:t> Bir SP ölçümü çalışmasında kullanılan cihaz ve ekipman; uçlaşmaz </a:t>
            </a:r>
            <a:r>
              <a:rPr lang="tr-TR" dirty="0" err="1" smtClean="0"/>
              <a:t>elekrotlar</a:t>
            </a:r>
            <a:r>
              <a:rPr lang="tr-TR" dirty="0" smtClean="0"/>
              <a:t>, yeterince kablo, </a:t>
            </a:r>
            <a:r>
              <a:rPr lang="tr-TR" dirty="0" err="1" smtClean="0"/>
              <a:t>milivoltmetre</a:t>
            </a:r>
            <a:r>
              <a:rPr lang="tr-TR" dirty="0" smtClean="0"/>
              <a:t>, ve çukur açmaya yarayan diğer gereçlerden oluşur. Çelikten yapılma metal elektrotlar ile  doğal potansiyel ölçümü alındığında toprak ile metal arasında özellikle toprağın nemine  bağlı olarak  değişik kutuplanmalar oluşur. Bu kutuplaşma değeri aslında yerde olan doğal gerilimden çok daha farklı ve büyük genlik değerleri olabilir. Bu sebepten dolayı kutuplanmayan genellikle </a:t>
            </a:r>
            <a:r>
              <a:rPr lang="tr-TR" dirty="0" err="1" smtClean="0"/>
              <a:t>pvc</a:t>
            </a:r>
            <a:r>
              <a:rPr lang="tr-TR" dirty="0" smtClean="0"/>
              <a:t> den yapılmış elektrotlar kullanılır. Bu </a:t>
            </a:r>
            <a:r>
              <a:rPr lang="tr-TR" dirty="0" err="1" smtClean="0"/>
              <a:t>eleoktrotların</a:t>
            </a:r>
            <a:r>
              <a:rPr lang="tr-TR" dirty="0" smtClean="0"/>
              <a:t> altı geçirimlidir ve içinde metal çubuk ve iletken eriyik konur. Bu iletken eriyik içinde, gerek ekonomik olması gerek efektif sonuç verdiği için halk arasında göztaşı diye bilinen bakır sülfat (CuSO4 ) kullanılır. Öncelikle belli profiller ve çalışma disiplini eşliğinde ölçü çukurları açılır içine uygun olarak su yardımıyla çamur hazırlanır ve yer ile uçlaşmaz elektrotlar arası iletim direnci minimuma indirilmeye çalışılır. </a:t>
            </a:r>
            <a:r>
              <a:rPr lang="tr-TR" dirty="0" err="1" smtClean="0"/>
              <a:t>Milivoltmetre</a:t>
            </a:r>
            <a:r>
              <a:rPr lang="tr-TR" dirty="0" smtClean="0"/>
              <a:t> yardımıyla yeraltında oluşan doğal gerilimler ölçülür. Kablo, metre, su, kırtasiye malzemeleri, çapa, tamir aletleri, ip arazi çalışmaları için gerekli olan diğer gereçlerimizdir. Kablonun uzunluğu 500 metreyi geçmemesi önerilir. Kablonun iç direnci düşük ve iyi yalıtılmış olmalıdır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Milivoltmetre</a:t>
            </a:r>
            <a:r>
              <a:rPr lang="tr-TR" b="1" dirty="0" smtClean="0"/>
              <a:t> ve </a:t>
            </a:r>
            <a:r>
              <a:rPr lang="tr-TR" b="1" dirty="0" err="1" smtClean="0"/>
              <a:t>elektrodların</a:t>
            </a:r>
            <a:r>
              <a:rPr lang="tr-TR" b="1" dirty="0" smtClean="0"/>
              <a:t> gösterimi</a:t>
            </a:r>
            <a:endParaRPr lang="tr-TR" b="1"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1835696" y="1484784"/>
            <a:ext cx="5422155" cy="4748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Ölçü Tekniği</a:t>
            </a:r>
            <a:br>
              <a:rPr lang="tr-TR" b="1" dirty="0" smtClean="0"/>
            </a:br>
            <a:r>
              <a:rPr lang="tr-TR" sz="3100" dirty="0" err="1" smtClean="0"/>
              <a:t>Gradyent</a:t>
            </a:r>
            <a:r>
              <a:rPr lang="tr-TR" sz="3100" dirty="0" smtClean="0"/>
              <a:t> Ölçü Tekniği</a:t>
            </a:r>
            <a:endParaRPr lang="tr-TR" sz="3100" dirty="0"/>
          </a:p>
        </p:txBody>
      </p:sp>
      <p:pic>
        <p:nvPicPr>
          <p:cNvPr id="8194" name="Picture 2"/>
          <p:cNvPicPr>
            <a:picLocks noGrp="1" noChangeAspect="1" noChangeArrowheads="1"/>
          </p:cNvPicPr>
          <p:nvPr>
            <p:ph idx="1"/>
          </p:nvPr>
        </p:nvPicPr>
        <p:blipFill>
          <a:blip r:embed="rId2" cstate="print"/>
          <a:stretch>
            <a:fillRect/>
          </a:stretch>
        </p:blipFill>
        <p:spPr bwMode="auto">
          <a:xfrm>
            <a:off x="395536" y="2204864"/>
            <a:ext cx="8379515" cy="43924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cstate="print"/>
          <a:srcRect/>
          <a:stretch>
            <a:fillRect/>
          </a:stretch>
        </p:blipFill>
        <p:spPr bwMode="auto">
          <a:xfrm>
            <a:off x="1619672" y="1700808"/>
            <a:ext cx="6127307" cy="29390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lstStyle/>
          <a:p>
            <a:pPr>
              <a:buNone/>
            </a:pPr>
            <a:r>
              <a:rPr lang="tr-TR" dirty="0" smtClean="0"/>
              <a:t>Toplam Alan Ölçü Tekniği</a:t>
            </a:r>
          </a:p>
          <a:p>
            <a:pPr>
              <a:buNone/>
            </a:pPr>
            <a:endParaRPr lang="tr-TR" dirty="0" smtClean="0"/>
          </a:p>
          <a:p>
            <a:pPr>
              <a:buNone/>
            </a:pPr>
            <a:endParaRPr lang="tr-TR" dirty="0" smtClean="0"/>
          </a:p>
          <a:p>
            <a:pPr>
              <a:buNone/>
            </a:pPr>
            <a:endParaRPr lang="tr-TR" dirty="0"/>
          </a:p>
        </p:txBody>
      </p:sp>
      <p:pic>
        <p:nvPicPr>
          <p:cNvPr id="10244" name="Picture 4"/>
          <p:cNvPicPr>
            <a:picLocks noChangeAspect="1" noChangeArrowheads="1"/>
          </p:cNvPicPr>
          <p:nvPr/>
        </p:nvPicPr>
        <p:blipFill>
          <a:blip r:embed="rId2" cstate="print"/>
          <a:srcRect/>
          <a:stretch>
            <a:fillRect/>
          </a:stretch>
        </p:blipFill>
        <p:spPr bwMode="auto">
          <a:xfrm>
            <a:off x="539552" y="944280"/>
            <a:ext cx="7369406" cy="59137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Doğal Uçlaşma</a:t>
            </a:r>
            <a:endParaRPr lang="tr-TR" dirty="0"/>
          </a:p>
        </p:txBody>
      </p:sp>
      <p:sp>
        <p:nvSpPr>
          <p:cNvPr id="3" name="2 İçerik Yer Tutucusu"/>
          <p:cNvSpPr>
            <a:spLocks noGrp="1"/>
          </p:cNvSpPr>
          <p:nvPr>
            <p:ph idx="1"/>
          </p:nvPr>
        </p:nvSpPr>
        <p:spPr/>
        <p:txBody>
          <a:bodyPr>
            <a:normAutofit/>
          </a:bodyPr>
          <a:lstStyle/>
          <a:p>
            <a:r>
              <a:rPr lang="tr-TR" dirty="0" smtClean="0"/>
              <a:t>Doğal potansiyel yöntemi yapay akım kullanılmadan uygulanan tek yöntemdir. Yeraltındaki doğal elektrik akımının doğal alanını ölçer. Doğal potansiyel yöntemini jeofiziğin en eski yöntemlerinden bir tanesi olup bir çok jeolojik problem çözümünde etkin olarak kullanılmaktadır. Yöntemin ilk uygulanma alanı sülfürlü cevherlerin aramasıdır.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Ölçü Değerlerini Etkileyen Faktörler</a:t>
            </a:r>
            <a:endParaRPr lang="tr-TR" b="1" dirty="0"/>
          </a:p>
        </p:txBody>
      </p:sp>
      <p:sp>
        <p:nvSpPr>
          <p:cNvPr id="3" name="2 İçerik Yer Tutucusu"/>
          <p:cNvSpPr>
            <a:spLocks noGrp="1"/>
          </p:cNvSpPr>
          <p:nvPr>
            <p:ph idx="1"/>
          </p:nvPr>
        </p:nvSpPr>
        <p:spPr/>
        <p:txBody>
          <a:bodyPr>
            <a:normAutofit fontScale="85000" lnSpcReduction="10000"/>
          </a:bodyPr>
          <a:lstStyle/>
          <a:p>
            <a:pPr>
              <a:buNone/>
            </a:pPr>
            <a:r>
              <a:rPr lang="tr-TR" b="1" dirty="0" smtClean="0"/>
              <a:t>  İklim </a:t>
            </a:r>
          </a:p>
          <a:p>
            <a:pPr>
              <a:buNone/>
            </a:pPr>
            <a:r>
              <a:rPr lang="tr-TR" dirty="0" smtClean="0"/>
              <a:t>    Yeraltı su seviyesi doğal uçlaşma değişimini etkileyen en önemli sebeplerdendir. Bu yüzden dolaylı olarak da yağışların ölçümlerimizi etkilediğini söyleyebiliriz. Yağışlı bölgelerde yeraltı su seviyesi yüksektir. Eğer yeraltında bir cevherleşme söz konusu ise ve cevher yüzeye yakınsa </a:t>
            </a:r>
            <a:r>
              <a:rPr lang="tr-TR" dirty="0" err="1" smtClean="0"/>
              <a:t>oksidasyon</a:t>
            </a:r>
            <a:r>
              <a:rPr lang="tr-TR" dirty="0" smtClean="0"/>
              <a:t> bölgesi çok azdır. Fakat biraz da olsa çevreye göre bir </a:t>
            </a:r>
            <a:r>
              <a:rPr lang="tr-TR" dirty="0" err="1" smtClean="0"/>
              <a:t>farklılaşım</a:t>
            </a:r>
            <a:r>
              <a:rPr lang="tr-TR" dirty="0" smtClean="0"/>
              <a:t> gözlenir. Kurak iklimlerde yeraltı su seviyesi daha aşağıdadır. Cevherleşmenin bir kısmı su seviyesinin altında kalmıştır. Bu sebepten bir etkileşim oluşabilir. </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Topografya</a:t>
            </a:r>
            <a:endParaRPr lang="tr-TR" b="1" dirty="0"/>
          </a:p>
        </p:txBody>
      </p:sp>
      <p:sp>
        <p:nvSpPr>
          <p:cNvPr id="3" name="2 İçerik Yer Tutucusu"/>
          <p:cNvSpPr>
            <a:spLocks noGrp="1"/>
          </p:cNvSpPr>
          <p:nvPr>
            <p:ph idx="1"/>
          </p:nvPr>
        </p:nvSpPr>
        <p:spPr/>
        <p:txBody>
          <a:bodyPr>
            <a:normAutofit/>
          </a:bodyPr>
          <a:lstStyle/>
          <a:p>
            <a:pPr>
              <a:buNone/>
            </a:pPr>
            <a:r>
              <a:rPr lang="tr-TR" dirty="0" smtClean="0"/>
              <a:t>    Çalışma alanı engebeli ise doğal potansiyel değerlerini örtecek kadar yüksek değerler elde edilebilinir. </a:t>
            </a:r>
            <a:r>
              <a:rPr lang="tr-TR" dirty="0" err="1" smtClean="0"/>
              <a:t>Topoğrafyanın</a:t>
            </a:r>
            <a:r>
              <a:rPr lang="tr-TR" dirty="0" smtClean="0"/>
              <a:t> oluşturduğu doğal potansiyeli tanımlayacak olursak yerçekimi etkisiyle suyun akışından dolayı oluşan etki negatif değerler verirken, buharlaşma sebebiyle yükselmesi ise pozitif değerler verir.</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Jeolojik koşullar ve diğer faktörler </a:t>
            </a:r>
            <a:br>
              <a:rPr lang="tr-TR" dirty="0" smtClean="0"/>
            </a:br>
            <a:endParaRPr lang="tr-TR" dirty="0"/>
          </a:p>
        </p:txBody>
      </p:sp>
      <p:sp>
        <p:nvSpPr>
          <p:cNvPr id="3" name="2 İçerik Yer Tutucusu"/>
          <p:cNvSpPr>
            <a:spLocks noGrp="1"/>
          </p:cNvSpPr>
          <p:nvPr>
            <p:ph idx="1"/>
          </p:nvPr>
        </p:nvSpPr>
        <p:spPr/>
        <p:txBody>
          <a:bodyPr>
            <a:normAutofit fontScale="47500" lnSpcReduction="20000"/>
          </a:bodyPr>
          <a:lstStyle/>
          <a:p>
            <a:pPr>
              <a:buNone/>
            </a:pPr>
            <a:r>
              <a:rPr lang="tr-TR" dirty="0" smtClean="0"/>
              <a:t>        Asitli ve tuzlu sular, eski sülfür yataklarının alt </a:t>
            </a:r>
            <a:r>
              <a:rPr lang="tr-TR" dirty="0" err="1" smtClean="0"/>
              <a:t>zonları</a:t>
            </a:r>
            <a:r>
              <a:rPr lang="tr-TR" dirty="0" smtClean="0"/>
              <a:t>, kayaçların </a:t>
            </a:r>
            <a:r>
              <a:rPr lang="tr-TR" dirty="0" err="1" smtClean="0"/>
              <a:t>petrofizik</a:t>
            </a:r>
            <a:r>
              <a:rPr lang="tr-TR" dirty="0" smtClean="0"/>
              <a:t> etkileri, kuyular, metal su boruları, trafolar küçükte olsa bir doğal potansiyel değeri vermektedir. Bu koşulların ölçümlerde yarattığı değişimler ölçümlerden ayıklanmalıdır.  Bir doğal potansiyel çalışmasında dikkat edilmesi gerekenler ise; </a:t>
            </a:r>
          </a:p>
          <a:p>
            <a:pPr>
              <a:buNone/>
            </a:pPr>
            <a:r>
              <a:rPr lang="tr-TR" dirty="0" smtClean="0"/>
              <a:t>        • Ölçüm işlemi sırasında mutlaka bir ana baz istasyonu belirlenmeli ve toplanan veriler bu baza göre bir düzeltme işleminden geçirilmelidir.  • Kuyuların çamur kıvamlılığı birbirleriyle benzerlik göstermelidir. Yani iki ölçüm elektrotu arasında ortamsal farklılıklar bulunmamalıdır. </a:t>
            </a:r>
          </a:p>
          <a:p>
            <a:pPr>
              <a:buNone/>
            </a:pPr>
            <a:r>
              <a:rPr lang="tr-TR" dirty="0" smtClean="0"/>
              <a:t>       • Türevsel ölçüm işleminde veriler ölçüm doğrultusundan etkileneceğinden, eğer olanaklıysa birbirine dik iki farklı doğrultuda ölçüm almak yorum gücünü artıracaktır.</a:t>
            </a:r>
          </a:p>
          <a:p>
            <a:pPr>
              <a:buNone/>
            </a:pPr>
            <a:r>
              <a:rPr lang="tr-TR" dirty="0" smtClean="0"/>
              <a:t>       • Türevsel araştırmalarda ölçüm yönünün işaretine ve elektrot iç gerilim farklarına çok dikkat edilmelidir. </a:t>
            </a:r>
          </a:p>
          <a:p>
            <a:pPr>
              <a:buNone/>
            </a:pPr>
            <a:r>
              <a:rPr lang="tr-TR" dirty="0" smtClean="0"/>
              <a:t>       • Ölçümler sırasında; toprağın niteliği, toprağın nem durumu, varsa yüzey altı su akışı, tarım ilaçlarından etkilenmiş toprak, sulama işlemi ve yeni sürülmüş alanlar mutlaka ölçüm karnelerine işlenmelidirler.</a:t>
            </a:r>
          </a:p>
          <a:p>
            <a:pPr>
              <a:buNone/>
            </a:pPr>
            <a:r>
              <a:rPr lang="tr-TR" dirty="0" smtClean="0"/>
              <a:t>       • Kentlere, elektrikli demir yollarına ve yüksek gerilim hatlarına olan yakınlık başıboş akımların oluşumuna neden olacağından, düşük genlikli verileri etkileyebilir. Bu nedenle elden geldiğince bu özelliklerden uzak kalınmalıdır.  </a:t>
            </a:r>
          </a:p>
          <a:p>
            <a:pPr>
              <a:buNone/>
            </a:pPr>
            <a:r>
              <a:rPr lang="tr-TR" dirty="0" smtClean="0"/>
              <a:t>        • Ölçüm alanındaki bölgesel jeoloji, bitki topluluğu ve </a:t>
            </a:r>
            <a:r>
              <a:rPr lang="tr-TR" dirty="0" err="1" smtClean="0"/>
              <a:t>topoğrafyanın</a:t>
            </a:r>
            <a:r>
              <a:rPr lang="tr-TR" dirty="0" smtClean="0"/>
              <a:t> da ölçümler üzerinde önemli etkileri olacağı unutulmamalıdır.</a:t>
            </a:r>
          </a:p>
          <a:p>
            <a:pPr>
              <a:buNone/>
            </a:pPr>
            <a:r>
              <a:rPr lang="tr-TR" dirty="0" smtClean="0"/>
              <a:t>       • Baz noktalarının ölçümleri sırasında, uçlaşmaz elektrotlar arası gerilim 12mV düzeyini aşmamalıdır.</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Doğal Potansiyel Verilerinin Değerlendirilmesi</a:t>
            </a:r>
            <a:endParaRPr lang="tr-TR" b="1" dirty="0"/>
          </a:p>
        </p:txBody>
      </p:sp>
      <p:pic>
        <p:nvPicPr>
          <p:cNvPr id="12290" name="Picture 2"/>
          <p:cNvPicPr>
            <a:picLocks noGrp="1" noChangeAspect="1" noChangeArrowheads="1"/>
          </p:cNvPicPr>
          <p:nvPr>
            <p:ph idx="1"/>
          </p:nvPr>
        </p:nvPicPr>
        <p:blipFill>
          <a:blip r:embed="rId2" cstate="print"/>
          <a:stretch>
            <a:fillRect/>
          </a:stretch>
        </p:blipFill>
        <p:spPr bwMode="auto">
          <a:xfrm>
            <a:off x="467544" y="1700808"/>
            <a:ext cx="8287360" cy="51571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3"/>
          <p:cNvPicPr>
            <a:picLocks noChangeAspect="1" noChangeArrowheads="1"/>
          </p:cNvPicPr>
          <p:nvPr/>
        </p:nvPicPr>
        <p:blipFill>
          <a:blip r:embed="rId2" cstate="print"/>
          <a:srcRect/>
          <a:stretch>
            <a:fillRect/>
          </a:stretch>
        </p:blipFill>
        <p:spPr bwMode="auto">
          <a:xfrm>
            <a:off x="1404938" y="714375"/>
            <a:ext cx="6334125" cy="5429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5937523"/>
          </a:xfrm>
        </p:spPr>
        <p:txBody>
          <a:bodyPr>
            <a:normAutofit fontScale="62500" lnSpcReduction="20000"/>
          </a:bodyPr>
          <a:lstStyle/>
          <a:p>
            <a:pPr>
              <a:buNone/>
            </a:pPr>
            <a:r>
              <a:rPr lang="tr-TR" dirty="0" smtClean="0"/>
              <a:t>      Burada R yarıçapı, E </a:t>
            </a:r>
            <a:r>
              <a:rPr lang="tr-TR" dirty="0" err="1" smtClean="0"/>
              <a:t>dipoller</a:t>
            </a:r>
            <a:r>
              <a:rPr lang="tr-TR" dirty="0" smtClean="0"/>
              <a:t>  arasındaki gerilim farkıdır ve elektriksel </a:t>
            </a:r>
            <a:r>
              <a:rPr lang="tr-TR" dirty="0" err="1" smtClean="0"/>
              <a:t>dipol</a:t>
            </a:r>
            <a:r>
              <a:rPr lang="tr-TR" dirty="0" smtClean="0"/>
              <a:t> moment olarak               bağlantısıyla tanımlanır. h kürenin merkezinden küre odağına olan derinlik, x kürenin merkezinin yeryüzü üzerindeki izdüşümünden ölçümü yada hesaplaması yapılan herhangi bir noktaya olan uzaklıktır. </a:t>
            </a:r>
            <a:r>
              <a:rPr lang="el-GR" dirty="0" smtClean="0"/>
              <a:t>α </a:t>
            </a:r>
            <a:r>
              <a:rPr lang="tr-TR" dirty="0" smtClean="0"/>
              <a:t>ise polarizasyon ekseninin dik doğrultuyla saat yönünde yaptığı açıdır. </a:t>
            </a:r>
            <a:r>
              <a:rPr lang="tr-TR" dirty="0" err="1" smtClean="0"/>
              <a:t>Heiland</a:t>
            </a:r>
            <a:r>
              <a:rPr lang="tr-TR" dirty="0" smtClean="0"/>
              <a:t> 1968 bağıntısında uzaklığa bağlı olarak 1. türevi alınırsa </a:t>
            </a:r>
            <a:r>
              <a:rPr lang="tr-TR" dirty="0" err="1" smtClean="0"/>
              <a:t>gradyent</a:t>
            </a:r>
            <a:r>
              <a:rPr lang="tr-TR" dirty="0" smtClean="0"/>
              <a:t> doğal gerilim değerleri elde edilir.Nicel yorumlama tekniğinde ise ters-çözüm işlemleri gerçekleştirilir. Ölçülen veriden parametre değerlerinin hesaplanması ters–çözüm işlemini oluşturur. Bu  anlamda ters-çözüm işleminin uygulanabilmesi için düz-çözüm işlemi uygulamak kaçınılmazdır. Çünkü kuramsal belirtinin hesaplanması ise </a:t>
            </a:r>
            <a:r>
              <a:rPr lang="tr-TR" dirty="0" err="1" smtClean="0"/>
              <a:t>bilindigi</a:t>
            </a:r>
            <a:r>
              <a:rPr lang="tr-TR" dirty="0" smtClean="0"/>
              <a:t> üzere düz- çözümdür. Yapılan bu işlemlerdeki amaç gözlemsel belirtiye uyan bir kuramsal belirti hesaplamak ve bunu veren yeraltı yapısını ya da kaynağı bulmayı hedefler. Ters çözümün ilk aşamasında deneme yanılma yöntemi uygulanabilir. Bu yöntemde gözlemsel verilere, arazi tecrübelerine, beklenen jeolojik yapıya göre olan  faktörler göz önüne alınarak bir başlangıç modeli seçilir ve kuramsal model tepkisi hesaplanır. Bu model tepkisiyle gözlemsel değerler karşılaştırıp ikisi arasındaki uyum incelenir. Uyum iyi değilse model değiştirilerek işlem en baştan yapılır. Bu akış en iyi uyum sağlanana kadar devam ettirilir. Uyumun en iyi olduğu nokta mümkün jeolojik modele uygun en iyi </a:t>
            </a:r>
            <a:r>
              <a:rPr lang="tr-TR" dirty="0" err="1" smtClean="0"/>
              <a:t>jelojik</a:t>
            </a:r>
            <a:r>
              <a:rPr lang="tr-TR" dirty="0" smtClean="0"/>
              <a:t> modeldir </a:t>
            </a:r>
            <a:endParaRPr lang="tr-TR" dirty="0"/>
          </a:p>
        </p:txBody>
      </p:sp>
      <p:pic>
        <p:nvPicPr>
          <p:cNvPr id="14339" name="Picture 3"/>
          <p:cNvPicPr>
            <a:picLocks noChangeAspect="1" noChangeArrowheads="1"/>
          </p:cNvPicPr>
          <p:nvPr/>
        </p:nvPicPr>
        <p:blipFill>
          <a:blip r:embed="rId2" cstate="print"/>
          <a:srcRect/>
          <a:stretch>
            <a:fillRect/>
          </a:stretch>
        </p:blipFill>
        <p:spPr bwMode="auto">
          <a:xfrm>
            <a:off x="2555776" y="404664"/>
            <a:ext cx="781050" cy="38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cstate="print"/>
          <a:srcRect/>
          <a:stretch>
            <a:fillRect/>
          </a:stretch>
        </p:blipFill>
        <p:spPr bwMode="auto">
          <a:xfrm>
            <a:off x="152379" y="908720"/>
            <a:ext cx="8991622" cy="55446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5937523"/>
          </a:xfrm>
        </p:spPr>
        <p:txBody>
          <a:bodyPr>
            <a:normAutofit fontScale="92500" lnSpcReduction="20000"/>
          </a:bodyPr>
          <a:lstStyle/>
          <a:p>
            <a:pPr>
              <a:buNone/>
            </a:pPr>
            <a:r>
              <a:rPr lang="tr-TR" dirty="0" smtClean="0"/>
              <a:t>    Doğal potansiyelde ters çözüm işleminde öncelikle uygun veri aralıkları belirlenmiştir. Bu kapsamda arazi ölçüm grafiklerinden faydalanarak yeraltındaki jeolojik yapı sebebiyle oluşmuş olabilecek veri aralıkları, genliği, ve </a:t>
            </a:r>
            <a:r>
              <a:rPr lang="el-GR" dirty="0" smtClean="0"/>
              <a:t>α </a:t>
            </a:r>
            <a:r>
              <a:rPr lang="tr-TR" dirty="0" smtClean="0"/>
              <a:t>açısı programa öncelikle girilir. Daha sonra programın işleyiş mekanizması ise bu bilgiler ışığında ters-çözüm işlemini yapar. Ters çözüm işlemi sonucunda her profil için </a:t>
            </a:r>
            <a:r>
              <a:rPr lang="el-GR" dirty="0" smtClean="0"/>
              <a:t>α </a:t>
            </a:r>
            <a:r>
              <a:rPr lang="tr-TR" dirty="0" smtClean="0"/>
              <a:t>açısını, merkezden olan uzaklığı ve derinlik belirlenmiştir ve bu sonuçlar daha sonraki bölümlerde arazi anomalilerinin altına yerleştirilmiş şekilde verilmiştir.  </a:t>
            </a:r>
          </a:p>
          <a:p>
            <a:pPr>
              <a:buNone/>
            </a:pPr>
            <a:r>
              <a:rPr lang="tr-TR" dirty="0" smtClean="0"/>
              <a:t>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b="1" dirty="0" smtClean="0"/>
              <a:t>Doğal potansiyel yönteminin uygulama alanlarını şu şekilde sıralayabiliriz;</a:t>
            </a:r>
            <a:endParaRPr lang="tr-TR" sz="3600" b="1" dirty="0"/>
          </a:p>
        </p:txBody>
      </p:sp>
      <p:sp>
        <p:nvSpPr>
          <p:cNvPr id="3" name="2 İçerik Yer Tutucusu"/>
          <p:cNvSpPr>
            <a:spLocks noGrp="1"/>
          </p:cNvSpPr>
          <p:nvPr>
            <p:ph idx="1"/>
          </p:nvPr>
        </p:nvSpPr>
        <p:spPr/>
        <p:txBody>
          <a:bodyPr>
            <a:noAutofit/>
          </a:bodyPr>
          <a:lstStyle/>
          <a:p>
            <a:r>
              <a:rPr lang="tr-TR" sz="2800" dirty="0" smtClean="0"/>
              <a:t> Fay ve kırık hatlarının belirlenmesinde,</a:t>
            </a:r>
          </a:p>
          <a:p>
            <a:r>
              <a:rPr lang="tr-TR" sz="2800" dirty="0" smtClean="0"/>
              <a:t> Jeotermal kaynakların araştırılmasında,</a:t>
            </a:r>
          </a:p>
          <a:p>
            <a:r>
              <a:rPr lang="tr-TR" sz="2800" dirty="0" smtClean="0"/>
              <a:t> Hidrojeoloji </a:t>
            </a:r>
            <a:r>
              <a:rPr lang="tr-TR" sz="2800" dirty="0" err="1" smtClean="0"/>
              <a:t>çalışmalarıda</a:t>
            </a:r>
            <a:r>
              <a:rPr lang="tr-TR" sz="2800" dirty="0" smtClean="0"/>
              <a:t>,</a:t>
            </a:r>
          </a:p>
          <a:p>
            <a:r>
              <a:rPr lang="tr-TR" sz="2800" dirty="0" smtClean="0"/>
              <a:t> Yer altı boşluklarının saptanmasında, </a:t>
            </a:r>
          </a:p>
          <a:p>
            <a:r>
              <a:rPr lang="tr-TR" sz="2800" dirty="0" smtClean="0"/>
              <a:t> Metalik maden yataklarının aranmasında,</a:t>
            </a:r>
          </a:p>
          <a:p>
            <a:r>
              <a:rPr lang="tr-TR" sz="2800" dirty="0" smtClean="0"/>
              <a:t> Depremlerin önceden belirlenmesi çalışmalarında, </a:t>
            </a:r>
          </a:p>
          <a:p>
            <a:r>
              <a:rPr lang="tr-TR" sz="2800" dirty="0" smtClean="0"/>
              <a:t> Mühendislik ve çevre jeofiziği çalışmalarında,</a:t>
            </a:r>
          </a:p>
          <a:p>
            <a:r>
              <a:rPr lang="tr-TR" sz="2800" dirty="0" smtClean="0"/>
              <a:t> Baraj ve sızıntı denetimi çalışmalarında,</a:t>
            </a:r>
          </a:p>
          <a:p>
            <a:r>
              <a:rPr lang="tr-TR" sz="2800" dirty="0" smtClean="0"/>
              <a:t> Arkeolojik çalışmalarda yaygın olarak kullanılır.</a:t>
            </a:r>
            <a:endParaRPr lang="tr-TR"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smtClean="0"/>
              <a:t>Yer altında oluşan doğal potansiyelin çeşitli sebepleri vardır</a:t>
            </a:r>
            <a:r>
              <a:rPr lang="tr-TR" dirty="0" smtClean="0"/>
              <a:t>;</a:t>
            </a:r>
            <a:endParaRPr lang="tr-TR" dirty="0"/>
          </a:p>
        </p:txBody>
      </p:sp>
      <p:sp>
        <p:nvSpPr>
          <p:cNvPr id="3" name="2 İçerik Yer Tutucusu"/>
          <p:cNvSpPr>
            <a:spLocks noGrp="1"/>
          </p:cNvSpPr>
          <p:nvPr>
            <p:ph idx="1"/>
          </p:nvPr>
        </p:nvSpPr>
        <p:spPr/>
        <p:txBody>
          <a:bodyPr>
            <a:normAutofit/>
          </a:bodyPr>
          <a:lstStyle/>
          <a:p>
            <a:r>
              <a:rPr lang="tr-TR" sz="2800" dirty="0" err="1" smtClean="0"/>
              <a:t>Elektrokinetik</a:t>
            </a:r>
            <a:r>
              <a:rPr lang="tr-TR" sz="2800" dirty="0" smtClean="0"/>
              <a:t> gerilim yeraltındaki basınç ayrılığından doğar. Gözenekli kayaçlar üzerinde yapılan deneyler iletkenliğin basınç artışıyla doğru orantılı olduğunu göstermiştir. Jeolojik olarak etkin fay düzlemleri, yeraltındaki mineral içerikli suları yeryüzüne taşıyan kırık dizgeleri </a:t>
            </a:r>
            <a:r>
              <a:rPr lang="tr-TR" sz="2800" dirty="0" err="1" smtClean="0"/>
              <a:t>elektrokinetik</a:t>
            </a:r>
            <a:r>
              <a:rPr lang="tr-TR" sz="2800" dirty="0" smtClean="0"/>
              <a:t> gerilimle açıklanabilir. </a:t>
            </a:r>
            <a:r>
              <a:rPr lang="el-GR" sz="2800" dirty="0" smtClean="0"/>
              <a:t>ρ </a:t>
            </a:r>
            <a:r>
              <a:rPr lang="tr-TR" sz="2800" dirty="0" smtClean="0"/>
              <a:t>özdirencine ve </a:t>
            </a:r>
            <a:r>
              <a:rPr lang="el-GR" sz="2800" dirty="0" smtClean="0"/>
              <a:t>η </a:t>
            </a:r>
            <a:r>
              <a:rPr lang="tr-TR" sz="2800" dirty="0" smtClean="0"/>
              <a:t>viskozitesine sahip bir çözelti geçirimli bir ortamdan basınç zoruyla geçirilirse bu ortamda </a:t>
            </a:r>
            <a:r>
              <a:rPr lang="tr-TR" sz="2800" dirty="0" err="1" smtClean="0"/>
              <a:t>elektokinetik</a:t>
            </a:r>
            <a:r>
              <a:rPr lang="tr-TR" sz="2800" dirty="0" smtClean="0"/>
              <a:t> bir gerilim oluşur.</a:t>
            </a:r>
            <a:endParaRPr lang="tr-T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539552" y="476672"/>
            <a:ext cx="8050975" cy="56886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Akma Gerilimi</a:t>
            </a:r>
            <a:endParaRPr lang="tr-TR" b="1" dirty="0"/>
          </a:p>
        </p:txBody>
      </p:sp>
      <p:sp>
        <p:nvSpPr>
          <p:cNvPr id="3" name="2 İçerik Yer Tutucusu"/>
          <p:cNvSpPr>
            <a:spLocks noGrp="1"/>
          </p:cNvSpPr>
          <p:nvPr>
            <p:ph idx="1"/>
          </p:nvPr>
        </p:nvSpPr>
        <p:spPr/>
        <p:txBody>
          <a:bodyPr/>
          <a:lstStyle/>
          <a:p>
            <a:r>
              <a:rPr lang="tr-TR" dirty="0" smtClean="0"/>
              <a:t>Böyle gerilimler jeotermal ve diğer </a:t>
            </a:r>
            <a:r>
              <a:rPr lang="tr-TR" dirty="0" err="1" smtClean="0"/>
              <a:t>prospeksyonlarda</a:t>
            </a:r>
            <a:r>
              <a:rPr lang="tr-TR" dirty="0" smtClean="0"/>
              <a:t> bir gürültü kaynağı olarak görülür ve ısıl olmayan </a:t>
            </a:r>
            <a:r>
              <a:rPr lang="tr-TR" dirty="0" err="1" smtClean="0"/>
              <a:t>yüzeyaltının</a:t>
            </a:r>
            <a:r>
              <a:rPr lang="tr-TR" dirty="0" smtClean="0"/>
              <a:t> suyunun akışıyla oluşur. Ortamda gözenek suyu kayaca göre daha temiz ve tekdüze olduğundan eksi uçlu bir elektrik yükü oluşur. Böylece su akışı genelde katoda doğrudur (</a:t>
            </a:r>
            <a:r>
              <a:rPr lang="tr-TR" dirty="0" err="1" smtClean="0"/>
              <a:t>Drahor</a:t>
            </a:r>
            <a:r>
              <a:rPr lang="tr-TR" dirty="0" smtClean="0"/>
              <a:t>, 1993).</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Termoelektrik Gerilim</a:t>
            </a:r>
            <a:endParaRPr lang="tr-TR" b="1" dirty="0"/>
          </a:p>
        </p:txBody>
      </p:sp>
      <p:sp>
        <p:nvSpPr>
          <p:cNvPr id="3" name="2 İçerik Yer Tutucusu"/>
          <p:cNvSpPr>
            <a:spLocks noGrp="1"/>
          </p:cNvSpPr>
          <p:nvPr>
            <p:ph idx="1"/>
          </p:nvPr>
        </p:nvSpPr>
        <p:spPr/>
        <p:txBody>
          <a:bodyPr>
            <a:normAutofit/>
          </a:bodyPr>
          <a:lstStyle/>
          <a:p>
            <a:r>
              <a:rPr lang="tr-TR" dirty="0" smtClean="0"/>
              <a:t>Bu tür gerilimler jeotermal alanlarda görülürler. Temel nedeni sıcaklık farklılığı ve çözelti yoğunluğudur. Termoelektrik gerilim uzun dalga boylu ve büyük genlikli belirtilerin oluşmasına neden olur. Örnek olarak sığ kömür yanmaları üzerinde yapılan doğal potansiyel çalışmaları termoelektrik gerilim için güzel bir örnek oluşturur (</a:t>
            </a:r>
            <a:r>
              <a:rPr lang="tr-TR" dirty="0" err="1" smtClean="0"/>
              <a:t>Drahor</a:t>
            </a:r>
            <a:r>
              <a:rPr lang="tr-TR" dirty="0" smtClean="0"/>
              <a:t>, 1993).</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357158" y="210230"/>
            <a:ext cx="8460432" cy="664777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Mineralizasyon</a:t>
            </a:r>
            <a:r>
              <a:rPr lang="tr-TR" b="1" dirty="0" smtClean="0"/>
              <a:t> Gerilimi</a:t>
            </a:r>
            <a:endParaRPr lang="tr-TR" b="1" dirty="0"/>
          </a:p>
        </p:txBody>
      </p:sp>
      <p:sp>
        <p:nvSpPr>
          <p:cNvPr id="3" name="2 İçerik Yer Tutucusu"/>
          <p:cNvSpPr>
            <a:spLocks noGrp="1"/>
          </p:cNvSpPr>
          <p:nvPr>
            <p:ph idx="1"/>
          </p:nvPr>
        </p:nvSpPr>
        <p:spPr/>
        <p:txBody>
          <a:bodyPr>
            <a:normAutofit/>
          </a:bodyPr>
          <a:lstStyle/>
          <a:p>
            <a:r>
              <a:rPr lang="tr-TR" sz="2400" dirty="0" smtClean="0"/>
              <a:t>Mineral Potansiyeli, zaman içinde değişim göstermediği düşünülen bir potansiyel türüdür. Genelde masif sülfürlü cevherlerle ilişkili büyük ve negatif özelliğe sahip bir anomaliye sahip bir potansiyel türüdür. Pirit, </a:t>
            </a:r>
            <a:r>
              <a:rPr lang="tr-TR" sz="2400" dirty="0" err="1" smtClean="0"/>
              <a:t>kalkopirit</a:t>
            </a:r>
            <a:r>
              <a:rPr lang="tr-TR" sz="2400" dirty="0" smtClean="0"/>
              <a:t> ve diğer iyi elektronik iletime sahip ortamlarda görülür. Bu potansiyeller, zayıf ileticilerde de ortaya çıkmaktadır. Nedenleri hakkında bazı görüşler açıklanmıştır. Bunlar;</a:t>
            </a:r>
          </a:p>
          <a:p>
            <a:r>
              <a:rPr lang="tr-TR" sz="2400" dirty="0" smtClean="0"/>
              <a:t> - </a:t>
            </a:r>
            <a:r>
              <a:rPr lang="tr-TR" sz="2400" dirty="0" err="1" smtClean="0"/>
              <a:t>Sato</a:t>
            </a:r>
            <a:r>
              <a:rPr lang="tr-TR" sz="2400" dirty="0" smtClean="0"/>
              <a:t> ve </a:t>
            </a:r>
            <a:r>
              <a:rPr lang="tr-TR" sz="2400" dirty="0" err="1" smtClean="0"/>
              <a:t>Mooney</a:t>
            </a:r>
            <a:r>
              <a:rPr lang="tr-TR" sz="2400" dirty="0" smtClean="0"/>
              <a:t> (1960)</a:t>
            </a:r>
          </a:p>
          <a:p>
            <a:r>
              <a:rPr lang="tr-TR" sz="2400" dirty="0" smtClean="0"/>
              <a:t> - Galvanik yapı,</a:t>
            </a:r>
          </a:p>
          <a:p>
            <a:r>
              <a:rPr lang="tr-TR" sz="2400" dirty="0" smtClean="0"/>
              <a:t> - Asitlilik,</a:t>
            </a:r>
            <a:endParaRPr lang="tr-T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TotalTime>
  <Words>1501</Words>
  <Application>Microsoft Office PowerPoint</Application>
  <PresentationFormat>Ekran Gösterisi (4:3)</PresentationFormat>
  <Paragraphs>57</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Ofis Teması</vt:lpstr>
      <vt:lpstr>Akın Özden  10290676</vt:lpstr>
      <vt:lpstr>Doğal Uçlaşma</vt:lpstr>
      <vt:lpstr>Doğal potansiyel yönteminin uygulama alanlarını şu şekilde sıralayabiliriz;</vt:lpstr>
      <vt:lpstr>Yer altında oluşan doğal potansiyelin çeşitli sebepleri vardır;</vt:lpstr>
      <vt:lpstr>Slayt 5</vt:lpstr>
      <vt:lpstr>Akma Gerilimi</vt:lpstr>
      <vt:lpstr>Termoelektrik Gerilim</vt:lpstr>
      <vt:lpstr>Slayt 8</vt:lpstr>
      <vt:lpstr>Mineralizasyon Gerilimi</vt:lpstr>
      <vt:lpstr>Slayt 10</vt:lpstr>
      <vt:lpstr>Galvanik Yapı Görüşü</vt:lpstr>
      <vt:lpstr>Asitlilik</vt:lpstr>
      <vt:lpstr>  Tellürik Akımlar    </vt:lpstr>
      <vt:lpstr>Ortamın Nem ve Su İçeriği</vt:lpstr>
      <vt:lpstr> Ölçü Aletleri </vt:lpstr>
      <vt:lpstr>Milivoltmetre ve elektrodların gösterimi</vt:lpstr>
      <vt:lpstr>Ölçü Tekniği Gradyent Ölçü Tekniği</vt:lpstr>
      <vt:lpstr>Slayt 18</vt:lpstr>
      <vt:lpstr>Slayt 19</vt:lpstr>
      <vt:lpstr>Ölçü Değerlerini Etkileyen Faktörler</vt:lpstr>
      <vt:lpstr>Topografya</vt:lpstr>
      <vt:lpstr>Jeolojik koşullar ve diğer faktörler  </vt:lpstr>
      <vt:lpstr>Doğal Potansiyel Verilerinin Değerlendirilmesi</vt:lpstr>
      <vt:lpstr>Slayt 24</vt:lpstr>
      <vt:lpstr>Slayt 25</vt:lpstr>
      <vt:lpstr>Slayt 26</vt:lpstr>
      <vt:lpstr>Slayt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Akın Özden  10290676</dc:title>
  <dc:creator>W7</dc:creator>
  <cp:lastModifiedBy>Pc-Exper-500</cp:lastModifiedBy>
  <cp:revision>13</cp:revision>
  <dcterms:created xsi:type="dcterms:W3CDTF">2017-11-22T18:44:07Z</dcterms:created>
  <dcterms:modified xsi:type="dcterms:W3CDTF">2017-12-22T14:44:12Z</dcterms:modified>
</cp:coreProperties>
</file>