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57" r:id="rId3"/>
    <p:sldId id="258" r:id="rId4"/>
    <p:sldId id="259" r:id="rId5"/>
    <p:sldId id="260" r:id="rId6"/>
    <p:sldId id="261" r:id="rId7"/>
    <p:sldId id="263" r:id="rId8"/>
    <p:sldId id="264" r:id="rId9"/>
    <p:sldId id="265" r:id="rId10"/>
    <p:sldId id="266" r:id="rId11"/>
    <p:sldId id="262" r:id="rId12"/>
    <p:sldId id="267" r:id="rId13"/>
    <p:sldId id="268" r:id="rId14"/>
    <p:sldId id="269"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383" autoAdjust="0"/>
  </p:normalViewPr>
  <p:slideViewPr>
    <p:cSldViewPr>
      <p:cViewPr varScale="1">
        <p:scale>
          <a:sx n="81" d="100"/>
          <a:sy n="81" d="100"/>
        </p:scale>
        <p:origin x="1498"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ED7A4F-4070-431B-B0EA-547013CA6098}" type="datetimeFigureOut">
              <a:rPr lang="tr-TR" smtClean="0"/>
              <a:t>9.05.2020</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66D560-7EFE-419D-940A-839DB31FB931}" type="slidenum">
              <a:rPr lang="tr-TR" smtClean="0"/>
              <a:t>‹#›</a:t>
            </a:fld>
            <a:endParaRPr lang="tr-TR"/>
          </a:p>
        </p:txBody>
      </p:sp>
    </p:spTree>
    <p:extLst>
      <p:ext uri="{BB962C8B-B14F-4D97-AF65-F5344CB8AC3E}">
        <p14:creationId xmlns:p14="http://schemas.microsoft.com/office/powerpoint/2010/main" val="21472164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Beklenmedik Misafirler</a:t>
            </a:r>
          </a:p>
          <a:p>
            <a:r>
              <a:rPr lang="tr-TR" dirty="0" smtClean="0"/>
              <a:t>Randevusuz gelen konuklar yöneticinin zamanını alır ve verimliliği azaltır.</a:t>
            </a:r>
          </a:p>
          <a:p>
            <a:r>
              <a:rPr lang="tr-TR" dirty="0" smtClean="0"/>
              <a:t> </a:t>
            </a:r>
          </a:p>
          <a:p>
            <a:r>
              <a:rPr lang="tr-TR" dirty="0" smtClean="0"/>
              <a:t>Bu nedenle, ziyaret mümkün olduğunca bir randevu ile yapılmalıdır. Ziyaretçi ve ziyaret nedeni yönetici ve şirket, sekreter için önemliyse</a:t>
            </a:r>
          </a:p>
          <a:p>
            <a:r>
              <a:rPr lang="tr-TR" dirty="0" smtClean="0"/>
              <a:t>ziyaretçiyi uygun bir şekilde göndermelidir. “Özür dilerim, efendim / bayan, Bay yönetici önemli bir ürünü inceliyor. Bayan / Bay müdür önemli bir toplantıda. İsterseniz notunuzu bildiririz ”.</a:t>
            </a:r>
            <a:endParaRPr lang="tr-TR" dirty="0"/>
          </a:p>
        </p:txBody>
      </p:sp>
      <p:sp>
        <p:nvSpPr>
          <p:cNvPr id="4" name="Slayt Numarası Yer Tutucusu 3"/>
          <p:cNvSpPr>
            <a:spLocks noGrp="1"/>
          </p:cNvSpPr>
          <p:nvPr>
            <p:ph type="sldNum" sz="quarter" idx="10"/>
          </p:nvPr>
        </p:nvSpPr>
        <p:spPr/>
        <p:txBody>
          <a:bodyPr/>
          <a:lstStyle/>
          <a:p>
            <a:fld id="{3D66D560-7EFE-419D-940A-839DB31FB931}" type="slidenum">
              <a:rPr lang="tr-TR" smtClean="0"/>
              <a:t>10</a:t>
            </a:fld>
            <a:endParaRPr lang="tr-TR"/>
          </a:p>
        </p:txBody>
      </p:sp>
    </p:spTree>
    <p:extLst>
      <p:ext uri="{BB962C8B-B14F-4D97-AF65-F5344CB8AC3E}">
        <p14:creationId xmlns:p14="http://schemas.microsoft.com/office/powerpoint/2010/main" val="11046431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Bu konuyla ilgili bazı kurallar vardır:</a:t>
            </a:r>
          </a:p>
          <a:p>
            <a:r>
              <a:rPr lang="tr-TR" dirty="0" smtClean="0"/>
              <a:t>Yönetici randevu almak için sekreterine güç vermelidir.</a:t>
            </a:r>
          </a:p>
          <a:p>
            <a:r>
              <a:rPr lang="tr-TR" dirty="0" smtClean="0"/>
              <a:t>Sekreter önce konuklarla konuşmalıdır. Bu soruları nazik bir sesle sormalıdır. "Size nasıl yardımcı olabilirim?" veya "Yöneticiye söylememi ister misiniz?"</a:t>
            </a:r>
          </a:p>
          <a:p>
            <a:r>
              <a:rPr lang="tr-TR" dirty="0" smtClean="0"/>
              <a:t>Sekreter yöneticinin randevularını kontrol etmeli ve takip etmeli ve ziyaretlerinin amacını bilmelidir. Müdürün ofisinde uzun süre kalan bir konuk varsa, sekreter ofise gelmeli ve “Kestiğim için çok üzgünüm görüşmeniz efendim. Yönetim toplantısına saat 5'te katılmak zorundasınız. ”</a:t>
            </a:r>
          </a:p>
          <a:p>
            <a:r>
              <a:rPr lang="tr-TR" dirty="0" smtClean="0"/>
              <a:t>Ziyaret zamanla sınırlandırılmalıdır. Sekreter randevunun saatini hatırlatmalıdır.</a:t>
            </a:r>
          </a:p>
          <a:p>
            <a:r>
              <a:rPr lang="tr-TR" dirty="0" smtClean="0"/>
              <a:t>Personelden biri birkaç dakika yöneticiyle konuşmayı talep edebilir. Sekreter konunun bağlamını sormalı ve kimsenin uygunsuz konuşmasına izin vermemelidir.</a:t>
            </a:r>
          </a:p>
          <a:p>
            <a:r>
              <a:rPr lang="tr-TR" dirty="0" smtClean="0"/>
              <a:t>Yönetici konuk ile ayakta ve hatta kapının önünde konuşmalıdır. Böylece misafirlerin mümkün olan en kısa sürede ayrılmalarına izin verir.</a:t>
            </a:r>
            <a:endParaRPr lang="tr-TR" dirty="0"/>
          </a:p>
        </p:txBody>
      </p:sp>
      <p:sp>
        <p:nvSpPr>
          <p:cNvPr id="4" name="Slayt Numarası Yer Tutucusu 3"/>
          <p:cNvSpPr>
            <a:spLocks noGrp="1"/>
          </p:cNvSpPr>
          <p:nvPr>
            <p:ph type="sldNum" sz="quarter" idx="10"/>
          </p:nvPr>
        </p:nvSpPr>
        <p:spPr/>
        <p:txBody>
          <a:bodyPr/>
          <a:lstStyle/>
          <a:p>
            <a:fld id="{3D66D560-7EFE-419D-940A-839DB31FB931}" type="slidenum">
              <a:rPr lang="tr-TR" smtClean="0"/>
              <a:t>11</a:t>
            </a:fld>
            <a:endParaRPr lang="tr-TR"/>
          </a:p>
        </p:txBody>
      </p:sp>
    </p:spTree>
    <p:extLst>
      <p:ext uri="{BB962C8B-B14F-4D97-AF65-F5344CB8AC3E}">
        <p14:creationId xmlns:p14="http://schemas.microsoft.com/office/powerpoint/2010/main" val="23778034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Randevu Zamanından Önce Gelen Konuk.</a:t>
            </a:r>
          </a:p>
          <a:p>
            <a:r>
              <a:rPr lang="tr-TR" dirty="0" smtClean="0"/>
              <a:t>Sekreter randevular arasında bir ara bırakmalıdır. Birbiri ardına randevu alınmamalıdır. Misafir randevu saatinden önce geldiğinde yöneticiyi görmesine izin verilmemelidir. İlk olarak, sekreter yöneticinin odasına girer ya da ona telefon ederek “Bay Müdür, Bay </a:t>
            </a:r>
            <a:r>
              <a:rPr lang="tr-TR" dirty="0" err="1" smtClean="0"/>
              <a:t>Fitz</a:t>
            </a:r>
            <a:r>
              <a:rPr lang="tr-TR" dirty="0" smtClean="0"/>
              <a:t> sizi görmeye geldi. ”</a:t>
            </a:r>
          </a:p>
          <a:p>
            <a:r>
              <a:rPr lang="tr-TR" dirty="0" smtClean="0"/>
              <a:t>  Müdür meşgulse, sekreter şöyle der: “Üzgünüm efendim / bayan. Müdürüm meşgul. İsterseniz bir süre dinlenebilirsiniz ”dedi ve daha sonra böyle bir soru soruyor. “Ne içmek istersiniz Bay </a:t>
            </a:r>
            <a:r>
              <a:rPr lang="tr-TR" dirty="0" err="1" smtClean="0"/>
              <a:t>Fitz</a:t>
            </a:r>
            <a:r>
              <a:rPr lang="tr-TR" dirty="0" smtClean="0"/>
              <a:t>?”</a:t>
            </a:r>
            <a:endParaRPr lang="tr-TR" dirty="0"/>
          </a:p>
        </p:txBody>
      </p:sp>
      <p:sp>
        <p:nvSpPr>
          <p:cNvPr id="4" name="Slayt Numarası Yer Tutucusu 3"/>
          <p:cNvSpPr>
            <a:spLocks noGrp="1"/>
          </p:cNvSpPr>
          <p:nvPr>
            <p:ph type="sldNum" sz="quarter" idx="10"/>
          </p:nvPr>
        </p:nvSpPr>
        <p:spPr/>
        <p:txBody>
          <a:bodyPr/>
          <a:lstStyle/>
          <a:p>
            <a:fld id="{3D66D560-7EFE-419D-940A-839DB31FB931}" type="slidenum">
              <a:rPr lang="tr-TR" smtClean="0"/>
              <a:t>12</a:t>
            </a:fld>
            <a:endParaRPr lang="tr-TR"/>
          </a:p>
        </p:txBody>
      </p:sp>
    </p:spTree>
    <p:extLst>
      <p:ext uri="{BB962C8B-B14F-4D97-AF65-F5344CB8AC3E}">
        <p14:creationId xmlns:p14="http://schemas.microsoft.com/office/powerpoint/2010/main" val="37530381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Hataları telafi etmek bazen zor olabilir, ancak imkansız değildir.</a:t>
            </a:r>
          </a:p>
          <a:p>
            <a:r>
              <a:rPr lang="tr-TR" dirty="0" smtClean="0"/>
              <a:t>Kusurları önlemek için çok dikkatli olmalısınız ve randevuyu kesinlikle onaylamalısınız. Sekreter olarak suçunuz varsa, konuğu özür dilemeli ve o gün müdürü görmesini sağlamaya çalışmalısınız. Yönetici meşgulse, konuğa başka bir randevu vermeniz gerekir.</a:t>
            </a:r>
            <a:endParaRPr lang="tr-TR" dirty="0"/>
          </a:p>
        </p:txBody>
      </p:sp>
      <p:sp>
        <p:nvSpPr>
          <p:cNvPr id="4" name="Slayt Numarası Yer Tutucusu 3"/>
          <p:cNvSpPr>
            <a:spLocks noGrp="1"/>
          </p:cNvSpPr>
          <p:nvPr>
            <p:ph type="sldNum" sz="quarter" idx="10"/>
          </p:nvPr>
        </p:nvSpPr>
        <p:spPr/>
        <p:txBody>
          <a:bodyPr/>
          <a:lstStyle/>
          <a:p>
            <a:fld id="{3D66D560-7EFE-419D-940A-839DB31FB931}" type="slidenum">
              <a:rPr lang="tr-TR" smtClean="0"/>
              <a:t>13</a:t>
            </a:fld>
            <a:endParaRPr lang="tr-TR"/>
          </a:p>
        </p:txBody>
      </p:sp>
    </p:spTree>
    <p:extLst>
      <p:ext uri="{BB962C8B-B14F-4D97-AF65-F5344CB8AC3E}">
        <p14:creationId xmlns:p14="http://schemas.microsoft.com/office/powerpoint/2010/main" val="27469986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p>
            <a:fld id="{EA5324ED-30D3-4D1E-B2E2-33621DE6B19D}" type="datetimeFigureOut">
              <a:rPr lang="tr-TR" smtClean="0"/>
              <a:t>9.05.2020</a:t>
            </a:fld>
            <a:endParaRPr lang="tr-TR"/>
          </a:p>
        </p:txBody>
      </p:sp>
      <p:sp>
        <p:nvSpPr>
          <p:cNvPr id="20" name="19 Altbilgi Yer Tutucusu"/>
          <p:cNvSpPr>
            <a:spLocks noGrp="1"/>
          </p:cNvSpPr>
          <p:nvPr>
            <p:ph type="ftr" sz="quarter" idx="11"/>
          </p:nvPr>
        </p:nvSpPr>
        <p:spPr/>
        <p:txBody>
          <a:bodyPr/>
          <a:lstStyle/>
          <a:p>
            <a:endParaRPr lang="tr-TR"/>
          </a:p>
        </p:txBody>
      </p:sp>
      <p:sp>
        <p:nvSpPr>
          <p:cNvPr id="10" name="9 Slayt Numarası Yer Tutucusu"/>
          <p:cNvSpPr>
            <a:spLocks noGrp="1"/>
          </p:cNvSpPr>
          <p:nvPr>
            <p:ph type="sldNum" sz="quarter" idx="12"/>
          </p:nvPr>
        </p:nvSpPr>
        <p:spPr/>
        <p:txBody>
          <a:bodyPr/>
          <a:lstStyle/>
          <a:p>
            <a:fld id="{759A95C6-4059-47CB-9E06-4F6B83DDFF47}" type="slidenum">
              <a:rPr lang="tr-TR" smtClean="0"/>
              <a:t>‹#›</a:t>
            </a:fld>
            <a:endParaRPr lang="tr-T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EA5324ED-30D3-4D1E-B2E2-33621DE6B19D}" type="datetimeFigureOut">
              <a:rPr lang="tr-TR" smtClean="0"/>
              <a:t>9.05.2020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59A95C6-4059-47CB-9E06-4F6B83DDFF47}"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EA5324ED-30D3-4D1E-B2E2-33621DE6B19D}" type="datetimeFigureOut">
              <a:rPr lang="tr-TR" smtClean="0"/>
              <a:t>9.05.2020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59A95C6-4059-47CB-9E06-4F6B83DDFF47}"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EA5324ED-30D3-4D1E-B2E2-33621DE6B19D}" type="datetimeFigureOut">
              <a:rPr lang="tr-TR" smtClean="0"/>
              <a:t>9.05.2020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59A95C6-4059-47CB-9E06-4F6B83DDFF47}"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EA5324ED-30D3-4D1E-B2E2-33621DE6B19D}" type="datetimeFigureOut">
              <a:rPr lang="tr-TR" smtClean="0"/>
              <a:t>9.05.2020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59A95C6-4059-47CB-9E06-4F6B83DDFF47}" type="slidenum">
              <a:rPr lang="tr-TR" smtClean="0"/>
              <a:t>‹#›</a:t>
            </a:fld>
            <a:endParaRPr lang="tr-T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EA5324ED-30D3-4D1E-B2E2-33621DE6B19D}" type="datetimeFigureOut">
              <a:rPr lang="tr-TR" smtClean="0"/>
              <a:t>9.05.2020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759A95C6-4059-47CB-9E06-4F6B83DDFF47}"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EA5324ED-30D3-4D1E-B2E2-33621DE6B19D}" type="datetimeFigureOut">
              <a:rPr lang="tr-TR" smtClean="0"/>
              <a:t>9.05.2020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759A95C6-4059-47CB-9E06-4F6B83DDFF47}"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EA5324ED-30D3-4D1E-B2E2-33621DE6B19D}" type="datetimeFigureOut">
              <a:rPr lang="tr-TR" smtClean="0"/>
              <a:t>9.05.2020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759A95C6-4059-47CB-9E06-4F6B83DDFF47}"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Veri Yer Tutucusu"/>
          <p:cNvSpPr>
            <a:spLocks noGrp="1"/>
          </p:cNvSpPr>
          <p:nvPr>
            <p:ph type="dt" sz="half" idx="10"/>
          </p:nvPr>
        </p:nvSpPr>
        <p:spPr/>
        <p:txBody>
          <a:bodyPr/>
          <a:lstStyle/>
          <a:p>
            <a:fld id="{EA5324ED-30D3-4D1E-B2E2-33621DE6B19D}" type="datetimeFigureOut">
              <a:rPr lang="tr-TR" smtClean="0"/>
              <a:t>9.05.2020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759A95C6-4059-47CB-9E06-4F6B83DDFF47}" type="slidenum">
              <a:rPr lang="tr-TR" smtClean="0"/>
              <a:t>‹#›</a:t>
            </a:fld>
            <a:endParaRPr lang="tr-T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EA5324ED-30D3-4D1E-B2E2-33621DE6B19D}" type="datetimeFigureOut">
              <a:rPr lang="tr-TR" smtClean="0"/>
              <a:t>9.05.2020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759A95C6-4059-47CB-9E06-4F6B83DDFF47}"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EA5324ED-30D3-4D1E-B2E2-33621DE6B19D}" type="datetimeFigureOut">
              <a:rPr lang="tr-TR" smtClean="0"/>
              <a:t>9.05.2020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759A95C6-4059-47CB-9E06-4F6B83DDFF47}" type="slidenum">
              <a:rPr lang="tr-TR" smtClean="0"/>
              <a:t>‹#›</a:t>
            </a:fld>
            <a:endParaRPr lang="tr-T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EA5324ED-30D3-4D1E-B2E2-33621DE6B19D}" type="datetimeFigureOut">
              <a:rPr lang="tr-TR" smtClean="0"/>
              <a:t>9.05.2020</a:t>
            </a:fld>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759A95C6-4059-47CB-9E06-4F6B83DDFF47}" type="slidenum">
              <a:rPr lang="tr-TR" smtClean="0"/>
              <a:t>‹#›</a:t>
            </a:fld>
            <a:endParaRPr lang="tr-T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331640" y="2204864"/>
            <a:ext cx="7406640" cy="1472184"/>
          </a:xfrm>
        </p:spPr>
        <p:txBody>
          <a:bodyPr/>
          <a:lstStyle/>
          <a:p>
            <a:r>
              <a:rPr lang="tr-TR" b="1" dirty="0" smtClean="0">
                <a:latin typeface="Comic Sans MS" panose="030F0702030302020204" pitchFamily="66" charset="0"/>
              </a:rPr>
              <a:t>PROTOCOL</a:t>
            </a:r>
            <a:r>
              <a:rPr lang="tr-TR" dirty="0" smtClean="0">
                <a:latin typeface="Comic Sans MS" panose="030F0702030302020204" pitchFamily="66" charset="0"/>
              </a:rPr>
              <a:t> </a:t>
            </a:r>
            <a:r>
              <a:rPr lang="tr-TR" b="1" dirty="0" smtClean="0">
                <a:latin typeface="Comic Sans MS" panose="030F0702030302020204" pitchFamily="66" charset="0"/>
              </a:rPr>
              <a:t>RULES</a:t>
            </a:r>
            <a:r>
              <a:rPr lang="tr-TR" dirty="0" smtClean="0">
                <a:latin typeface="Comic Sans MS" panose="030F0702030302020204" pitchFamily="66" charset="0"/>
              </a:rPr>
              <a:t> </a:t>
            </a:r>
            <a:endParaRPr lang="tr-TR" dirty="0">
              <a:latin typeface="Comic Sans MS" panose="030F0702030302020204" pitchFamily="66"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en-US" sz="2600" b="1" dirty="0">
                <a:latin typeface="Comic Sans MS" panose="030F0702030302020204" pitchFamily="66" charset="0"/>
              </a:rPr>
              <a:t>Unexpected Guests </a:t>
            </a:r>
            <a:endParaRPr lang="tr-TR" sz="2600" b="1" dirty="0">
              <a:latin typeface="Comic Sans MS" panose="030F0702030302020204" pitchFamily="66" charset="0"/>
            </a:endParaRPr>
          </a:p>
        </p:txBody>
      </p:sp>
      <p:sp>
        <p:nvSpPr>
          <p:cNvPr id="3" name="İçerik Yer Tutucusu 2"/>
          <p:cNvSpPr>
            <a:spLocks noGrp="1"/>
          </p:cNvSpPr>
          <p:nvPr>
            <p:ph idx="1"/>
          </p:nvPr>
        </p:nvSpPr>
        <p:spPr>
          <a:xfrm>
            <a:off x="1435608" y="1196752"/>
            <a:ext cx="7498080" cy="5051648"/>
          </a:xfrm>
        </p:spPr>
        <p:txBody>
          <a:bodyPr>
            <a:normAutofit/>
          </a:bodyPr>
          <a:lstStyle/>
          <a:p>
            <a:pPr marL="82296" indent="0">
              <a:lnSpc>
                <a:spcPct val="140000"/>
              </a:lnSpc>
              <a:buNone/>
            </a:pPr>
            <a:r>
              <a:rPr lang="en-US" sz="2000" dirty="0" smtClean="0">
                <a:latin typeface="Comic Sans MS" panose="030F0702030302020204" pitchFamily="66" charset="0"/>
              </a:rPr>
              <a:t>The </a:t>
            </a:r>
            <a:r>
              <a:rPr lang="en-US" sz="2000" dirty="0">
                <a:latin typeface="Comic Sans MS" panose="030F0702030302020204" pitchFamily="66" charset="0"/>
              </a:rPr>
              <a:t>guests who comes without an appointment takes the manager’s time and reduces productivity . </a:t>
            </a:r>
          </a:p>
          <a:p>
            <a:pPr marL="82296" indent="0">
              <a:lnSpc>
                <a:spcPct val="140000"/>
              </a:lnSpc>
              <a:buNone/>
            </a:pPr>
            <a:r>
              <a:rPr lang="tr-TR" sz="2000" dirty="0" smtClean="0">
                <a:latin typeface="Comic Sans MS" panose="030F0702030302020204" pitchFamily="66" charset="0"/>
              </a:rPr>
              <a:t>	</a:t>
            </a:r>
            <a:r>
              <a:rPr lang="en-US" sz="2000" i="1" dirty="0" smtClean="0">
                <a:latin typeface="Comic Sans MS" panose="030F0702030302020204" pitchFamily="66" charset="0"/>
              </a:rPr>
              <a:t>For </a:t>
            </a:r>
            <a:r>
              <a:rPr lang="en-US" sz="2000" i="1" dirty="0">
                <a:latin typeface="Comic Sans MS" panose="030F0702030302020204" pitchFamily="66" charset="0"/>
              </a:rPr>
              <a:t>this reason ,visiting should be done by an </a:t>
            </a:r>
            <a:r>
              <a:rPr lang="en-US" sz="2000" i="1" dirty="0" err="1">
                <a:latin typeface="Comic Sans MS" panose="030F0702030302020204" pitchFamily="66" charset="0"/>
              </a:rPr>
              <a:t>appoinment</a:t>
            </a:r>
            <a:r>
              <a:rPr lang="en-US" sz="2000" i="1" dirty="0">
                <a:latin typeface="Comic Sans MS" panose="030F0702030302020204" pitchFamily="66" charset="0"/>
              </a:rPr>
              <a:t> as far as </a:t>
            </a:r>
            <a:r>
              <a:rPr lang="en-US" sz="2000" i="1" dirty="0" smtClean="0">
                <a:latin typeface="Comic Sans MS" panose="030F0702030302020204" pitchFamily="66" charset="0"/>
              </a:rPr>
              <a:t>possible.</a:t>
            </a:r>
            <a:r>
              <a:rPr lang="tr-TR" sz="2000" i="1" dirty="0" smtClean="0">
                <a:latin typeface="Comic Sans MS" panose="030F0702030302020204" pitchFamily="66" charset="0"/>
              </a:rPr>
              <a:t> </a:t>
            </a:r>
            <a:r>
              <a:rPr lang="en-US" sz="2000" i="1" dirty="0" smtClean="0">
                <a:latin typeface="Comic Sans MS" panose="030F0702030302020204" pitchFamily="66" charset="0"/>
              </a:rPr>
              <a:t>If </a:t>
            </a:r>
            <a:r>
              <a:rPr lang="en-US" sz="2000" i="1" dirty="0">
                <a:latin typeface="Comic Sans MS" panose="030F0702030302020204" pitchFamily="66" charset="0"/>
              </a:rPr>
              <a:t>the visitor and the reason of visiting is important for the manager and the </a:t>
            </a:r>
            <a:r>
              <a:rPr lang="en-US" sz="2000" i="1" dirty="0" smtClean="0">
                <a:latin typeface="Comic Sans MS" panose="030F0702030302020204" pitchFamily="66" charset="0"/>
              </a:rPr>
              <a:t>company,</a:t>
            </a:r>
            <a:r>
              <a:rPr lang="tr-TR" sz="2000" i="1" dirty="0" smtClean="0">
                <a:latin typeface="Comic Sans MS" panose="030F0702030302020204" pitchFamily="66" charset="0"/>
              </a:rPr>
              <a:t> </a:t>
            </a:r>
            <a:r>
              <a:rPr lang="en-US" sz="2000" i="1" dirty="0" smtClean="0">
                <a:latin typeface="Comic Sans MS" panose="030F0702030302020204" pitchFamily="66" charset="0"/>
              </a:rPr>
              <a:t>the secretary</a:t>
            </a:r>
            <a:r>
              <a:rPr lang="tr-TR" sz="2000" i="1" dirty="0" smtClean="0">
                <a:latin typeface="Comic Sans MS" panose="030F0702030302020204" pitchFamily="66" charset="0"/>
              </a:rPr>
              <a:t> </a:t>
            </a:r>
            <a:r>
              <a:rPr lang="en-US" sz="2000" i="1" dirty="0" smtClean="0">
                <a:latin typeface="Comic Sans MS" panose="030F0702030302020204" pitchFamily="66" charset="0"/>
              </a:rPr>
              <a:t>should </a:t>
            </a:r>
            <a:r>
              <a:rPr lang="en-US" sz="2000" i="1" dirty="0">
                <a:latin typeface="Comic Sans MS" panose="030F0702030302020204" pitchFamily="66" charset="0"/>
              </a:rPr>
              <a:t>send the visitor off in a proper way saying that</a:t>
            </a:r>
            <a:r>
              <a:rPr lang="en-US" sz="2000" i="1" dirty="0" smtClean="0">
                <a:latin typeface="Comic Sans MS" panose="030F0702030302020204" pitchFamily="66" charset="0"/>
              </a:rPr>
              <a:t>.</a:t>
            </a:r>
            <a:r>
              <a:rPr lang="tr-TR" sz="2000" i="1" dirty="0" smtClean="0">
                <a:latin typeface="Comic Sans MS" panose="030F0702030302020204" pitchFamily="66" charset="0"/>
              </a:rPr>
              <a:t> </a:t>
            </a:r>
            <a:r>
              <a:rPr lang="en-US" sz="2000" i="1" dirty="0" smtClean="0">
                <a:latin typeface="Comic Sans MS" panose="030F0702030302020204" pitchFamily="66" charset="0"/>
              </a:rPr>
              <a:t>“</a:t>
            </a:r>
            <a:r>
              <a:rPr lang="en-US" sz="2000" i="1" dirty="0" err="1">
                <a:latin typeface="Comic Sans MS" panose="030F0702030302020204" pitchFamily="66" charset="0"/>
              </a:rPr>
              <a:t>l’m</a:t>
            </a:r>
            <a:r>
              <a:rPr lang="en-US" sz="2000" i="1" dirty="0">
                <a:latin typeface="Comic Sans MS" panose="030F0702030302020204" pitchFamily="66" charset="0"/>
              </a:rPr>
              <a:t> </a:t>
            </a:r>
            <a:r>
              <a:rPr lang="en-US" sz="2000" i="1" dirty="0" smtClean="0">
                <a:latin typeface="Comic Sans MS" panose="030F0702030302020204" pitchFamily="66" charset="0"/>
              </a:rPr>
              <a:t>sorry,</a:t>
            </a:r>
            <a:r>
              <a:rPr lang="tr-TR" sz="2000" i="1" dirty="0" smtClean="0">
                <a:latin typeface="Comic Sans MS" panose="030F0702030302020204" pitchFamily="66" charset="0"/>
              </a:rPr>
              <a:t> </a:t>
            </a:r>
            <a:r>
              <a:rPr lang="en-US" sz="2000" i="1" dirty="0" smtClean="0">
                <a:latin typeface="Comic Sans MS" panose="030F0702030302020204" pitchFamily="66" charset="0"/>
              </a:rPr>
              <a:t>sir/madam, </a:t>
            </a:r>
            <a:r>
              <a:rPr lang="en-US" sz="2000" i="1" dirty="0" err="1">
                <a:latin typeface="Comic Sans MS" panose="030F0702030302020204" pitchFamily="66" charset="0"/>
              </a:rPr>
              <a:t>Mr</a:t>
            </a:r>
            <a:r>
              <a:rPr lang="en-US" sz="2000" i="1" dirty="0">
                <a:latin typeface="Comic Sans MS" panose="030F0702030302020204" pitchFamily="66" charset="0"/>
              </a:rPr>
              <a:t> manager is examining an important </a:t>
            </a:r>
            <a:r>
              <a:rPr lang="en-US" sz="2000" i="1" dirty="0" smtClean="0">
                <a:latin typeface="Comic Sans MS" panose="030F0702030302020204" pitchFamily="66" charset="0"/>
              </a:rPr>
              <a:t>product.</a:t>
            </a:r>
            <a:r>
              <a:rPr lang="tr-TR" sz="2000" i="1" dirty="0" smtClean="0">
                <a:latin typeface="Comic Sans MS" panose="030F0702030302020204" pitchFamily="66" charset="0"/>
              </a:rPr>
              <a:t> </a:t>
            </a:r>
            <a:r>
              <a:rPr lang="tr-TR" sz="2000" i="1" dirty="0" err="1" smtClean="0">
                <a:latin typeface="Comic Sans MS" panose="030F0702030302020204" pitchFamily="66" charset="0"/>
              </a:rPr>
              <a:t>Mrs</a:t>
            </a:r>
            <a:r>
              <a:rPr lang="en-US" sz="2000" i="1" dirty="0" smtClean="0">
                <a:latin typeface="Comic Sans MS" panose="030F0702030302020204" pitchFamily="66" charset="0"/>
              </a:rPr>
              <a:t>/</a:t>
            </a:r>
            <a:r>
              <a:rPr lang="en-US" sz="2000" i="1" dirty="0" err="1" smtClean="0">
                <a:latin typeface="Comic Sans MS" panose="030F0702030302020204" pitchFamily="66" charset="0"/>
              </a:rPr>
              <a:t>Mr</a:t>
            </a:r>
            <a:r>
              <a:rPr lang="en-US" sz="2000" i="1" dirty="0" smtClean="0">
                <a:latin typeface="Comic Sans MS" panose="030F0702030302020204" pitchFamily="66" charset="0"/>
              </a:rPr>
              <a:t> </a:t>
            </a:r>
            <a:r>
              <a:rPr lang="en-US" sz="2000" i="1" dirty="0">
                <a:latin typeface="Comic Sans MS" panose="030F0702030302020204" pitchFamily="66" charset="0"/>
              </a:rPr>
              <a:t>manager is in an important </a:t>
            </a:r>
            <a:r>
              <a:rPr lang="en-US" sz="2000" i="1" dirty="0" smtClean="0">
                <a:latin typeface="Comic Sans MS" panose="030F0702030302020204" pitchFamily="66" charset="0"/>
              </a:rPr>
              <a:t>meeting.</a:t>
            </a:r>
            <a:r>
              <a:rPr lang="tr-TR" sz="2000" i="1" dirty="0" smtClean="0">
                <a:latin typeface="Comic Sans MS" panose="030F0702030302020204" pitchFamily="66" charset="0"/>
              </a:rPr>
              <a:t> </a:t>
            </a:r>
            <a:r>
              <a:rPr lang="en-US" sz="2000" i="1" dirty="0" err="1" smtClean="0">
                <a:latin typeface="Comic Sans MS" panose="030F0702030302020204" pitchFamily="66" charset="0"/>
              </a:rPr>
              <a:t>l’ll</a:t>
            </a:r>
            <a:r>
              <a:rPr lang="en-US" sz="2000" i="1" dirty="0" smtClean="0">
                <a:latin typeface="Comic Sans MS" panose="030F0702030302020204" pitchFamily="66" charset="0"/>
              </a:rPr>
              <a:t> </a:t>
            </a:r>
            <a:r>
              <a:rPr lang="en-US" sz="2000" i="1" dirty="0">
                <a:latin typeface="Comic Sans MS" panose="030F0702030302020204" pitchFamily="66" charset="0"/>
              </a:rPr>
              <a:t>inform your </a:t>
            </a:r>
            <a:r>
              <a:rPr lang="en-US" sz="2000" i="1" dirty="0" smtClean="0">
                <a:latin typeface="Comic Sans MS" panose="030F0702030302020204" pitchFamily="66" charset="0"/>
              </a:rPr>
              <a:t>note,</a:t>
            </a:r>
            <a:r>
              <a:rPr lang="tr-TR" sz="2000" i="1" dirty="0" smtClean="0">
                <a:latin typeface="Comic Sans MS" panose="030F0702030302020204" pitchFamily="66" charset="0"/>
              </a:rPr>
              <a:t> </a:t>
            </a:r>
            <a:r>
              <a:rPr lang="en-US" sz="2000" i="1" dirty="0" smtClean="0">
                <a:latin typeface="Comic Sans MS" panose="030F0702030302020204" pitchFamily="66" charset="0"/>
              </a:rPr>
              <a:t>if </a:t>
            </a:r>
            <a:r>
              <a:rPr lang="en-US" sz="2000" i="1" dirty="0">
                <a:latin typeface="Comic Sans MS" panose="030F0702030302020204" pitchFamily="66" charset="0"/>
              </a:rPr>
              <a:t>you like”. </a:t>
            </a:r>
            <a:endParaRPr lang="tr-TR" sz="2000" i="1" dirty="0">
              <a:latin typeface="Comic Sans MS" panose="030F0702030302020204" pitchFamily="66" charset="0"/>
            </a:endParaRPr>
          </a:p>
        </p:txBody>
      </p:sp>
    </p:spTree>
    <p:extLst>
      <p:ext uri="{BB962C8B-B14F-4D97-AF65-F5344CB8AC3E}">
        <p14:creationId xmlns:p14="http://schemas.microsoft.com/office/powerpoint/2010/main" val="21457759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259632" y="274638"/>
            <a:ext cx="7674056" cy="634082"/>
          </a:xfrm>
        </p:spPr>
        <p:txBody>
          <a:bodyPr>
            <a:normAutofit/>
          </a:bodyPr>
          <a:lstStyle/>
          <a:p>
            <a:r>
              <a:rPr lang="en-US" sz="2500" b="1" dirty="0" smtClean="0">
                <a:latin typeface="Comic Sans MS" panose="030F0702030302020204" pitchFamily="66" charset="0"/>
              </a:rPr>
              <a:t>There are some rules related to this subject: </a:t>
            </a:r>
            <a:endParaRPr lang="tr-TR" sz="2500" b="1" dirty="0">
              <a:latin typeface="Comic Sans MS" panose="030F0702030302020204" pitchFamily="66" charset="0"/>
            </a:endParaRPr>
          </a:p>
        </p:txBody>
      </p:sp>
      <p:sp>
        <p:nvSpPr>
          <p:cNvPr id="3" name="2 İçerik Yer Tutucusu"/>
          <p:cNvSpPr>
            <a:spLocks noGrp="1"/>
          </p:cNvSpPr>
          <p:nvPr>
            <p:ph idx="1"/>
          </p:nvPr>
        </p:nvSpPr>
        <p:spPr>
          <a:xfrm>
            <a:off x="1435608" y="980728"/>
            <a:ext cx="7498080" cy="5400600"/>
          </a:xfrm>
        </p:spPr>
        <p:txBody>
          <a:bodyPr>
            <a:normAutofit/>
          </a:bodyPr>
          <a:lstStyle/>
          <a:p>
            <a:pPr marL="596646" indent="-514350">
              <a:lnSpc>
                <a:spcPct val="110000"/>
              </a:lnSpc>
              <a:buClrTx/>
              <a:buSzPct val="100000"/>
              <a:buFont typeface="+mj-lt"/>
              <a:buAutoNum type="arabicParenR"/>
            </a:pPr>
            <a:r>
              <a:rPr lang="en-US" sz="1600" dirty="0" smtClean="0">
                <a:latin typeface="Comic Sans MS" panose="030F0702030302020204" pitchFamily="66" charset="0"/>
              </a:rPr>
              <a:t>The </a:t>
            </a:r>
            <a:r>
              <a:rPr lang="en-US" sz="1600" dirty="0" smtClean="0">
                <a:latin typeface="Comic Sans MS" panose="030F0702030302020204" pitchFamily="66" charset="0"/>
              </a:rPr>
              <a:t>manager should give power to his secretary for making appointments. </a:t>
            </a:r>
            <a:endParaRPr lang="tr-TR" sz="1600" dirty="0" smtClean="0">
              <a:latin typeface="Comic Sans MS" panose="030F0702030302020204" pitchFamily="66" charset="0"/>
            </a:endParaRPr>
          </a:p>
          <a:p>
            <a:pPr marL="596646" indent="-514350">
              <a:lnSpc>
                <a:spcPct val="110000"/>
              </a:lnSpc>
              <a:buClrTx/>
              <a:buSzPct val="100000"/>
              <a:buFont typeface="+mj-lt"/>
              <a:buAutoNum type="arabicParenR"/>
            </a:pPr>
            <a:r>
              <a:rPr lang="en-US" sz="1600" dirty="0" smtClean="0">
                <a:latin typeface="Comic Sans MS" panose="030F0702030302020204" pitchFamily="66" charset="0"/>
              </a:rPr>
              <a:t>The </a:t>
            </a:r>
            <a:r>
              <a:rPr lang="en-US" sz="1600" dirty="0" smtClean="0">
                <a:latin typeface="Comic Sans MS" panose="030F0702030302020204" pitchFamily="66" charset="0"/>
              </a:rPr>
              <a:t>secretary should talk to the guests first .She should ask these questions in a kind voice. “How can l help you</a:t>
            </a:r>
            <a:r>
              <a:rPr lang="en-US" sz="1600" dirty="0" smtClean="0">
                <a:latin typeface="Comic Sans MS" panose="030F0702030302020204" pitchFamily="66" charset="0"/>
              </a:rPr>
              <a:t>?”</a:t>
            </a:r>
            <a:r>
              <a:rPr lang="tr-TR" sz="1600" dirty="0" smtClean="0">
                <a:latin typeface="Comic Sans MS" panose="030F0702030302020204" pitchFamily="66" charset="0"/>
              </a:rPr>
              <a:t> </a:t>
            </a:r>
            <a:r>
              <a:rPr lang="en-US" sz="1600" dirty="0" smtClean="0">
                <a:latin typeface="Comic Sans MS" panose="030F0702030302020204" pitchFamily="66" charset="0"/>
              </a:rPr>
              <a:t>or</a:t>
            </a:r>
            <a:r>
              <a:rPr lang="tr-TR" sz="1600" dirty="0" smtClean="0">
                <a:latin typeface="Comic Sans MS" panose="030F0702030302020204" pitchFamily="66" charset="0"/>
              </a:rPr>
              <a:t> </a:t>
            </a:r>
            <a:r>
              <a:rPr lang="en-US" sz="1600" dirty="0" smtClean="0">
                <a:latin typeface="Comic Sans MS" panose="030F0702030302020204" pitchFamily="66" charset="0"/>
              </a:rPr>
              <a:t>“Would </a:t>
            </a:r>
            <a:r>
              <a:rPr lang="en-US" sz="1600" dirty="0" smtClean="0">
                <a:latin typeface="Comic Sans MS" panose="030F0702030302020204" pitchFamily="66" charset="0"/>
              </a:rPr>
              <a:t>you like me to tell the manager?” </a:t>
            </a:r>
            <a:endParaRPr lang="tr-TR" sz="1600" dirty="0" smtClean="0">
              <a:latin typeface="Comic Sans MS" panose="030F0702030302020204" pitchFamily="66" charset="0"/>
            </a:endParaRPr>
          </a:p>
          <a:p>
            <a:pPr marL="596646" indent="-514350">
              <a:lnSpc>
                <a:spcPct val="110000"/>
              </a:lnSpc>
              <a:buClrTx/>
              <a:buSzPct val="100000"/>
              <a:buFont typeface="+mj-lt"/>
              <a:buAutoNum type="arabicParenR"/>
            </a:pPr>
            <a:r>
              <a:rPr lang="en-US" sz="1600" dirty="0" smtClean="0">
                <a:latin typeface="Comic Sans MS" panose="030F0702030302020204" pitchFamily="66" charset="0"/>
              </a:rPr>
              <a:t>The </a:t>
            </a:r>
            <a:r>
              <a:rPr lang="en-US" sz="1600" dirty="0" smtClean="0">
                <a:latin typeface="Comic Sans MS" panose="030F0702030302020204" pitchFamily="66" charset="0"/>
              </a:rPr>
              <a:t>secretary should check and follow the manager’s </a:t>
            </a:r>
            <a:r>
              <a:rPr lang="en-US" sz="1600" dirty="0" smtClean="0">
                <a:latin typeface="Comic Sans MS" panose="030F0702030302020204" pitchFamily="66" charset="0"/>
              </a:rPr>
              <a:t>appointments </a:t>
            </a:r>
            <a:r>
              <a:rPr lang="en-US" sz="1600" dirty="0" smtClean="0">
                <a:latin typeface="Comic Sans MS" panose="030F0702030302020204" pitchFamily="66" charset="0"/>
              </a:rPr>
              <a:t>and she should know the aim of their visiting .If there is a guest who stays long in the manager’s office ,the secretary should come in to the office and say “</a:t>
            </a:r>
            <a:r>
              <a:rPr lang="en-US" sz="1600" dirty="0" err="1" smtClean="0">
                <a:latin typeface="Comic Sans MS" panose="030F0702030302020204" pitchFamily="66" charset="0"/>
              </a:rPr>
              <a:t>l’m</a:t>
            </a:r>
            <a:r>
              <a:rPr lang="en-US" sz="1600" dirty="0" smtClean="0">
                <a:latin typeface="Comic Sans MS" panose="030F0702030302020204" pitchFamily="66" charset="0"/>
              </a:rPr>
              <a:t> very sorry to interrupt your conversation ,sir .You have to attend to the meeting of administration at 5 o’clock .” </a:t>
            </a:r>
            <a:endParaRPr lang="tr-TR" sz="1600" dirty="0" smtClean="0">
              <a:latin typeface="Comic Sans MS" panose="030F0702030302020204" pitchFamily="66" charset="0"/>
            </a:endParaRPr>
          </a:p>
          <a:p>
            <a:pPr marL="596646" indent="-514350">
              <a:lnSpc>
                <a:spcPct val="110000"/>
              </a:lnSpc>
              <a:buClrTx/>
              <a:buSzPct val="100000"/>
              <a:buFont typeface="+mj-lt"/>
              <a:buAutoNum type="arabicParenR"/>
            </a:pPr>
            <a:r>
              <a:rPr lang="en-US" sz="1600" dirty="0" smtClean="0">
                <a:latin typeface="Comic Sans MS" panose="030F0702030302020204" pitchFamily="66" charset="0"/>
              </a:rPr>
              <a:t>Visiting </a:t>
            </a:r>
            <a:r>
              <a:rPr lang="en-US" sz="1600" dirty="0" smtClean="0">
                <a:latin typeface="Comic Sans MS" panose="030F0702030302020204" pitchFamily="66" charset="0"/>
              </a:rPr>
              <a:t>should be limited with time .The secretary should remind the time of the appointment. </a:t>
            </a:r>
            <a:endParaRPr lang="tr-TR" sz="1600" dirty="0" smtClean="0">
              <a:latin typeface="Comic Sans MS" panose="030F0702030302020204" pitchFamily="66" charset="0"/>
            </a:endParaRPr>
          </a:p>
          <a:p>
            <a:pPr marL="596646" indent="-514350">
              <a:lnSpc>
                <a:spcPct val="110000"/>
              </a:lnSpc>
              <a:buClrTx/>
              <a:buSzPct val="100000"/>
              <a:buFont typeface="+mj-lt"/>
              <a:buAutoNum type="arabicParenR"/>
            </a:pPr>
            <a:r>
              <a:rPr lang="en-US" sz="1600" dirty="0" smtClean="0">
                <a:latin typeface="Comic Sans MS" panose="030F0702030302020204" pitchFamily="66" charset="0"/>
              </a:rPr>
              <a:t>One </a:t>
            </a:r>
            <a:r>
              <a:rPr lang="en-US" sz="1600" dirty="0" smtClean="0">
                <a:latin typeface="Comic Sans MS" panose="030F0702030302020204" pitchFamily="66" charset="0"/>
              </a:rPr>
              <a:t>of the </a:t>
            </a:r>
            <a:r>
              <a:rPr lang="en-US" sz="1600" dirty="0" smtClean="0">
                <a:latin typeface="Comic Sans MS" panose="030F0702030302020204" pitchFamily="66" charset="0"/>
              </a:rPr>
              <a:t>personnel </a:t>
            </a:r>
            <a:r>
              <a:rPr lang="en-US" sz="1600" dirty="0" smtClean="0">
                <a:latin typeface="Comic Sans MS" panose="030F0702030302020204" pitchFamily="66" charset="0"/>
              </a:rPr>
              <a:t>can demand to talk to the manager for a few minutes .The secretary should ask the context of the subject and she shouldn’t allow anybody for </a:t>
            </a:r>
            <a:r>
              <a:rPr lang="en-US" sz="1600" dirty="0" smtClean="0">
                <a:latin typeface="Comic Sans MS" panose="030F0702030302020204" pitchFamily="66" charset="0"/>
              </a:rPr>
              <a:t>unnecessary </a:t>
            </a:r>
            <a:r>
              <a:rPr lang="en-US" sz="1600" dirty="0" smtClean="0">
                <a:latin typeface="Comic Sans MS" panose="030F0702030302020204" pitchFamily="66" charset="0"/>
              </a:rPr>
              <a:t>talking. </a:t>
            </a:r>
            <a:endParaRPr lang="tr-TR" sz="1600" dirty="0" smtClean="0">
              <a:latin typeface="Comic Sans MS" panose="030F0702030302020204" pitchFamily="66" charset="0"/>
            </a:endParaRPr>
          </a:p>
          <a:p>
            <a:pPr marL="596646" indent="-514350">
              <a:lnSpc>
                <a:spcPct val="110000"/>
              </a:lnSpc>
              <a:buClrTx/>
              <a:buSzPct val="100000"/>
              <a:buFont typeface="+mj-lt"/>
              <a:buAutoNum type="arabicParenR"/>
            </a:pPr>
            <a:r>
              <a:rPr lang="en-US" sz="1600" dirty="0" smtClean="0">
                <a:latin typeface="Comic Sans MS" panose="030F0702030302020204" pitchFamily="66" charset="0"/>
              </a:rPr>
              <a:t>The </a:t>
            </a:r>
            <a:r>
              <a:rPr lang="en-US" sz="1600" dirty="0" smtClean="0">
                <a:latin typeface="Comic Sans MS" panose="030F0702030302020204" pitchFamily="66" charset="0"/>
              </a:rPr>
              <a:t>manager should talk to the guest by </a:t>
            </a:r>
            <a:r>
              <a:rPr lang="en-US" sz="1600" dirty="0" smtClean="0">
                <a:latin typeface="Comic Sans MS" panose="030F0702030302020204" pitchFamily="66" charset="0"/>
              </a:rPr>
              <a:t>standing,</a:t>
            </a:r>
            <a:r>
              <a:rPr lang="tr-TR" sz="1600" dirty="0" smtClean="0">
                <a:latin typeface="Comic Sans MS" panose="030F0702030302020204" pitchFamily="66" charset="0"/>
              </a:rPr>
              <a:t> </a:t>
            </a:r>
            <a:r>
              <a:rPr lang="en-US" sz="1600" dirty="0" smtClean="0">
                <a:latin typeface="Comic Sans MS" panose="030F0702030302020204" pitchFamily="66" charset="0"/>
              </a:rPr>
              <a:t>and </a:t>
            </a:r>
            <a:r>
              <a:rPr lang="en-US" sz="1600" dirty="0" smtClean="0">
                <a:latin typeface="Comic Sans MS" panose="030F0702030302020204" pitchFamily="66" charset="0"/>
              </a:rPr>
              <a:t>even in front of the door</a:t>
            </a:r>
            <a:r>
              <a:rPr lang="en-US" sz="1600" dirty="0" smtClean="0">
                <a:latin typeface="Comic Sans MS" panose="030F0702030302020204" pitchFamily="66" charset="0"/>
              </a:rPr>
              <a:t>.</a:t>
            </a:r>
            <a:r>
              <a:rPr lang="tr-TR" sz="1600" dirty="0" smtClean="0">
                <a:latin typeface="Comic Sans MS" panose="030F0702030302020204" pitchFamily="66" charset="0"/>
              </a:rPr>
              <a:t> </a:t>
            </a:r>
            <a:r>
              <a:rPr lang="en-US" sz="1600" dirty="0" smtClean="0">
                <a:latin typeface="Comic Sans MS" panose="030F0702030302020204" pitchFamily="66" charset="0"/>
              </a:rPr>
              <a:t>Thus,</a:t>
            </a:r>
            <a:r>
              <a:rPr lang="tr-TR" sz="1600" dirty="0" smtClean="0">
                <a:latin typeface="Comic Sans MS" panose="030F0702030302020204" pitchFamily="66" charset="0"/>
              </a:rPr>
              <a:t> </a:t>
            </a:r>
            <a:r>
              <a:rPr lang="en-US" sz="1600" dirty="0" smtClean="0">
                <a:latin typeface="Comic Sans MS" panose="030F0702030302020204" pitchFamily="66" charset="0"/>
              </a:rPr>
              <a:t>he </a:t>
            </a:r>
            <a:r>
              <a:rPr lang="en-US" sz="1600" dirty="0" smtClean="0">
                <a:latin typeface="Comic Sans MS" panose="030F0702030302020204" pitchFamily="66" charset="0"/>
              </a:rPr>
              <a:t>lets the guests leave as soon as possible.</a:t>
            </a:r>
            <a:endParaRPr lang="tr-TR" sz="1600" dirty="0">
              <a:latin typeface="Comic Sans MS" panose="030F0702030302020204" pitchFamily="66"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en-US" sz="2800" b="1" dirty="0" smtClean="0">
                <a:latin typeface="Comic Sans MS" panose="030F0702030302020204" pitchFamily="66" charset="0"/>
              </a:rPr>
              <a:t>The </a:t>
            </a:r>
            <a:r>
              <a:rPr lang="en-US" sz="2800" b="1" dirty="0">
                <a:latin typeface="Comic Sans MS" panose="030F0702030302020204" pitchFamily="66" charset="0"/>
              </a:rPr>
              <a:t>Guest Who Comes Before The Time Of </a:t>
            </a:r>
            <a:r>
              <a:rPr lang="en-US" sz="2800" b="1" dirty="0" smtClean="0">
                <a:latin typeface="Comic Sans MS" panose="030F0702030302020204" pitchFamily="66" charset="0"/>
              </a:rPr>
              <a:t>Appointment. </a:t>
            </a:r>
            <a:endParaRPr lang="tr-TR" sz="2800" b="1" dirty="0">
              <a:latin typeface="Comic Sans MS" panose="030F0702030302020204" pitchFamily="66" charset="0"/>
            </a:endParaRPr>
          </a:p>
        </p:txBody>
      </p:sp>
      <p:sp>
        <p:nvSpPr>
          <p:cNvPr id="3" name="İçerik Yer Tutucusu 2"/>
          <p:cNvSpPr>
            <a:spLocks noGrp="1"/>
          </p:cNvSpPr>
          <p:nvPr>
            <p:ph idx="1"/>
          </p:nvPr>
        </p:nvSpPr>
        <p:spPr/>
        <p:txBody>
          <a:bodyPr>
            <a:normAutofit/>
          </a:bodyPr>
          <a:lstStyle/>
          <a:p>
            <a:pPr marL="82296" indent="0">
              <a:lnSpc>
                <a:spcPct val="120000"/>
              </a:lnSpc>
              <a:buNone/>
            </a:pPr>
            <a:r>
              <a:rPr lang="en-US" sz="2000" dirty="0" smtClean="0">
                <a:latin typeface="Comic Sans MS" panose="030F0702030302020204" pitchFamily="66" charset="0"/>
              </a:rPr>
              <a:t> </a:t>
            </a:r>
            <a:r>
              <a:rPr lang="en-US" sz="2000" dirty="0" smtClean="0">
                <a:latin typeface="Comic Sans MS" panose="030F0702030302020204" pitchFamily="66" charset="0"/>
              </a:rPr>
              <a:t>The </a:t>
            </a:r>
            <a:r>
              <a:rPr lang="en-US" sz="2000" dirty="0">
                <a:latin typeface="Comic Sans MS" panose="030F0702030302020204" pitchFamily="66" charset="0"/>
              </a:rPr>
              <a:t>secretary should leave a break between the appointments</a:t>
            </a:r>
            <a:r>
              <a:rPr lang="en-US" sz="2000" dirty="0" smtClean="0">
                <a:latin typeface="Comic Sans MS" panose="030F0702030302020204" pitchFamily="66" charset="0"/>
              </a:rPr>
              <a:t>.</a:t>
            </a:r>
            <a:r>
              <a:rPr lang="tr-TR" sz="2000" dirty="0" smtClean="0">
                <a:latin typeface="Comic Sans MS" panose="030F0702030302020204" pitchFamily="66" charset="0"/>
              </a:rPr>
              <a:t> </a:t>
            </a:r>
            <a:r>
              <a:rPr lang="en-US" sz="2000" dirty="0" smtClean="0">
                <a:latin typeface="Comic Sans MS" panose="030F0702030302020204" pitchFamily="66" charset="0"/>
              </a:rPr>
              <a:t>It </a:t>
            </a:r>
            <a:r>
              <a:rPr lang="en-US" sz="2000" dirty="0">
                <a:latin typeface="Comic Sans MS" panose="030F0702030302020204" pitchFamily="66" charset="0"/>
              </a:rPr>
              <a:t>shouldn’t be taken appointments one after the other</a:t>
            </a:r>
            <a:r>
              <a:rPr lang="en-US" sz="2000" dirty="0" smtClean="0">
                <a:latin typeface="Comic Sans MS" panose="030F0702030302020204" pitchFamily="66" charset="0"/>
              </a:rPr>
              <a:t>.</a:t>
            </a:r>
            <a:r>
              <a:rPr lang="tr-TR" sz="2000" dirty="0" smtClean="0">
                <a:latin typeface="Comic Sans MS" panose="030F0702030302020204" pitchFamily="66" charset="0"/>
              </a:rPr>
              <a:t> </a:t>
            </a:r>
            <a:r>
              <a:rPr lang="en-US" sz="2000" dirty="0" smtClean="0">
                <a:latin typeface="Comic Sans MS" panose="030F0702030302020204" pitchFamily="66" charset="0"/>
              </a:rPr>
              <a:t>When </a:t>
            </a:r>
            <a:r>
              <a:rPr lang="en-US" sz="2000" dirty="0">
                <a:latin typeface="Comic Sans MS" panose="030F0702030302020204" pitchFamily="66" charset="0"/>
              </a:rPr>
              <a:t>the guest comes before the time of appointment , he/she shouldn’t  be let  see the manager</a:t>
            </a:r>
            <a:r>
              <a:rPr lang="en-US" sz="2000" dirty="0" smtClean="0">
                <a:latin typeface="Comic Sans MS" panose="030F0702030302020204" pitchFamily="66" charset="0"/>
              </a:rPr>
              <a:t>.</a:t>
            </a:r>
            <a:r>
              <a:rPr lang="tr-TR" sz="2000" dirty="0" smtClean="0">
                <a:latin typeface="Comic Sans MS" panose="030F0702030302020204" pitchFamily="66" charset="0"/>
              </a:rPr>
              <a:t> </a:t>
            </a:r>
            <a:r>
              <a:rPr lang="en-US" sz="2000" dirty="0" smtClean="0">
                <a:latin typeface="Comic Sans MS" panose="030F0702030302020204" pitchFamily="66" charset="0"/>
              </a:rPr>
              <a:t>First,</a:t>
            </a:r>
            <a:r>
              <a:rPr lang="tr-TR" sz="2000" dirty="0" smtClean="0">
                <a:latin typeface="Comic Sans MS" panose="030F0702030302020204" pitchFamily="66" charset="0"/>
              </a:rPr>
              <a:t> </a:t>
            </a:r>
            <a:r>
              <a:rPr lang="en-US" sz="2000" dirty="0" smtClean="0">
                <a:latin typeface="Comic Sans MS" panose="030F0702030302020204" pitchFamily="66" charset="0"/>
              </a:rPr>
              <a:t>the </a:t>
            </a:r>
            <a:r>
              <a:rPr lang="en-US" sz="2000" dirty="0">
                <a:latin typeface="Comic Sans MS" panose="030F0702030302020204" pitchFamily="66" charset="0"/>
              </a:rPr>
              <a:t>secretary comes into the manager’s room or phone him saying that  “Mr. </a:t>
            </a:r>
            <a:r>
              <a:rPr lang="en-US" sz="2000" dirty="0" smtClean="0">
                <a:latin typeface="Comic Sans MS" panose="030F0702030302020204" pitchFamily="66" charset="0"/>
              </a:rPr>
              <a:t>Manager,</a:t>
            </a:r>
            <a:r>
              <a:rPr lang="tr-TR" sz="2000" dirty="0" smtClean="0">
                <a:latin typeface="Comic Sans MS" panose="030F0702030302020204" pitchFamily="66" charset="0"/>
              </a:rPr>
              <a:t> </a:t>
            </a:r>
            <a:r>
              <a:rPr lang="en-US" sz="2000" dirty="0" smtClean="0">
                <a:latin typeface="Comic Sans MS" panose="030F0702030302020204" pitchFamily="66" charset="0"/>
              </a:rPr>
              <a:t>Mr.</a:t>
            </a:r>
            <a:r>
              <a:rPr lang="tr-TR" sz="2000" dirty="0" smtClean="0">
                <a:latin typeface="Comic Sans MS" panose="030F0702030302020204" pitchFamily="66" charset="0"/>
              </a:rPr>
              <a:t> </a:t>
            </a:r>
            <a:r>
              <a:rPr lang="en-US" sz="2000" dirty="0" smtClean="0">
                <a:latin typeface="Comic Sans MS" panose="030F0702030302020204" pitchFamily="66" charset="0"/>
              </a:rPr>
              <a:t>Fitz </a:t>
            </a:r>
            <a:r>
              <a:rPr lang="en-US" sz="2000" dirty="0">
                <a:latin typeface="Comic Sans MS" panose="030F0702030302020204" pitchFamily="66" charset="0"/>
              </a:rPr>
              <a:t>has come to see you.” </a:t>
            </a:r>
          </a:p>
          <a:p>
            <a:pPr marL="82296" indent="0">
              <a:lnSpc>
                <a:spcPct val="120000"/>
              </a:lnSpc>
              <a:buNone/>
            </a:pPr>
            <a:r>
              <a:rPr lang="en-US" sz="2000" dirty="0">
                <a:latin typeface="Comic Sans MS" panose="030F0702030302020204" pitchFamily="66" charset="0"/>
              </a:rPr>
              <a:t> </a:t>
            </a:r>
            <a:r>
              <a:rPr lang="tr-TR" sz="2000" dirty="0" smtClean="0">
                <a:latin typeface="Comic Sans MS" panose="030F0702030302020204" pitchFamily="66" charset="0"/>
              </a:rPr>
              <a:t>	</a:t>
            </a:r>
            <a:r>
              <a:rPr lang="en-US" sz="2000" dirty="0" smtClean="0">
                <a:latin typeface="Comic Sans MS" panose="030F0702030302020204" pitchFamily="66" charset="0"/>
              </a:rPr>
              <a:t>If </a:t>
            </a:r>
            <a:r>
              <a:rPr lang="en-US" sz="2000" dirty="0">
                <a:latin typeface="Comic Sans MS" panose="030F0702030302020204" pitchFamily="66" charset="0"/>
              </a:rPr>
              <a:t>the manager is busy ,the secretary says : “</a:t>
            </a:r>
            <a:r>
              <a:rPr lang="en-US" sz="2000" dirty="0" err="1">
                <a:latin typeface="Comic Sans MS" panose="030F0702030302020204" pitchFamily="66" charset="0"/>
              </a:rPr>
              <a:t>l’m</a:t>
            </a:r>
            <a:r>
              <a:rPr lang="en-US" sz="2000" dirty="0">
                <a:latin typeface="Comic Sans MS" panose="030F0702030302020204" pitchFamily="66" charset="0"/>
              </a:rPr>
              <a:t> sorry ,sir/madam .My manager is busy now . You can have a rest for a while if you like</a:t>
            </a:r>
            <a:r>
              <a:rPr lang="en-US" sz="2000" dirty="0" smtClean="0">
                <a:latin typeface="Comic Sans MS" panose="030F0702030302020204" pitchFamily="66" charset="0"/>
              </a:rPr>
              <a:t>,”</a:t>
            </a:r>
            <a:r>
              <a:rPr lang="tr-TR" sz="2000" dirty="0" smtClean="0">
                <a:latin typeface="Comic Sans MS" panose="030F0702030302020204" pitchFamily="66" charset="0"/>
              </a:rPr>
              <a:t> </a:t>
            </a:r>
            <a:r>
              <a:rPr lang="en-US" sz="2000" dirty="0" smtClean="0">
                <a:latin typeface="Comic Sans MS" panose="030F0702030302020204" pitchFamily="66" charset="0"/>
              </a:rPr>
              <a:t>and </a:t>
            </a:r>
            <a:r>
              <a:rPr lang="en-US" sz="2000" dirty="0">
                <a:latin typeface="Comic Sans MS" panose="030F0702030302020204" pitchFamily="66" charset="0"/>
              </a:rPr>
              <a:t>than she asks a question like this. “What would you like to </a:t>
            </a:r>
            <a:r>
              <a:rPr lang="en-US" sz="2000" dirty="0" smtClean="0">
                <a:latin typeface="Comic Sans MS" panose="030F0702030302020204" pitchFamily="66" charset="0"/>
              </a:rPr>
              <a:t>drink,</a:t>
            </a:r>
            <a:r>
              <a:rPr lang="tr-TR" sz="2000" dirty="0" smtClean="0">
                <a:latin typeface="Comic Sans MS" panose="030F0702030302020204" pitchFamily="66" charset="0"/>
              </a:rPr>
              <a:t> </a:t>
            </a:r>
            <a:r>
              <a:rPr lang="en-US" sz="2000" dirty="0" err="1" smtClean="0">
                <a:latin typeface="Comic Sans MS" panose="030F0702030302020204" pitchFamily="66" charset="0"/>
              </a:rPr>
              <a:t>Mr</a:t>
            </a:r>
            <a:r>
              <a:rPr lang="tr-TR" sz="2000" dirty="0" smtClean="0">
                <a:latin typeface="Comic Sans MS" panose="030F0702030302020204" pitchFamily="66" charset="0"/>
              </a:rPr>
              <a:t>.</a:t>
            </a:r>
            <a:r>
              <a:rPr lang="en-US" sz="2000" dirty="0" smtClean="0">
                <a:latin typeface="Comic Sans MS" panose="030F0702030302020204" pitchFamily="66" charset="0"/>
              </a:rPr>
              <a:t> </a:t>
            </a:r>
            <a:r>
              <a:rPr lang="en-US" sz="2000" dirty="0">
                <a:latin typeface="Comic Sans MS" panose="030F0702030302020204" pitchFamily="66" charset="0"/>
              </a:rPr>
              <a:t>Fitz?” </a:t>
            </a:r>
            <a:endParaRPr lang="tr-TR" sz="2000" dirty="0">
              <a:latin typeface="Comic Sans MS" panose="030F0702030302020204" pitchFamily="66" charset="0"/>
            </a:endParaRPr>
          </a:p>
        </p:txBody>
      </p:sp>
    </p:spTree>
    <p:extLst>
      <p:ext uri="{BB962C8B-B14F-4D97-AF65-F5344CB8AC3E}">
        <p14:creationId xmlns:p14="http://schemas.microsoft.com/office/powerpoint/2010/main" val="22663361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35608" y="274638"/>
            <a:ext cx="7498080" cy="1570186"/>
          </a:xfrm>
        </p:spPr>
        <p:txBody>
          <a:bodyPr>
            <a:noAutofit/>
          </a:bodyPr>
          <a:lstStyle/>
          <a:p>
            <a:r>
              <a:rPr lang="en-US" sz="2600" b="1" dirty="0">
                <a:latin typeface="Comic Sans MS" panose="030F0702030302020204" pitchFamily="66" charset="0"/>
              </a:rPr>
              <a:t>To Compensate The Defects Can Sometimes Be Difficult But It Is Not Impossible. </a:t>
            </a:r>
            <a:endParaRPr lang="tr-TR" sz="2600" b="1" dirty="0">
              <a:latin typeface="Comic Sans MS" panose="030F0702030302020204" pitchFamily="66" charset="0"/>
            </a:endParaRPr>
          </a:p>
        </p:txBody>
      </p:sp>
      <p:sp>
        <p:nvSpPr>
          <p:cNvPr id="3" name="İçerik Yer Tutucusu 2"/>
          <p:cNvSpPr>
            <a:spLocks noGrp="1"/>
          </p:cNvSpPr>
          <p:nvPr>
            <p:ph idx="1"/>
          </p:nvPr>
        </p:nvSpPr>
        <p:spPr/>
        <p:txBody>
          <a:bodyPr>
            <a:normAutofit/>
          </a:bodyPr>
          <a:lstStyle/>
          <a:p>
            <a:pPr marL="82296" indent="0">
              <a:buNone/>
            </a:pPr>
            <a:r>
              <a:rPr lang="en-US" sz="2000" dirty="0">
                <a:latin typeface="Comic Sans MS" panose="030F0702030302020204" pitchFamily="66" charset="0"/>
              </a:rPr>
              <a:t> </a:t>
            </a:r>
          </a:p>
          <a:p>
            <a:pPr marL="82296" indent="0">
              <a:lnSpc>
                <a:spcPct val="120000"/>
              </a:lnSpc>
              <a:buNone/>
            </a:pPr>
            <a:r>
              <a:rPr lang="en-US" sz="2000" dirty="0">
                <a:latin typeface="Comic Sans MS" panose="030F0702030302020204" pitchFamily="66" charset="0"/>
              </a:rPr>
              <a:t> </a:t>
            </a:r>
          </a:p>
          <a:p>
            <a:pPr marL="82296" indent="0">
              <a:lnSpc>
                <a:spcPct val="120000"/>
              </a:lnSpc>
              <a:buNone/>
            </a:pPr>
            <a:r>
              <a:rPr lang="en-US" sz="2000" dirty="0">
                <a:latin typeface="Comic Sans MS" panose="030F0702030302020204" pitchFamily="66" charset="0"/>
              </a:rPr>
              <a:t>To prevent the defects ,you should be very careful and you should </a:t>
            </a:r>
            <a:r>
              <a:rPr lang="en-US" sz="2000" dirty="0" smtClean="0">
                <a:latin typeface="Comic Sans MS" panose="030F0702030302020204" pitchFamily="66" charset="0"/>
              </a:rPr>
              <a:t>absolutely </a:t>
            </a:r>
            <a:r>
              <a:rPr lang="en-US" sz="2000" dirty="0">
                <a:latin typeface="Comic Sans MS" panose="030F0702030302020204" pitchFamily="66" charset="0"/>
              </a:rPr>
              <a:t>confirm the appointment .If it is your fault as a secretary ,you should apologize the guest and try to make him see the manager that day</a:t>
            </a:r>
            <a:r>
              <a:rPr lang="en-US" sz="2000" dirty="0" smtClean="0">
                <a:latin typeface="Comic Sans MS" panose="030F0702030302020204" pitchFamily="66" charset="0"/>
              </a:rPr>
              <a:t>.</a:t>
            </a:r>
            <a:r>
              <a:rPr lang="tr-TR" sz="2000" dirty="0" smtClean="0">
                <a:latin typeface="Comic Sans MS" panose="030F0702030302020204" pitchFamily="66" charset="0"/>
              </a:rPr>
              <a:t> </a:t>
            </a:r>
            <a:r>
              <a:rPr lang="en-US" sz="2000" dirty="0" smtClean="0">
                <a:latin typeface="Comic Sans MS" panose="030F0702030302020204" pitchFamily="66" charset="0"/>
              </a:rPr>
              <a:t>If </a:t>
            </a:r>
            <a:r>
              <a:rPr lang="en-US" sz="2000" dirty="0">
                <a:latin typeface="Comic Sans MS" panose="030F0702030302020204" pitchFamily="66" charset="0"/>
              </a:rPr>
              <a:t>the manager is busy ,you should give another time of appointment to the guest. </a:t>
            </a:r>
            <a:endParaRPr lang="tr-TR" sz="2000" dirty="0">
              <a:latin typeface="Comic Sans MS" panose="030F0702030302020204" pitchFamily="66" charset="0"/>
            </a:endParaRPr>
          </a:p>
        </p:txBody>
      </p:sp>
    </p:spTree>
    <p:extLst>
      <p:ext uri="{BB962C8B-B14F-4D97-AF65-F5344CB8AC3E}">
        <p14:creationId xmlns:p14="http://schemas.microsoft.com/office/powerpoint/2010/main" val="14696325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Yer Tutucusu 4"/>
          <p:cNvSpPr>
            <a:spLocks noGrp="1"/>
          </p:cNvSpPr>
          <p:nvPr>
            <p:ph type="body" idx="1"/>
          </p:nvPr>
        </p:nvSpPr>
        <p:spPr>
          <a:xfrm>
            <a:off x="509776" y="1049406"/>
            <a:ext cx="4023360" cy="640080"/>
          </a:xfrm>
        </p:spPr>
        <p:txBody>
          <a:bodyPr/>
          <a:lstStyle/>
          <a:p>
            <a:r>
              <a:rPr lang="en-US" b="1" dirty="0">
                <a:latin typeface="Comic Sans MS" panose="030F0702030302020204" pitchFamily="66" charset="0"/>
              </a:rPr>
              <a:t>Steps</a:t>
            </a:r>
            <a:endParaRPr lang="tr-TR" b="1" dirty="0">
              <a:latin typeface="Comic Sans MS" panose="030F0702030302020204" pitchFamily="66" charset="0"/>
            </a:endParaRPr>
          </a:p>
        </p:txBody>
      </p:sp>
      <p:sp>
        <p:nvSpPr>
          <p:cNvPr id="6" name="Metin Yer Tutucusu 5"/>
          <p:cNvSpPr>
            <a:spLocks noGrp="1"/>
          </p:cNvSpPr>
          <p:nvPr>
            <p:ph type="body" sz="half" idx="3"/>
          </p:nvPr>
        </p:nvSpPr>
        <p:spPr>
          <a:xfrm>
            <a:off x="4716016" y="1049406"/>
            <a:ext cx="4023360" cy="640080"/>
          </a:xfrm>
        </p:spPr>
        <p:txBody>
          <a:bodyPr/>
          <a:lstStyle/>
          <a:p>
            <a:r>
              <a:rPr lang="en-US" b="1" dirty="0">
                <a:latin typeface="Comic Sans MS" panose="030F0702030302020204" pitchFamily="66" charset="0"/>
              </a:rPr>
              <a:t>Advice </a:t>
            </a:r>
            <a:endParaRPr lang="tr-TR" b="1" dirty="0">
              <a:latin typeface="Comic Sans MS" panose="030F0702030302020204" pitchFamily="66" charset="0"/>
            </a:endParaRPr>
          </a:p>
        </p:txBody>
      </p:sp>
      <p:sp>
        <p:nvSpPr>
          <p:cNvPr id="3" name="İçerik Yer Tutucusu 2"/>
          <p:cNvSpPr>
            <a:spLocks noGrp="1"/>
          </p:cNvSpPr>
          <p:nvPr>
            <p:ph sz="quarter" idx="2"/>
          </p:nvPr>
        </p:nvSpPr>
        <p:spPr>
          <a:xfrm>
            <a:off x="478172" y="1690464"/>
            <a:ext cx="4023360" cy="4114800"/>
          </a:xfrm>
        </p:spPr>
        <p:txBody>
          <a:bodyPr>
            <a:normAutofit/>
          </a:bodyPr>
          <a:lstStyle/>
          <a:p>
            <a:pPr>
              <a:buClrTx/>
              <a:buFont typeface="Wingdings" panose="05000000000000000000" pitchFamily="2" charset="2"/>
              <a:buChar char="q"/>
            </a:pPr>
            <a:r>
              <a:rPr lang="en-US" sz="2000" dirty="0" smtClean="0">
                <a:latin typeface="Comic Sans MS" panose="030F0702030302020204" pitchFamily="66" charset="0"/>
              </a:rPr>
              <a:t>To </a:t>
            </a:r>
            <a:r>
              <a:rPr lang="en-US" sz="2000" dirty="0">
                <a:latin typeface="Comic Sans MS" panose="030F0702030302020204" pitchFamily="66" charset="0"/>
              </a:rPr>
              <a:t>welcome the guest. </a:t>
            </a:r>
            <a:endParaRPr lang="tr-TR" sz="2000" dirty="0" smtClean="0">
              <a:latin typeface="Comic Sans MS" panose="030F0702030302020204" pitchFamily="66" charset="0"/>
            </a:endParaRPr>
          </a:p>
          <a:p>
            <a:pPr>
              <a:buClrTx/>
              <a:buFont typeface="Wingdings" panose="05000000000000000000" pitchFamily="2" charset="2"/>
              <a:buChar char="q"/>
            </a:pPr>
            <a:r>
              <a:rPr lang="en-US" sz="2000" dirty="0" smtClean="0">
                <a:latin typeface="Comic Sans MS" panose="030F0702030302020204" pitchFamily="66" charset="0"/>
              </a:rPr>
              <a:t>To </a:t>
            </a:r>
            <a:r>
              <a:rPr lang="en-US" sz="2000" dirty="0">
                <a:latin typeface="Comic Sans MS" panose="030F0702030302020204" pitchFamily="66" charset="0"/>
              </a:rPr>
              <a:t>entertain the guest. </a:t>
            </a:r>
            <a:endParaRPr lang="tr-TR" sz="2000" dirty="0" smtClean="0">
              <a:latin typeface="Comic Sans MS" panose="030F0702030302020204" pitchFamily="66" charset="0"/>
            </a:endParaRPr>
          </a:p>
          <a:p>
            <a:pPr>
              <a:buClrTx/>
              <a:buFont typeface="Wingdings" panose="05000000000000000000" pitchFamily="2" charset="2"/>
              <a:buChar char="q"/>
            </a:pPr>
            <a:endParaRPr lang="tr-TR" sz="2000" dirty="0" smtClean="0">
              <a:latin typeface="Comic Sans MS" panose="030F0702030302020204" pitchFamily="66" charset="0"/>
            </a:endParaRPr>
          </a:p>
          <a:p>
            <a:pPr>
              <a:buClrTx/>
              <a:buFont typeface="Wingdings" panose="05000000000000000000" pitchFamily="2" charset="2"/>
              <a:buChar char="q"/>
            </a:pPr>
            <a:r>
              <a:rPr lang="en-US" sz="2000" dirty="0" smtClean="0">
                <a:latin typeface="Comic Sans MS" panose="030F0702030302020204" pitchFamily="66" charset="0"/>
              </a:rPr>
              <a:t>To </a:t>
            </a:r>
            <a:r>
              <a:rPr lang="en-US" sz="2000" dirty="0">
                <a:latin typeface="Comic Sans MS" panose="030F0702030302020204" pitchFamily="66" charset="0"/>
              </a:rPr>
              <a:t>give/take information from the guest.   </a:t>
            </a:r>
            <a:endParaRPr lang="tr-TR" sz="2000" dirty="0" smtClean="0">
              <a:latin typeface="Comic Sans MS" panose="030F0702030302020204" pitchFamily="66" charset="0"/>
            </a:endParaRPr>
          </a:p>
          <a:p>
            <a:pPr>
              <a:buClrTx/>
              <a:buFont typeface="Wingdings" panose="05000000000000000000" pitchFamily="2" charset="2"/>
              <a:buChar char="q"/>
            </a:pPr>
            <a:r>
              <a:rPr lang="en-US" sz="2000" dirty="0" smtClean="0">
                <a:latin typeface="Comic Sans MS" panose="030F0702030302020204" pitchFamily="66" charset="0"/>
              </a:rPr>
              <a:t>To </a:t>
            </a:r>
            <a:r>
              <a:rPr lang="en-US" sz="2000" dirty="0">
                <a:latin typeface="Comic Sans MS" panose="030F0702030302020204" pitchFamily="66" charset="0"/>
              </a:rPr>
              <a:t>please the guest that has to be waited. </a:t>
            </a:r>
            <a:endParaRPr lang="tr-TR" sz="2000" dirty="0" smtClean="0">
              <a:latin typeface="Comic Sans MS" panose="030F0702030302020204" pitchFamily="66" charset="0"/>
            </a:endParaRPr>
          </a:p>
          <a:p>
            <a:pPr>
              <a:buClrTx/>
              <a:buFont typeface="Wingdings" panose="05000000000000000000" pitchFamily="2" charset="2"/>
              <a:buChar char="q"/>
            </a:pPr>
            <a:r>
              <a:rPr lang="en-US" sz="2000" dirty="0" smtClean="0">
                <a:latin typeface="Comic Sans MS" panose="030F0702030302020204" pitchFamily="66" charset="0"/>
              </a:rPr>
              <a:t>To </a:t>
            </a:r>
            <a:r>
              <a:rPr lang="en-US" sz="2000" dirty="0">
                <a:latin typeface="Comic Sans MS" panose="030F0702030302020204" pitchFamily="66" charset="0"/>
              </a:rPr>
              <a:t>canalize the guest. </a:t>
            </a:r>
            <a:endParaRPr lang="tr-TR" sz="2000" dirty="0">
              <a:latin typeface="Comic Sans MS" panose="030F0702030302020204" pitchFamily="66" charset="0"/>
            </a:endParaRPr>
          </a:p>
          <a:p>
            <a:pPr>
              <a:buClrTx/>
              <a:buFont typeface="Wingdings" panose="05000000000000000000" pitchFamily="2" charset="2"/>
              <a:buChar char="q"/>
            </a:pPr>
            <a:endParaRPr lang="tr-TR" sz="2000" dirty="0" smtClean="0">
              <a:latin typeface="Comic Sans MS" panose="030F0702030302020204" pitchFamily="66" charset="0"/>
            </a:endParaRPr>
          </a:p>
          <a:p>
            <a:pPr>
              <a:buClrTx/>
              <a:buFont typeface="Wingdings" panose="05000000000000000000" pitchFamily="2" charset="2"/>
              <a:buChar char="q"/>
            </a:pPr>
            <a:r>
              <a:rPr lang="tr-TR" sz="2000" dirty="0">
                <a:latin typeface="Comic Sans MS" panose="030F0702030302020204" pitchFamily="66" charset="0"/>
              </a:rPr>
              <a:t>T</a:t>
            </a:r>
            <a:r>
              <a:rPr lang="en-US" sz="2000" dirty="0" smtClean="0">
                <a:latin typeface="Comic Sans MS" panose="030F0702030302020204" pitchFamily="66" charset="0"/>
              </a:rPr>
              <a:t>o </a:t>
            </a:r>
            <a:r>
              <a:rPr lang="en-US" sz="2000" dirty="0">
                <a:latin typeface="Comic Sans MS" panose="030F0702030302020204" pitchFamily="66" charset="0"/>
              </a:rPr>
              <a:t>send the guest off.   </a:t>
            </a:r>
            <a:endParaRPr lang="tr-TR" sz="2000" dirty="0">
              <a:latin typeface="Comic Sans MS" panose="030F0702030302020204" pitchFamily="66" charset="0"/>
            </a:endParaRPr>
          </a:p>
        </p:txBody>
      </p:sp>
      <p:sp>
        <p:nvSpPr>
          <p:cNvPr id="7" name="İçerik Yer Tutucusu 6"/>
          <p:cNvSpPr>
            <a:spLocks noGrp="1"/>
          </p:cNvSpPr>
          <p:nvPr>
            <p:ph sz="quarter" idx="4"/>
          </p:nvPr>
        </p:nvSpPr>
        <p:spPr>
          <a:xfrm>
            <a:off x="4716016" y="1690464"/>
            <a:ext cx="4023360" cy="4114800"/>
          </a:xfrm>
        </p:spPr>
        <p:txBody>
          <a:bodyPr>
            <a:normAutofit/>
          </a:bodyPr>
          <a:lstStyle/>
          <a:p>
            <a:pPr>
              <a:buClrTx/>
              <a:buFont typeface="Wingdings" panose="05000000000000000000" pitchFamily="2" charset="2"/>
              <a:buChar char="q"/>
            </a:pPr>
            <a:r>
              <a:rPr lang="en-US" sz="2000" dirty="0">
                <a:latin typeface="Comic Sans MS" panose="030F0702030302020204" pitchFamily="66" charset="0"/>
              </a:rPr>
              <a:t>Be cheerful and kind. </a:t>
            </a:r>
            <a:endParaRPr lang="tr-TR" sz="2000" dirty="0" smtClean="0">
              <a:latin typeface="Comic Sans MS" panose="030F0702030302020204" pitchFamily="66" charset="0"/>
            </a:endParaRPr>
          </a:p>
          <a:p>
            <a:pPr>
              <a:buClrTx/>
              <a:buFont typeface="Wingdings" panose="05000000000000000000" pitchFamily="2" charset="2"/>
              <a:buChar char="q"/>
            </a:pPr>
            <a:r>
              <a:rPr lang="en-US" sz="2000" dirty="0">
                <a:latin typeface="Comic Sans MS" panose="030F0702030302020204" pitchFamily="66" charset="0"/>
              </a:rPr>
              <a:t>Please your guest without any problems. </a:t>
            </a:r>
            <a:endParaRPr lang="tr-TR" sz="2000" dirty="0" smtClean="0">
              <a:latin typeface="Comic Sans MS" panose="030F0702030302020204" pitchFamily="66" charset="0"/>
            </a:endParaRPr>
          </a:p>
          <a:p>
            <a:pPr>
              <a:buClrTx/>
              <a:buFont typeface="Wingdings" panose="05000000000000000000" pitchFamily="2" charset="2"/>
              <a:buChar char="q"/>
            </a:pPr>
            <a:r>
              <a:rPr lang="en-US" sz="2000" dirty="0">
                <a:latin typeface="Comic Sans MS" panose="030F0702030302020204" pitchFamily="66" charset="0"/>
              </a:rPr>
              <a:t>Be a good listener and talk well and effectively. </a:t>
            </a:r>
            <a:endParaRPr lang="tr-TR" sz="2000" dirty="0" smtClean="0">
              <a:latin typeface="Comic Sans MS" panose="030F0702030302020204" pitchFamily="66" charset="0"/>
            </a:endParaRPr>
          </a:p>
          <a:p>
            <a:pPr>
              <a:buClrTx/>
              <a:buFont typeface="Wingdings" panose="05000000000000000000" pitchFamily="2" charset="2"/>
              <a:buChar char="q"/>
            </a:pPr>
            <a:r>
              <a:rPr lang="en-US" sz="2000" dirty="0" smtClean="0">
                <a:latin typeface="Comic Sans MS" panose="030F0702030302020204" pitchFamily="66" charset="0"/>
              </a:rPr>
              <a:t>Be </a:t>
            </a:r>
            <a:r>
              <a:rPr lang="en-US" sz="2000" dirty="0">
                <a:latin typeface="Comic Sans MS" panose="030F0702030302020204" pitchFamily="66" charset="0"/>
              </a:rPr>
              <a:t>persuasive. </a:t>
            </a:r>
            <a:endParaRPr lang="tr-TR" sz="2000" dirty="0" smtClean="0">
              <a:latin typeface="Comic Sans MS" panose="030F0702030302020204" pitchFamily="66" charset="0"/>
            </a:endParaRPr>
          </a:p>
          <a:p>
            <a:pPr>
              <a:buClrTx/>
              <a:buFont typeface="Wingdings" panose="05000000000000000000" pitchFamily="2" charset="2"/>
              <a:buChar char="q"/>
            </a:pPr>
            <a:endParaRPr lang="tr-TR" sz="2000" dirty="0">
              <a:latin typeface="Comic Sans MS" panose="030F0702030302020204" pitchFamily="66" charset="0"/>
            </a:endParaRPr>
          </a:p>
          <a:p>
            <a:pPr>
              <a:buClrTx/>
              <a:buFont typeface="Wingdings" panose="05000000000000000000" pitchFamily="2" charset="2"/>
              <a:buChar char="q"/>
            </a:pPr>
            <a:r>
              <a:rPr lang="en-US" sz="2000" dirty="0">
                <a:latin typeface="Comic Sans MS" panose="030F0702030302020204" pitchFamily="66" charset="0"/>
              </a:rPr>
              <a:t>Take a quick and objective decision. </a:t>
            </a:r>
            <a:endParaRPr lang="tr-TR" sz="2000" dirty="0" smtClean="0">
              <a:latin typeface="Comic Sans MS" panose="030F0702030302020204" pitchFamily="66" charset="0"/>
            </a:endParaRPr>
          </a:p>
          <a:p>
            <a:pPr>
              <a:buClrTx/>
              <a:buFont typeface="Wingdings" panose="05000000000000000000" pitchFamily="2" charset="2"/>
              <a:buChar char="q"/>
            </a:pPr>
            <a:r>
              <a:rPr lang="en-US" sz="2000" dirty="0" smtClean="0">
                <a:latin typeface="Comic Sans MS" panose="030F0702030302020204" pitchFamily="66" charset="0"/>
              </a:rPr>
              <a:t>Make </a:t>
            </a:r>
            <a:r>
              <a:rPr lang="en-US" sz="2000" dirty="0">
                <a:latin typeface="Comic Sans MS" panose="030F0702030302020204" pitchFamily="66" charset="0"/>
              </a:rPr>
              <a:t>the guest pleased. </a:t>
            </a:r>
            <a:endParaRPr lang="tr-TR" sz="2000" dirty="0">
              <a:latin typeface="Comic Sans MS" panose="030F0702030302020204" pitchFamily="66" charset="0"/>
            </a:endParaRPr>
          </a:p>
          <a:p>
            <a:pPr>
              <a:buClrTx/>
              <a:buFont typeface="Wingdings" panose="05000000000000000000" pitchFamily="2" charset="2"/>
              <a:buChar char="q"/>
            </a:pPr>
            <a:endParaRPr lang="tr-TR" sz="2000" dirty="0">
              <a:latin typeface="Comic Sans MS" panose="030F0702030302020204" pitchFamily="66" charset="0"/>
            </a:endParaRPr>
          </a:p>
        </p:txBody>
      </p:sp>
    </p:spTree>
    <p:extLst>
      <p:ext uri="{BB962C8B-B14F-4D97-AF65-F5344CB8AC3E}">
        <p14:creationId xmlns:p14="http://schemas.microsoft.com/office/powerpoint/2010/main" val="17513144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b="1" dirty="0" err="1" smtClean="0">
                <a:latin typeface="Comic Sans MS" panose="030F0702030302020204" pitchFamily="66" charset="0"/>
              </a:rPr>
              <a:t>Some</a:t>
            </a:r>
            <a:r>
              <a:rPr lang="tr-TR" sz="3200" b="1" dirty="0" smtClean="0">
                <a:latin typeface="Comic Sans MS" panose="030F0702030302020204" pitchFamily="66" charset="0"/>
              </a:rPr>
              <a:t> </a:t>
            </a:r>
            <a:r>
              <a:rPr lang="tr-TR" sz="3200" b="1" dirty="0" err="1">
                <a:latin typeface="Comic Sans MS" panose="030F0702030302020204" pitchFamily="66" charset="0"/>
              </a:rPr>
              <a:t>I</a:t>
            </a:r>
            <a:r>
              <a:rPr lang="tr-TR" sz="3200" b="1" dirty="0" err="1" smtClean="0">
                <a:latin typeface="Comic Sans MS" panose="030F0702030302020204" pitchFamily="66" charset="0"/>
              </a:rPr>
              <a:t>mportant</a:t>
            </a:r>
            <a:r>
              <a:rPr lang="tr-TR" sz="3200" b="1" dirty="0" smtClean="0">
                <a:latin typeface="Comic Sans MS" panose="030F0702030302020204" pitchFamily="66" charset="0"/>
              </a:rPr>
              <a:t> </a:t>
            </a:r>
            <a:r>
              <a:rPr lang="tr-TR" sz="3200" b="1" dirty="0" smtClean="0">
                <a:latin typeface="Comic Sans MS" panose="030F0702030302020204" pitchFamily="66" charset="0"/>
              </a:rPr>
              <a:t>Protocol Rules </a:t>
            </a:r>
            <a:endParaRPr lang="tr-TR" sz="3200" b="1" dirty="0">
              <a:latin typeface="Comic Sans MS" panose="030F0702030302020204" pitchFamily="66" charset="0"/>
            </a:endParaRPr>
          </a:p>
        </p:txBody>
      </p:sp>
      <p:sp>
        <p:nvSpPr>
          <p:cNvPr id="3" name="2 İçerik Yer Tutucusu"/>
          <p:cNvSpPr>
            <a:spLocks noGrp="1"/>
          </p:cNvSpPr>
          <p:nvPr>
            <p:ph idx="1"/>
          </p:nvPr>
        </p:nvSpPr>
        <p:spPr/>
        <p:txBody>
          <a:bodyPr>
            <a:noAutofit/>
          </a:bodyPr>
          <a:lstStyle/>
          <a:p>
            <a:pPr>
              <a:lnSpc>
                <a:spcPct val="140000"/>
              </a:lnSpc>
              <a:buClrTx/>
              <a:buFont typeface="Wingdings" panose="05000000000000000000" pitchFamily="2" charset="2"/>
              <a:buChar char="q"/>
            </a:pPr>
            <a:r>
              <a:rPr lang="en-US" sz="1600" dirty="0" smtClean="0">
                <a:latin typeface="Comic Sans MS" panose="030F0702030302020204" pitchFamily="66" charset="0"/>
              </a:rPr>
              <a:t>In </a:t>
            </a:r>
            <a:r>
              <a:rPr lang="en-US" sz="1600" dirty="0" smtClean="0">
                <a:latin typeface="Comic Sans MS" panose="030F0702030302020204" pitchFamily="66" charset="0"/>
              </a:rPr>
              <a:t>a conversation, an older one begins to talk. </a:t>
            </a:r>
            <a:endParaRPr lang="tr-TR" sz="1600" dirty="0" smtClean="0">
              <a:latin typeface="Comic Sans MS" panose="030F0702030302020204" pitchFamily="66" charset="0"/>
            </a:endParaRPr>
          </a:p>
          <a:p>
            <a:pPr>
              <a:lnSpc>
                <a:spcPct val="140000"/>
              </a:lnSpc>
              <a:buClrTx/>
              <a:buFont typeface="Wingdings" panose="05000000000000000000" pitchFamily="2" charset="2"/>
              <a:buChar char="q"/>
            </a:pPr>
            <a:r>
              <a:rPr lang="en-US" sz="1600" dirty="0" smtClean="0">
                <a:latin typeface="Comic Sans MS" panose="030F0702030302020204" pitchFamily="66" charset="0"/>
              </a:rPr>
              <a:t> </a:t>
            </a:r>
            <a:r>
              <a:rPr lang="en-US" sz="1600" dirty="0" smtClean="0">
                <a:latin typeface="Comic Sans MS" panose="030F0702030302020204" pitchFamily="66" charset="0"/>
              </a:rPr>
              <a:t>An older one or superior chooses the subject. </a:t>
            </a:r>
            <a:endParaRPr lang="tr-TR" sz="1600" dirty="0" smtClean="0">
              <a:latin typeface="Comic Sans MS" panose="030F0702030302020204" pitchFamily="66" charset="0"/>
            </a:endParaRPr>
          </a:p>
          <a:p>
            <a:pPr>
              <a:lnSpc>
                <a:spcPct val="140000"/>
              </a:lnSpc>
              <a:buClrTx/>
              <a:buFont typeface="Wingdings" panose="05000000000000000000" pitchFamily="2" charset="2"/>
              <a:buChar char="q"/>
            </a:pPr>
            <a:r>
              <a:rPr lang="en-US" sz="1600" dirty="0" smtClean="0">
                <a:latin typeface="Comic Sans MS" panose="030F0702030302020204" pitchFamily="66" charset="0"/>
              </a:rPr>
              <a:t> </a:t>
            </a:r>
            <a:r>
              <a:rPr lang="en-US" sz="1600" dirty="0" smtClean="0">
                <a:latin typeface="Comic Sans MS" panose="030F0702030302020204" pitchFamily="66" charset="0"/>
              </a:rPr>
              <a:t>While an older one is talking, the younger one shouldn’t interrupt his speech. </a:t>
            </a:r>
            <a:endParaRPr lang="tr-TR" sz="1600" dirty="0" smtClean="0">
              <a:latin typeface="Comic Sans MS" panose="030F0702030302020204" pitchFamily="66" charset="0"/>
            </a:endParaRPr>
          </a:p>
          <a:p>
            <a:pPr>
              <a:lnSpc>
                <a:spcPct val="140000"/>
              </a:lnSpc>
              <a:buClrTx/>
              <a:buFont typeface="Wingdings" panose="05000000000000000000" pitchFamily="2" charset="2"/>
              <a:buChar char="q"/>
            </a:pPr>
            <a:r>
              <a:rPr lang="en-US" sz="1600" dirty="0" smtClean="0">
                <a:latin typeface="Comic Sans MS" panose="030F0702030302020204" pitchFamily="66" charset="0"/>
              </a:rPr>
              <a:t> </a:t>
            </a:r>
            <a:r>
              <a:rPr lang="en-US" sz="1600" dirty="0" smtClean="0">
                <a:latin typeface="Comic Sans MS" panose="030F0702030302020204" pitchFamily="66" charset="0"/>
              </a:rPr>
              <a:t>The inferiors shouldn’t talk without permission. </a:t>
            </a:r>
            <a:endParaRPr lang="tr-TR" sz="1600" dirty="0" smtClean="0">
              <a:latin typeface="Comic Sans MS" panose="030F0702030302020204" pitchFamily="66" charset="0"/>
            </a:endParaRPr>
          </a:p>
          <a:p>
            <a:pPr>
              <a:lnSpc>
                <a:spcPct val="140000"/>
              </a:lnSpc>
              <a:buClrTx/>
              <a:buFont typeface="Wingdings" panose="05000000000000000000" pitchFamily="2" charset="2"/>
              <a:buChar char="q"/>
            </a:pPr>
            <a:r>
              <a:rPr lang="en-US" sz="1600" dirty="0" smtClean="0">
                <a:latin typeface="Comic Sans MS" panose="030F0702030302020204" pitchFamily="66" charset="0"/>
              </a:rPr>
              <a:t>The </a:t>
            </a:r>
            <a:r>
              <a:rPr lang="en-US" sz="1600" dirty="0" smtClean="0">
                <a:latin typeface="Comic Sans MS" panose="030F0702030302020204" pitchFamily="66" charset="0"/>
              </a:rPr>
              <a:t>secretary should give short answers to the questions that the superior asks. </a:t>
            </a:r>
            <a:endParaRPr lang="tr-TR" sz="1600" dirty="0" smtClean="0">
              <a:latin typeface="Comic Sans MS" panose="030F0702030302020204" pitchFamily="66" charset="0"/>
            </a:endParaRPr>
          </a:p>
          <a:p>
            <a:pPr>
              <a:lnSpc>
                <a:spcPct val="140000"/>
              </a:lnSpc>
              <a:buClrTx/>
              <a:buFont typeface="Wingdings" panose="05000000000000000000" pitchFamily="2" charset="2"/>
              <a:buChar char="q"/>
            </a:pPr>
            <a:r>
              <a:rPr lang="en-US" sz="1600" dirty="0" smtClean="0">
                <a:latin typeface="Comic Sans MS" panose="030F0702030302020204" pitchFamily="66" charset="0"/>
              </a:rPr>
              <a:t>Every </a:t>
            </a:r>
            <a:r>
              <a:rPr lang="en-US" sz="1600" dirty="0" smtClean="0">
                <a:latin typeface="Comic Sans MS" panose="030F0702030302020204" pitchFamily="66" charset="0"/>
              </a:rPr>
              <a:t>person likes nice words so you should use the following expressions on the phone. “Please”, “Thank you”, “I’m going to connect you at once” , “Yes, sir?”, “May I help you?”, “Can I hold you on please?” etc. </a:t>
            </a:r>
            <a:endParaRPr lang="tr-TR" sz="1600" dirty="0" smtClean="0">
              <a:latin typeface="Comic Sans MS" panose="030F0702030302020204" pitchFamily="66" charset="0"/>
            </a:endParaRPr>
          </a:p>
          <a:p>
            <a:pPr>
              <a:lnSpc>
                <a:spcPct val="140000"/>
              </a:lnSpc>
              <a:buClrTx/>
              <a:buFont typeface="Wingdings" panose="05000000000000000000" pitchFamily="2" charset="2"/>
              <a:buChar char="q"/>
            </a:pPr>
            <a:r>
              <a:rPr lang="en-US" sz="1600" dirty="0" smtClean="0">
                <a:latin typeface="Comic Sans MS" panose="030F0702030302020204" pitchFamily="66" charset="0"/>
              </a:rPr>
              <a:t>On the phone , the superior mustn’t be waited. This is an important rule that you mustn’t forget. </a:t>
            </a:r>
            <a:endParaRPr lang="tr-TR" sz="1600" dirty="0">
              <a:latin typeface="Comic Sans MS" panose="030F0702030302020204" pitchFamily="66"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043608" y="-16443"/>
            <a:ext cx="7498080" cy="922114"/>
          </a:xfrm>
        </p:spPr>
        <p:txBody>
          <a:bodyPr>
            <a:normAutofit/>
          </a:bodyPr>
          <a:lstStyle/>
          <a:p>
            <a:r>
              <a:rPr lang="en-US" sz="3200" dirty="0" smtClean="0">
                <a:latin typeface="Comic Sans MS" panose="030F0702030302020204" pitchFamily="66" charset="0"/>
              </a:rPr>
              <a:t>Their Precedence</a:t>
            </a:r>
            <a:endParaRPr lang="tr-TR" sz="3200" dirty="0">
              <a:latin typeface="Comic Sans MS" panose="030F0702030302020204" pitchFamily="66" charset="0"/>
            </a:endParaRPr>
          </a:p>
        </p:txBody>
      </p:sp>
      <p:sp>
        <p:nvSpPr>
          <p:cNvPr id="3" name="2 İçerik Yer Tutucusu"/>
          <p:cNvSpPr>
            <a:spLocks noGrp="1"/>
          </p:cNvSpPr>
          <p:nvPr>
            <p:ph idx="1"/>
          </p:nvPr>
        </p:nvSpPr>
        <p:spPr>
          <a:xfrm>
            <a:off x="1475656" y="876048"/>
            <a:ext cx="7498080" cy="5760640"/>
          </a:xfrm>
        </p:spPr>
        <p:txBody>
          <a:bodyPr>
            <a:normAutofit fontScale="85000" lnSpcReduction="20000"/>
          </a:bodyPr>
          <a:lstStyle/>
          <a:p>
            <a:pPr marL="82296" indent="0">
              <a:buNone/>
            </a:pPr>
            <a:r>
              <a:rPr lang="en-US" sz="1800" b="1" dirty="0" smtClean="0">
                <a:latin typeface="Comic Sans MS" panose="030F0702030302020204" pitchFamily="66" charset="0"/>
              </a:rPr>
              <a:t>Public </a:t>
            </a:r>
            <a:r>
              <a:rPr lang="en-US" sz="1800" b="1" dirty="0" smtClean="0">
                <a:latin typeface="Comic Sans MS" panose="030F0702030302020204" pitchFamily="66" charset="0"/>
              </a:rPr>
              <a:t>Sector</a:t>
            </a:r>
            <a:endParaRPr lang="tr-TR" sz="1800" b="1" dirty="0" smtClean="0">
              <a:latin typeface="Comic Sans MS" panose="030F0702030302020204" pitchFamily="66" charset="0"/>
            </a:endParaRPr>
          </a:p>
          <a:p>
            <a:pPr marL="356616" lvl="1" indent="0">
              <a:buNone/>
            </a:pPr>
            <a:r>
              <a:rPr lang="en-US" sz="1700" b="1" dirty="0" smtClean="0">
                <a:latin typeface="Comic Sans MS" panose="030F0702030302020204" pitchFamily="66" charset="0"/>
              </a:rPr>
              <a:t>The </a:t>
            </a:r>
            <a:r>
              <a:rPr lang="en-US" sz="1700" b="1" dirty="0" smtClean="0">
                <a:latin typeface="Comic Sans MS" panose="030F0702030302020204" pitchFamily="66" charset="0"/>
              </a:rPr>
              <a:t>List Of State Protocol </a:t>
            </a:r>
            <a:endParaRPr lang="tr-TR" sz="1700" b="1" dirty="0" smtClean="0">
              <a:latin typeface="Comic Sans MS" panose="030F0702030302020204" pitchFamily="66" charset="0"/>
            </a:endParaRPr>
          </a:p>
          <a:p>
            <a:pPr>
              <a:buClrTx/>
              <a:buFont typeface="Wingdings" panose="05000000000000000000" pitchFamily="2" charset="2"/>
              <a:buChar char="q"/>
            </a:pPr>
            <a:r>
              <a:rPr lang="en-US" sz="1600" dirty="0" smtClean="0">
                <a:latin typeface="Comic Sans MS" panose="030F0702030302020204" pitchFamily="66" charset="0"/>
              </a:rPr>
              <a:t>The </a:t>
            </a:r>
            <a:r>
              <a:rPr lang="en-US" sz="1600" dirty="0" smtClean="0">
                <a:latin typeface="Comic Sans MS" panose="030F0702030302020204" pitchFamily="66" charset="0"/>
              </a:rPr>
              <a:t>President of The Republic </a:t>
            </a:r>
            <a:endParaRPr lang="tr-TR" sz="1600" dirty="0" smtClean="0">
              <a:latin typeface="Comic Sans MS" panose="030F0702030302020204" pitchFamily="66" charset="0"/>
            </a:endParaRPr>
          </a:p>
          <a:p>
            <a:pPr>
              <a:buClrTx/>
              <a:buFont typeface="Wingdings" panose="05000000000000000000" pitchFamily="2" charset="2"/>
              <a:buChar char="q"/>
            </a:pPr>
            <a:r>
              <a:rPr lang="en-US" sz="1600" dirty="0" smtClean="0">
                <a:latin typeface="Comic Sans MS" panose="030F0702030302020204" pitchFamily="66" charset="0"/>
              </a:rPr>
              <a:t>The </a:t>
            </a:r>
            <a:r>
              <a:rPr lang="en-US" sz="1600" dirty="0" smtClean="0">
                <a:latin typeface="Comic Sans MS" panose="030F0702030302020204" pitchFamily="66" charset="0"/>
              </a:rPr>
              <a:t>President of The TBMM </a:t>
            </a:r>
            <a:endParaRPr lang="tr-TR" sz="1600" dirty="0" smtClean="0">
              <a:latin typeface="Comic Sans MS" panose="030F0702030302020204" pitchFamily="66" charset="0"/>
            </a:endParaRPr>
          </a:p>
          <a:p>
            <a:pPr>
              <a:buClrTx/>
              <a:buFont typeface="Wingdings" panose="05000000000000000000" pitchFamily="2" charset="2"/>
              <a:buChar char="q"/>
            </a:pPr>
            <a:r>
              <a:rPr lang="en-US" sz="1600" dirty="0" smtClean="0">
                <a:latin typeface="Comic Sans MS" panose="030F0702030302020204" pitchFamily="66" charset="0"/>
              </a:rPr>
              <a:t>The </a:t>
            </a:r>
            <a:r>
              <a:rPr lang="en-US" sz="1600" dirty="0" smtClean="0">
                <a:latin typeface="Comic Sans MS" panose="030F0702030302020204" pitchFamily="66" charset="0"/>
              </a:rPr>
              <a:t>Prime Minister </a:t>
            </a:r>
            <a:endParaRPr lang="tr-TR" sz="1600" dirty="0" smtClean="0">
              <a:latin typeface="Comic Sans MS" panose="030F0702030302020204" pitchFamily="66" charset="0"/>
            </a:endParaRPr>
          </a:p>
          <a:p>
            <a:pPr>
              <a:buClrTx/>
              <a:buFont typeface="Wingdings" panose="05000000000000000000" pitchFamily="2" charset="2"/>
              <a:buChar char="q"/>
            </a:pPr>
            <a:r>
              <a:rPr lang="en-US" sz="1600" dirty="0" smtClean="0">
                <a:latin typeface="Comic Sans MS" panose="030F0702030302020204" pitchFamily="66" charset="0"/>
              </a:rPr>
              <a:t>The </a:t>
            </a:r>
            <a:r>
              <a:rPr lang="en-US" sz="1600" dirty="0" smtClean="0">
                <a:latin typeface="Comic Sans MS" panose="030F0702030302020204" pitchFamily="66" charset="0"/>
              </a:rPr>
              <a:t>President of General Staff </a:t>
            </a:r>
            <a:endParaRPr lang="tr-TR" sz="1600" dirty="0" smtClean="0">
              <a:latin typeface="Comic Sans MS" panose="030F0702030302020204" pitchFamily="66" charset="0"/>
            </a:endParaRPr>
          </a:p>
          <a:p>
            <a:pPr>
              <a:buClrTx/>
              <a:buFont typeface="Wingdings" panose="05000000000000000000" pitchFamily="2" charset="2"/>
              <a:buChar char="q"/>
            </a:pPr>
            <a:r>
              <a:rPr lang="en-US" sz="1600" dirty="0" smtClean="0">
                <a:latin typeface="Comic Sans MS" panose="030F0702030302020204" pitchFamily="66" charset="0"/>
              </a:rPr>
              <a:t>General </a:t>
            </a:r>
            <a:r>
              <a:rPr lang="en-US" sz="1600" dirty="0" smtClean="0">
                <a:latin typeface="Comic Sans MS" panose="030F0702030302020204" pitchFamily="66" charset="0"/>
              </a:rPr>
              <a:t>President of The Main Opposition Party </a:t>
            </a:r>
            <a:endParaRPr lang="tr-TR" sz="1600" dirty="0" smtClean="0">
              <a:latin typeface="Comic Sans MS" panose="030F0702030302020204" pitchFamily="66" charset="0"/>
            </a:endParaRPr>
          </a:p>
          <a:p>
            <a:pPr>
              <a:buClrTx/>
              <a:buFont typeface="Wingdings" panose="05000000000000000000" pitchFamily="2" charset="2"/>
              <a:buChar char="q"/>
            </a:pPr>
            <a:r>
              <a:rPr lang="en-US" sz="1600" dirty="0" smtClean="0">
                <a:latin typeface="Comic Sans MS" panose="030F0702030302020204" pitchFamily="66" charset="0"/>
              </a:rPr>
              <a:t>Former </a:t>
            </a:r>
            <a:r>
              <a:rPr lang="en-US" sz="1600" dirty="0" smtClean="0">
                <a:latin typeface="Comic Sans MS" panose="030F0702030302020204" pitchFamily="66" charset="0"/>
              </a:rPr>
              <a:t>Presidents of The Republic </a:t>
            </a:r>
            <a:endParaRPr lang="tr-TR" sz="1600" dirty="0" smtClean="0">
              <a:latin typeface="Comic Sans MS" panose="030F0702030302020204" pitchFamily="66" charset="0"/>
            </a:endParaRPr>
          </a:p>
          <a:p>
            <a:pPr>
              <a:buClrTx/>
              <a:buFont typeface="Wingdings" panose="05000000000000000000" pitchFamily="2" charset="2"/>
              <a:buChar char="q"/>
            </a:pPr>
            <a:r>
              <a:rPr lang="en-US" sz="1600" dirty="0" smtClean="0">
                <a:latin typeface="Comic Sans MS" panose="030F0702030302020204" pitchFamily="66" charset="0"/>
              </a:rPr>
              <a:t>The </a:t>
            </a:r>
            <a:r>
              <a:rPr lang="en-US" sz="1600" dirty="0" smtClean="0">
                <a:latin typeface="Comic Sans MS" panose="030F0702030302020204" pitchFamily="66" charset="0"/>
              </a:rPr>
              <a:t>President of Constitution </a:t>
            </a:r>
            <a:r>
              <a:rPr lang="en-US" sz="1600" dirty="0" err="1" smtClean="0">
                <a:latin typeface="Comic Sans MS" panose="030F0702030302020204" pitchFamily="66" charset="0"/>
              </a:rPr>
              <a:t>Cort</a:t>
            </a:r>
            <a:r>
              <a:rPr lang="en-US" sz="1600" dirty="0" smtClean="0">
                <a:latin typeface="Comic Sans MS" panose="030F0702030302020204" pitchFamily="66" charset="0"/>
              </a:rPr>
              <a:t> </a:t>
            </a:r>
            <a:endParaRPr lang="tr-TR" sz="1600" dirty="0" smtClean="0">
              <a:latin typeface="Comic Sans MS" panose="030F0702030302020204" pitchFamily="66" charset="0"/>
            </a:endParaRPr>
          </a:p>
          <a:p>
            <a:pPr>
              <a:buClrTx/>
              <a:buFont typeface="Wingdings" panose="05000000000000000000" pitchFamily="2" charset="2"/>
              <a:buChar char="q"/>
            </a:pPr>
            <a:r>
              <a:rPr lang="en-US" sz="1600" dirty="0" smtClean="0">
                <a:latin typeface="Comic Sans MS" panose="030F0702030302020204" pitchFamily="66" charset="0"/>
              </a:rPr>
              <a:t>The </a:t>
            </a:r>
            <a:r>
              <a:rPr lang="en-US" sz="1600" dirty="0" smtClean="0">
                <a:latin typeface="Comic Sans MS" panose="030F0702030302020204" pitchFamily="66" charset="0"/>
              </a:rPr>
              <a:t>First President of Supreme Court Of Appeal. </a:t>
            </a:r>
            <a:endParaRPr lang="tr-TR" sz="1600" dirty="0" smtClean="0">
              <a:latin typeface="Comic Sans MS" panose="030F0702030302020204" pitchFamily="66" charset="0"/>
            </a:endParaRPr>
          </a:p>
          <a:p>
            <a:pPr>
              <a:buClrTx/>
              <a:buFont typeface="Wingdings" panose="05000000000000000000" pitchFamily="2" charset="2"/>
              <a:buChar char="q"/>
            </a:pPr>
            <a:r>
              <a:rPr lang="en-US" sz="1600" dirty="0" smtClean="0">
                <a:latin typeface="Comic Sans MS" panose="030F0702030302020204" pitchFamily="66" charset="0"/>
              </a:rPr>
              <a:t>The </a:t>
            </a:r>
            <a:r>
              <a:rPr lang="en-US" sz="1600" dirty="0" smtClean="0">
                <a:latin typeface="Comic Sans MS" panose="030F0702030302020204" pitchFamily="66" charset="0"/>
              </a:rPr>
              <a:t>President of State Councils </a:t>
            </a:r>
            <a:endParaRPr lang="tr-TR" sz="1600" dirty="0" smtClean="0">
              <a:latin typeface="Comic Sans MS" panose="030F0702030302020204" pitchFamily="66" charset="0"/>
            </a:endParaRPr>
          </a:p>
          <a:p>
            <a:pPr>
              <a:buClrTx/>
              <a:buFont typeface="Wingdings" panose="05000000000000000000" pitchFamily="2" charset="2"/>
              <a:buChar char="q"/>
            </a:pPr>
            <a:r>
              <a:rPr lang="en-US" sz="1600" dirty="0" smtClean="0">
                <a:latin typeface="Comic Sans MS" panose="030F0702030302020204" pitchFamily="66" charset="0"/>
              </a:rPr>
              <a:t>Members </a:t>
            </a:r>
            <a:r>
              <a:rPr lang="en-US" sz="1600" dirty="0" smtClean="0">
                <a:latin typeface="Comic Sans MS" panose="030F0702030302020204" pitchFamily="66" charset="0"/>
              </a:rPr>
              <a:t>of Councils of Ministers </a:t>
            </a:r>
            <a:endParaRPr lang="tr-TR" sz="1600" dirty="0" smtClean="0">
              <a:latin typeface="Comic Sans MS" panose="030F0702030302020204" pitchFamily="66" charset="0"/>
            </a:endParaRPr>
          </a:p>
          <a:p>
            <a:pPr>
              <a:buClrTx/>
              <a:buFont typeface="Wingdings" panose="05000000000000000000" pitchFamily="2" charset="2"/>
              <a:buChar char="q"/>
            </a:pPr>
            <a:r>
              <a:rPr lang="en-US" sz="1600" dirty="0" smtClean="0">
                <a:latin typeface="Comic Sans MS" panose="030F0702030302020204" pitchFamily="66" charset="0"/>
              </a:rPr>
              <a:t>Force </a:t>
            </a:r>
            <a:r>
              <a:rPr lang="en-US" sz="1600" dirty="0" smtClean="0">
                <a:latin typeface="Comic Sans MS" panose="030F0702030302020204" pitchFamily="66" charset="0"/>
              </a:rPr>
              <a:t>Commanders </a:t>
            </a:r>
            <a:endParaRPr lang="tr-TR" sz="1600" dirty="0" smtClean="0">
              <a:latin typeface="Comic Sans MS" panose="030F0702030302020204" pitchFamily="66" charset="0"/>
            </a:endParaRPr>
          </a:p>
          <a:p>
            <a:pPr>
              <a:buClrTx/>
              <a:buFont typeface="Wingdings" panose="05000000000000000000" pitchFamily="2" charset="2"/>
              <a:buChar char="q"/>
            </a:pPr>
            <a:r>
              <a:rPr lang="en-US" sz="1600" dirty="0" smtClean="0">
                <a:latin typeface="Comic Sans MS" panose="030F0702030302020204" pitchFamily="66" charset="0"/>
              </a:rPr>
              <a:t>Army </a:t>
            </a:r>
            <a:r>
              <a:rPr lang="en-US" sz="1600" dirty="0" smtClean="0">
                <a:latin typeface="Comic Sans MS" panose="030F0702030302020204" pitchFamily="66" charset="0"/>
              </a:rPr>
              <a:t>Commanders </a:t>
            </a:r>
            <a:endParaRPr lang="tr-TR" sz="1600" dirty="0" smtClean="0">
              <a:latin typeface="Comic Sans MS" panose="030F0702030302020204" pitchFamily="66" charset="0"/>
            </a:endParaRPr>
          </a:p>
          <a:p>
            <a:pPr>
              <a:buClrTx/>
              <a:buFont typeface="Wingdings" panose="05000000000000000000" pitchFamily="2" charset="2"/>
              <a:buChar char="q"/>
            </a:pPr>
            <a:r>
              <a:rPr lang="en-US" sz="1600" dirty="0" smtClean="0">
                <a:latin typeface="Comic Sans MS" panose="030F0702030302020204" pitchFamily="66" charset="0"/>
              </a:rPr>
              <a:t>The </a:t>
            </a:r>
            <a:r>
              <a:rPr lang="en-US" sz="1600" dirty="0" smtClean="0">
                <a:latin typeface="Comic Sans MS" panose="030F0702030302020204" pitchFamily="66" charset="0"/>
              </a:rPr>
              <a:t>President of YÖK </a:t>
            </a:r>
            <a:endParaRPr lang="tr-TR" sz="1600" dirty="0" smtClean="0">
              <a:latin typeface="Comic Sans MS" panose="030F0702030302020204" pitchFamily="66" charset="0"/>
            </a:endParaRPr>
          </a:p>
          <a:p>
            <a:pPr>
              <a:buClrTx/>
              <a:buFont typeface="Wingdings" panose="05000000000000000000" pitchFamily="2" charset="2"/>
              <a:buChar char="q"/>
            </a:pPr>
            <a:r>
              <a:rPr lang="en-US" sz="1600" dirty="0" smtClean="0">
                <a:latin typeface="Comic Sans MS" panose="030F0702030302020204" pitchFamily="66" charset="0"/>
              </a:rPr>
              <a:t>The </a:t>
            </a:r>
            <a:r>
              <a:rPr lang="en-US" sz="1600" dirty="0" smtClean="0">
                <a:latin typeface="Comic Sans MS" panose="030F0702030302020204" pitchFamily="66" charset="0"/>
              </a:rPr>
              <a:t>President Deputies of TBMM </a:t>
            </a:r>
            <a:endParaRPr lang="tr-TR" sz="1600" dirty="0" smtClean="0">
              <a:latin typeface="Comic Sans MS" panose="030F0702030302020204" pitchFamily="66" charset="0"/>
            </a:endParaRPr>
          </a:p>
          <a:p>
            <a:pPr>
              <a:buClrTx/>
              <a:buFont typeface="Wingdings" panose="05000000000000000000" pitchFamily="2" charset="2"/>
              <a:buChar char="q"/>
            </a:pPr>
            <a:r>
              <a:rPr lang="en-US" sz="1600" dirty="0" smtClean="0">
                <a:latin typeface="Comic Sans MS" panose="030F0702030302020204" pitchFamily="66" charset="0"/>
              </a:rPr>
              <a:t>General </a:t>
            </a:r>
            <a:r>
              <a:rPr lang="en-US" sz="1600" dirty="0" smtClean="0">
                <a:latin typeface="Comic Sans MS" panose="030F0702030302020204" pitchFamily="66" charset="0"/>
              </a:rPr>
              <a:t>Presidents of Political Parties In TBMM </a:t>
            </a:r>
            <a:endParaRPr lang="tr-TR" sz="1600" dirty="0" smtClean="0">
              <a:latin typeface="Comic Sans MS" panose="030F0702030302020204" pitchFamily="66" charset="0"/>
            </a:endParaRPr>
          </a:p>
          <a:p>
            <a:pPr>
              <a:buClrTx/>
              <a:buFont typeface="Wingdings" panose="05000000000000000000" pitchFamily="2" charset="2"/>
              <a:buChar char="q"/>
            </a:pPr>
            <a:r>
              <a:rPr lang="en-US" sz="1600" dirty="0" smtClean="0">
                <a:latin typeface="Comic Sans MS" panose="030F0702030302020204" pitchFamily="66" charset="0"/>
              </a:rPr>
              <a:t>Members </a:t>
            </a:r>
            <a:r>
              <a:rPr lang="en-US" sz="1600" dirty="0" smtClean="0">
                <a:latin typeface="Comic Sans MS" panose="030F0702030302020204" pitchFamily="66" charset="0"/>
              </a:rPr>
              <a:t>And Chiefs In TBMM </a:t>
            </a:r>
            <a:endParaRPr lang="tr-TR" sz="1600" dirty="0" smtClean="0">
              <a:latin typeface="Comic Sans MS" panose="030F0702030302020204" pitchFamily="66" charset="0"/>
            </a:endParaRPr>
          </a:p>
          <a:p>
            <a:pPr>
              <a:buClrTx/>
              <a:buFont typeface="Wingdings" panose="05000000000000000000" pitchFamily="2" charset="2"/>
              <a:buChar char="q"/>
            </a:pPr>
            <a:r>
              <a:rPr lang="en-US" sz="1600" dirty="0" smtClean="0">
                <a:latin typeface="Comic Sans MS" panose="030F0702030302020204" pitchFamily="66" charset="0"/>
              </a:rPr>
              <a:t>General </a:t>
            </a:r>
            <a:r>
              <a:rPr lang="en-US" sz="1600" dirty="0" smtClean="0">
                <a:latin typeface="Comic Sans MS" panose="030F0702030302020204" pitchFamily="66" charset="0"/>
              </a:rPr>
              <a:t>Presidents of Other Political Parties </a:t>
            </a:r>
            <a:endParaRPr lang="tr-TR" sz="1600" dirty="0" smtClean="0">
              <a:latin typeface="Comic Sans MS" panose="030F0702030302020204" pitchFamily="66" charset="0"/>
            </a:endParaRPr>
          </a:p>
          <a:p>
            <a:pPr>
              <a:buClrTx/>
              <a:buFont typeface="Wingdings" panose="05000000000000000000" pitchFamily="2" charset="2"/>
              <a:buChar char="q"/>
            </a:pPr>
            <a:r>
              <a:rPr lang="en-US" sz="1600" dirty="0" smtClean="0">
                <a:latin typeface="Comic Sans MS" panose="030F0702030302020204" pitchFamily="66" charset="0"/>
              </a:rPr>
              <a:t>The </a:t>
            </a:r>
            <a:r>
              <a:rPr lang="en-US" sz="1600" dirty="0" smtClean="0">
                <a:latin typeface="Comic Sans MS" panose="030F0702030302020204" pitchFamily="66" charset="0"/>
              </a:rPr>
              <a:t>Group Chiefs And Deputies of Political Parties </a:t>
            </a:r>
            <a:endParaRPr lang="tr-TR" sz="1600" dirty="0" smtClean="0">
              <a:latin typeface="Comic Sans MS" panose="030F0702030302020204" pitchFamily="66" charset="0"/>
            </a:endParaRPr>
          </a:p>
          <a:p>
            <a:pPr>
              <a:buClrTx/>
              <a:buFont typeface="Wingdings" panose="05000000000000000000" pitchFamily="2" charset="2"/>
              <a:buChar char="q"/>
            </a:pPr>
            <a:r>
              <a:rPr lang="en-US" sz="1600" dirty="0" smtClean="0">
                <a:latin typeface="Comic Sans MS" panose="030F0702030302020204" pitchFamily="66" charset="0"/>
              </a:rPr>
              <a:t>The </a:t>
            </a:r>
            <a:r>
              <a:rPr lang="en-US" sz="1600" dirty="0" smtClean="0">
                <a:latin typeface="Comic Sans MS" panose="030F0702030302020204" pitchFamily="66" charset="0"/>
              </a:rPr>
              <a:t>Assistants of General Presidents of Political Parties </a:t>
            </a:r>
            <a:endParaRPr lang="tr-TR" sz="1600" dirty="0" smtClean="0">
              <a:latin typeface="Comic Sans MS" panose="030F0702030302020204" pitchFamily="66" charset="0"/>
            </a:endParaRPr>
          </a:p>
          <a:p>
            <a:pPr>
              <a:buClrTx/>
              <a:buFont typeface="Wingdings" panose="05000000000000000000" pitchFamily="2" charset="2"/>
              <a:buChar char="q"/>
            </a:pPr>
            <a:r>
              <a:rPr lang="en-US" sz="1600" dirty="0" smtClean="0">
                <a:latin typeface="Comic Sans MS" panose="030F0702030302020204" pitchFamily="66" charset="0"/>
              </a:rPr>
              <a:t>The </a:t>
            </a:r>
            <a:r>
              <a:rPr lang="en-US" sz="1600" dirty="0" smtClean="0">
                <a:latin typeface="Comic Sans MS" panose="030F0702030302020204" pitchFamily="66" charset="0"/>
              </a:rPr>
              <a:t>General Secretaries of Political Parties </a:t>
            </a:r>
            <a:endParaRPr lang="tr-TR" sz="1600" dirty="0">
              <a:latin typeface="Comic Sans MS" panose="030F0702030302020204" pitchFamily="66"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en-US" sz="3200" b="1" dirty="0" smtClean="0">
                <a:latin typeface="Comic Sans MS" panose="030F0702030302020204" pitchFamily="66" charset="0"/>
              </a:rPr>
              <a:t>The Protocol List In Cities </a:t>
            </a:r>
            <a:endParaRPr lang="tr-TR" sz="3200" b="1" dirty="0">
              <a:latin typeface="Comic Sans MS" panose="030F0702030302020204" pitchFamily="66" charset="0"/>
            </a:endParaRPr>
          </a:p>
        </p:txBody>
      </p:sp>
      <p:sp>
        <p:nvSpPr>
          <p:cNvPr id="3" name="2 İçerik Yer Tutucusu"/>
          <p:cNvSpPr>
            <a:spLocks noGrp="1"/>
          </p:cNvSpPr>
          <p:nvPr>
            <p:ph idx="1"/>
          </p:nvPr>
        </p:nvSpPr>
        <p:spPr/>
        <p:txBody>
          <a:bodyPr>
            <a:normAutofit lnSpcReduction="10000"/>
          </a:bodyPr>
          <a:lstStyle/>
          <a:p>
            <a:pPr>
              <a:lnSpc>
                <a:spcPct val="120000"/>
              </a:lnSpc>
              <a:buClrTx/>
              <a:buFont typeface="Wingdings" panose="05000000000000000000" pitchFamily="2" charset="2"/>
              <a:buChar char="q"/>
            </a:pPr>
            <a:r>
              <a:rPr lang="en-US" sz="2400" dirty="0" smtClean="0">
                <a:latin typeface="Comic Sans MS" panose="030F0702030302020204" pitchFamily="66" charset="0"/>
              </a:rPr>
              <a:t>The </a:t>
            </a:r>
            <a:r>
              <a:rPr lang="en-US" sz="2400" dirty="0" smtClean="0">
                <a:latin typeface="Comic Sans MS" panose="030F0702030302020204" pitchFamily="66" charset="0"/>
              </a:rPr>
              <a:t>Governor </a:t>
            </a:r>
            <a:endParaRPr lang="tr-TR" sz="2400" dirty="0" smtClean="0">
              <a:latin typeface="Comic Sans MS" panose="030F0702030302020204" pitchFamily="66" charset="0"/>
            </a:endParaRPr>
          </a:p>
          <a:p>
            <a:pPr>
              <a:lnSpc>
                <a:spcPct val="120000"/>
              </a:lnSpc>
              <a:buClrTx/>
              <a:buFont typeface="Wingdings" panose="05000000000000000000" pitchFamily="2" charset="2"/>
              <a:buChar char="q"/>
            </a:pPr>
            <a:r>
              <a:rPr lang="en-US" sz="2400" dirty="0" smtClean="0">
                <a:latin typeface="Comic Sans MS" panose="030F0702030302020204" pitchFamily="66" charset="0"/>
              </a:rPr>
              <a:t>The </a:t>
            </a:r>
            <a:r>
              <a:rPr lang="en-US" sz="2400" dirty="0" smtClean="0">
                <a:latin typeface="Comic Sans MS" panose="030F0702030302020204" pitchFamily="66" charset="0"/>
              </a:rPr>
              <a:t>Members of TBMM </a:t>
            </a:r>
            <a:endParaRPr lang="tr-TR" sz="2400" dirty="0" smtClean="0">
              <a:latin typeface="Comic Sans MS" panose="030F0702030302020204" pitchFamily="66" charset="0"/>
            </a:endParaRPr>
          </a:p>
          <a:p>
            <a:pPr>
              <a:lnSpc>
                <a:spcPct val="120000"/>
              </a:lnSpc>
              <a:buClrTx/>
              <a:buFont typeface="Wingdings" panose="05000000000000000000" pitchFamily="2" charset="2"/>
              <a:buChar char="q"/>
            </a:pPr>
            <a:r>
              <a:rPr lang="en-US" sz="2400" dirty="0" smtClean="0">
                <a:latin typeface="Comic Sans MS" panose="030F0702030302020204" pitchFamily="66" charset="0"/>
              </a:rPr>
              <a:t>The </a:t>
            </a:r>
            <a:r>
              <a:rPr lang="en-US" sz="2400" dirty="0" smtClean="0">
                <a:latin typeface="Comic Sans MS" panose="030F0702030302020204" pitchFamily="66" charset="0"/>
              </a:rPr>
              <a:t>Commanders </a:t>
            </a:r>
            <a:endParaRPr lang="tr-TR" sz="2400" dirty="0" smtClean="0">
              <a:latin typeface="Comic Sans MS" panose="030F0702030302020204" pitchFamily="66" charset="0"/>
            </a:endParaRPr>
          </a:p>
          <a:p>
            <a:pPr>
              <a:lnSpc>
                <a:spcPct val="120000"/>
              </a:lnSpc>
              <a:buClrTx/>
              <a:buFont typeface="Wingdings" panose="05000000000000000000" pitchFamily="2" charset="2"/>
              <a:buChar char="q"/>
            </a:pPr>
            <a:r>
              <a:rPr lang="en-US" sz="2400" dirty="0" smtClean="0">
                <a:latin typeface="Comic Sans MS" panose="030F0702030302020204" pitchFamily="66" charset="0"/>
              </a:rPr>
              <a:t>The </a:t>
            </a:r>
            <a:r>
              <a:rPr lang="en-US" sz="2400" dirty="0" smtClean="0">
                <a:latin typeface="Comic Sans MS" panose="030F0702030302020204" pitchFamily="66" charset="0"/>
              </a:rPr>
              <a:t>Mayor </a:t>
            </a:r>
            <a:endParaRPr lang="tr-TR" sz="2400" dirty="0" smtClean="0">
              <a:latin typeface="Comic Sans MS" panose="030F0702030302020204" pitchFamily="66" charset="0"/>
            </a:endParaRPr>
          </a:p>
          <a:p>
            <a:pPr>
              <a:lnSpc>
                <a:spcPct val="120000"/>
              </a:lnSpc>
              <a:buClrTx/>
              <a:buFont typeface="Wingdings" panose="05000000000000000000" pitchFamily="2" charset="2"/>
              <a:buChar char="q"/>
            </a:pPr>
            <a:r>
              <a:rPr lang="en-US" sz="2400" dirty="0" smtClean="0">
                <a:latin typeface="Comic Sans MS" panose="030F0702030302020204" pitchFamily="66" charset="0"/>
              </a:rPr>
              <a:t>Rectors </a:t>
            </a:r>
            <a:endParaRPr lang="tr-TR" sz="2400" dirty="0" smtClean="0">
              <a:latin typeface="Comic Sans MS" panose="030F0702030302020204" pitchFamily="66" charset="0"/>
            </a:endParaRPr>
          </a:p>
          <a:p>
            <a:pPr>
              <a:lnSpc>
                <a:spcPct val="120000"/>
              </a:lnSpc>
              <a:buClrTx/>
              <a:buFont typeface="Wingdings" panose="05000000000000000000" pitchFamily="2" charset="2"/>
              <a:buChar char="q"/>
            </a:pPr>
            <a:r>
              <a:rPr lang="en-US" sz="2400" dirty="0" smtClean="0">
                <a:latin typeface="Comic Sans MS" panose="030F0702030302020204" pitchFamily="66" charset="0"/>
              </a:rPr>
              <a:t>Public </a:t>
            </a:r>
            <a:r>
              <a:rPr lang="en-US" sz="2400" dirty="0" smtClean="0">
                <a:latin typeface="Comic Sans MS" panose="030F0702030302020204" pitchFamily="66" charset="0"/>
              </a:rPr>
              <a:t>Prosecutor, President of Justice Commission, President of Local Law Court, President of Bar . </a:t>
            </a:r>
            <a:endParaRPr lang="tr-TR" sz="2400" dirty="0" smtClean="0">
              <a:latin typeface="Comic Sans MS" panose="030F0702030302020204" pitchFamily="66" charset="0"/>
            </a:endParaRPr>
          </a:p>
          <a:p>
            <a:pPr>
              <a:lnSpc>
                <a:spcPct val="120000"/>
              </a:lnSpc>
              <a:buClrTx/>
              <a:buFont typeface="Wingdings" panose="05000000000000000000" pitchFamily="2" charset="2"/>
              <a:buChar char="q"/>
            </a:pPr>
            <a:r>
              <a:rPr lang="en-US" sz="2400" dirty="0" smtClean="0">
                <a:latin typeface="Comic Sans MS" panose="030F0702030302020204" pitchFamily="66" charset="0"/>
              </a:rPr>
              <a:t>Assistants </a:t>
            </a:r>
            <a:r>
              <a:rPr lang="en-US" sz="2400" dirty="0" smtClean="0">
                <a:latin typeface="Comic Sans MS" panose="030F0702030302020204" pitchFamily="66" charset="0"/>
              </a:rPr>
              <a:t>of Rectors </a:t>
            </a:r>
            <a:endParaRPr lang="tr-TR" sz="2400" dirty="0" smtClean="0">
              <a:latin typeface="Comic Sans MS" panose="030F0702030302020204" pitchFamily="66" charset="0"/>
            </a:endParaRPr>
          </a:p>
          <a:p>
            <a:pPr>
              <a:lnSpc>
                <a:spcPct val="120000"/>
              </a:lnSpc>
              <a:buClrTx/>
              <a:buFont typeface="Wingdings" panose="05000000000000000000" pitchFamily="2" charset="2"/>
              <a:buChar char="q"/>
            </a:pPr>
            <a:r>
              <a:rPr lang="en-US" sz="2400" dirty="0" smtClean="0">
                <a:latin typeface="Comic Sans MS" panose="030F0702030302020204" pitchFamily="66" charset="0"/>
              </a:rPr>
              <a:t>Members </a:t>
            </a:r>
            <a:r>
              <a:rPr lang="en-US" sz="2400" dirty="0" smtClean="0">
                <a:latin typeface="Comic Sans MS" panose="030F0702030302020204" pitchFamily="66" charset="0"/>
              </a:rPr>
              <a:t>of Armed Forces</a:t>
            </a:r>
            <a:endParaRPr lang="tr-TR" sz="2400" dirty="0">
              <a:latin typeface="Comic Sans MS" panose="030F0702030302020204" pitchFamily="66"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en-US" sz="3600" b="1" dirty="0" smtClean="0">
                <a:latin typeface="Comic Sans MS" panose="030F0702030302020204" pitchFamily="66" charset="0"/>
              </a:rPr>
              <a:t>The Protocol List In County </a:t>
            </a:r>
            <a:endParaRPr lang="tr-TR" sz="3600" b="1" dirty="0">
              <a:latin typeface="Comic Sans MS" panose="030F0702030302020204" pitchFamily="66" charset="0"/>
            </a:endParaRPr>
          </a:p>
        </p:txBody>
      </p:sp>
      <p:sp>
        <p:nvSpPr>
          <p:cNvPr id="3" name="2 İçerik Yer Tutucusu"/>
          <p:cNvSpPr>
            <a:spLocks noGrp="1"/>
          </p:cNvSpPr>
          <p:nvPr>
            <p:ph idx="1"/>
          </p:nvPr>
        </p:nvSpPr>
        <p:spPr/>
        <p:txBody>
          <a:bodyPr>
            <a:normAutofit/>
          </a:bodyPr>
          <a:lstStyle/>
          <a:p>
            <a:pPr>
              <a:spcBef>
                <a:spcPts val="1200"/>
              </a:spcBef>
              <a:buClrTx/>
              <a:buFont typeface="Wingdings" panose="05000000000000000000" pitchFamily="2" charset="2"/>
              <a:buChar char="q"/>
            </a:pPr>
            <a:r>
              <a:rPr lang="en-US" sz="2800" dirty="0" smtClean="0">
                <a:latin typeface="Comic Sans MS" panose="030F0702030302020204" pitchFamily="66" charset="0"/>
              </a:rPr>
              <a:t>The </a:t>
            </a:r>
            <a:r>
              <a:rPr lang="en-US" sz="2800" dirty="0" smtClean="0">
                <a:latin typeface="Comic Sans MS" panose="030F0702030302020204" pitchFamily="66" charset="0"/>
              </a:rPr>
              <a:t>Governor of A District </a:t>
            </a:r>
            <a:endParaRPr lang="tr-TR" sz="2800" dirty="0" smtClean="0">
              <a:latin typeface="Comic Sans MS" panose="030F0702030302020204" pitchFamily="66" charset="0"/>
            </a:endParaRPr>
          </a:p>
          <a:p>
            <a:pPr>
              <a:spcBef>
                <a:spcPts val="1200"/>
              </a:spcBef>
              <a:buClrTx/>
              <a:buFont typeface="Wingdings" panose="05000000000000000000" pitchFamily="2" charset="2"/>
              <a:buChar char="q"/>
            </a:pPr>
            <a:r>
              <a:rPr lang="en-US" sz="2800" dirty="0" smtClean="0">
                <a:latin typeface="Comic Sans MS" panose="030F0702030302020204" pitchFamily="66" charset="0"/>
              </a:rPr>
              <a:t>The </a:t>
            </a:r>
            <a:r>
              <a:rPr lang="en-US" sz="2800" dirty="0" smtClean="0">
                <a:latin typeface="Comic Sans MS" panose="030F0702030302020204" pitchFamily="66" charset="0"/>
              </a:rPr>
              <a:t>Garrison Commander </a:t>
            </a:r>
            <a:endParaRPr lang="tr-TR" sz="2800" dirty="0" smtClean="0">
              <a:latin typeface="Comic Sans MS" panose="030F0702030302020204" pitchFamily="66" charset="0"/>
            </a:endParaRPr>
          </a:p>
          <a:p>
            <a:pPr>
              <a:spcBef>
                <a:spcPts val="1200"/>
              </a:spcBef>
              <a:buClrTx/>
              <a:buFont typeface="Wingdings" panose="05000000000000000000" pitchFamily="2" charset="2"/>
              <a:buChar char="q"/>
            </a:pPr>
            <a:r>
              <a:rPr lang="en-US" sz="2800" dirty="0" smtClean="0">
                <a:latin typeface="Comic Sans MS" panose="030F0702030302020204" pitchFamily="66" charset="0"/>
              </a:rPr>
              <a:t>The </a:t>
            </a:r>
            <a:r>
              <a:rPr lang="en-US" sz="2800" dirty="0" smtClean="0">
                <a:latin typeface="Comic Sans MS" panose="030F0702030302020204" pitchFamily="66" charset="0"/>
              </a:rPr>
              <a:t>Mayor </a:t>
            </a:r>
            <a:endParaRPr lang="tr-TR" sz="2800" dirty="0" smtClean="0">
              <a:latin typeface="Comic Sans MS" panose="030F0702030302020204" pitchFamily="66" charset="0"/>
            </a:endParaRPr>
          </a:p>
          <a:p>
            <a:pPr>
              <a:spcBef>
                <a:spcPts val="1200"/>
              </a:spcBef>
              <a:buClrTx/>
              <a:buFont typeface="Wingdings" panose="05000000000000000000" pitchFamily="2" charset="2"/>
              <a:buChar char="q"/>
            </a:pPr>
            <a:r>
              <a:rPr lang="en-US" sz="2800" dirty="0" smtClean="0">
                <a:latin typeface="Comic Sans MS" panose="030F0702030302020204" pitchFamily="66" charset="0"/>
              </a:rPr>
              <a:t>Public </a:t>
            </a:r>
            <a:r>
              <a:rPr lang="en-US" sz="2800" dirty="0" smtClean="0">
                <a:latin typeface="Comic Sans MS" panose="030F0702030302020204" pitchFamily="66" charset="0"/>
              </a:rPr>
              <a:t>Prosecutor </a:t>
            </a:r>
            <a:endParaRPr lang="tr-TR" sz="2800" dirty="0" smtClean="0">
              <a:latin typeface="Comic Sans MS" panose="030F0702030302020204" pitchFamily="66" charset="0"/>
            </a:endParaRPr>
          </a:p>
          <a:p>
            <a:pPr>
              <a:spcBef>
                <a:spcPts val="1200"/>
              </a:spcBef>
              <a:buClrTx/>
              <a:buFont typeface="Wingdings" panose="05000000000000000000" pitchFamily="2" charset="2"/>
              <a:buChar char="q"/>
            </a:pPr>
            <a:r>
              <a:rPr lang="en-US" sz="2800" dirty="0" smtClean="0">
                <a:latin typeface="Comic Sans MS" panose="030F0702030302020204" pitchFamily="66" charset="0"/>
              </a:rPr>
              <a:t>Dean </a:t>
            </a:r>
            <a:r>
              <a:rPr lang="en-US" sz="2800" dirty="0" smtClean="0">
                <a:latin typeface="Comic Sans MS" panose="030F0702030302020204" pitchFamily="66" charset="0"/>
              </a:rPr>
              <a:t>of the Faculty </a:t>
            </a:r>
            <a:endParaRPr lang="tr-TR" sz="2800" dirty="0" smtClean="0">
              <a:latin typeface="Comic Sans MS" panose="030F0702030302020204" pitchFamily="66" charset="0"/>
            </a:endParaRPr>
          </a:p>
          <a:p>
            <a:pPr>
              <a:spcBef>
                <a:spcPts val="1200"/>
              </a:spcBef>
              <a:buClrTx/>
              <a:buFont typeface="Wingdings" panose="05000000000000000000" pitchFamily="2" charset="2"/>
              <a:buChar char="q"/>
            </a:pPr>
            <a:r>
              <a:rPr lang="en-US" sz="2800" dirty="0" smtClean="0">
                <a:latin typeface="Comic Sans MS" panose="030F0702030302020204" pitchFamily="66" charset="0"/>
              </a:rPr>
              <a:t>Chief </a:t>
            </a:r>
            <a:r>
              <a:rPr lang="en-US" sz="2800" dirty="0" smtClean="0">
                <a:latin typeface="Comic Sans MS" panose="030F0702030302020204" pitchFamily="66" charset="0"/>
              </a:rPr>
              <a:t>Police </a:t>
            </a:r>
            <a:endParaRPr lang="tr-TR" sz="2800" dirty="0" smtClean="0">
              <a:latin typeface="Comic Sans MS" panose="030F0702030302020204" pitchFamily="66" charset="0"/>
            </a:endParaRPr>
          </a:p>
          <a:p>
            <a:pPr>
              <a:spcBef>
                <a:spcPts val="1200"/>
              </a:spcBef>
              <a:buClrTx/>
              <a:buFont typeface="Wingdings" panose="05000000000000000000" pitchFamily="2" charset="2"/>
              <a:buChar char="q"/>
            </a:pPr>
            <a:r>
              <a:rPr lang="en-US" sz="2800" dirty="0" smtClean="0">
                <a:latin typeface="Comic Sans MS" panose="030F0702030302020204" pitchFamily="66" charset="0"/>
              </a:rPr>
              <a:t>Judges </a:t>
            </a:r>
            <a:endParaRPr lang="tr-TR" sz="2800" dirty="0" smtClean="0">
              <a:latin typeface="Comic Sans MS" panose="030F0702030302020204" pitchFamily="66" charset="0"/>
            </a:endParaRPr>
          </a:p>
          <a:p>
            <a:pPr>
              <a:spcBef>
                <a:spcPts val="1200"/>
              </a:spcBef>
              <a:buClrTx/>
              <a:buFont typeface="Wingdings" panose="05000000000000000000" pitchFamily="2" charset="2"/>
              <a:buChar char="q"/>
            </a:pPr>
            <a:r>
              <a:rPr lang="en-US" sz="2800" dirty="0" smtClean="0">
                <a:latin typeface="Comic Sans MS" panose="030F0702030302020204" pitchFamily="66" charset="0"/>
              </a:rPr>
              <a:t>Country </a:t>
            </a:r>
            <a:r>
              <a:rPr lang="en-US" sz="2800" dirty="0" smtClean="0">
                <a:latin typeface="Comic Sans MS" panose="030F0702030302020204" pitchFamily="66" charset="0"/>
              </a:rPr>
              <a:t>President of Political Parties</a:t>
            </a:r>
            <a:endParaRPr lang="tr-TR" sz="2800" dirty="0">
              <a:latin typeface="Comic Sans MS" panose="030F0702030302020204" pitchFamily="66"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en-US" sz="3600" b="1" dirty="0" smtClean="0">
                <a:latin typeface="Comic Sans MS" panose="030F0702030302020204" pitchFamily="66" charset="0"/>
              </a:rPr>
              <a:t>Private Sector </a:t>
            </a:r>
            <a:endParaRPr lang="tr-TR" sz="3600" b="1" dirty="0">
              <a:latin typeface="Comic Sans MS" panose="030F0702030302020204" pitchFamily="66" charset="0"/>
            </a:endParaRPr>
          </a:p>
        </p:txBody>
      </p:sp>
      <p:sp>
        <p:nvSpPr>
          <p:cNvPr id="3" name="2 İçerik Yer Tutucusu"/>
          <p:cNvSpPr>
            <a:spLocks noGrp="1"/>
          </p:cNvSpPr>
          <p:nvPr>
            <p:ph idx="1"/>
          </p:nvPr>
        </p:nvSpPr>
        <p:spPr>
          <a:xfrm>
            <a:off x="1435608" y="1417638"/>
            <a:ext cx="7498080" cy="4830762"/>
          </a:xfrm>
        </p:spPr>
        <p:txBody>
          <a:bodyPr>
            <a:normAutofit/>
          </a:bodyPr>
          <a:lstStyle/>
          <a:p>
            <a:pPr>
              <a:spcBef>
                <a:spcPts val="1200"/>
              </a:spcBef>
              <a:buClrTx/>
              <a:buFont typeface="Wingdings" panose="05000000000000000000" pitchFamily="2" charset="2"/>
              <a:buChar char="q"/>
            </a:pPr>
            <a:r>
              <a:rPr lang="en-US" sz="2400" dirty="0" smtClean="0">
                <a:latin typeface="Comic Sans MS" panose="030F0702030302020204" pitchFamily="66" charset="0"/>
              </a:rPr>
              <a:t>Chief </a:t>
            </a:r>
            <a:r>
              <a:rPr lang="en-US" sz="2400" dirty="0" smtClean="0">
                <a:latin typeface="Comic Sans MS" panose="030F0702030302020204" pitchFamily="66" charset="0"/>
              </a:rPr>
              <a:t>of Board of Directors </a:t>
            </a:r>
            <a:r>
              <a:rPr lang="en-US" sz="2400" dirty="0">
                <a:latin typeface="Comic Sans MS" panose="030F0702030302020204" pitchFamily="66" charset="0"/>
              </a:rPr>
              <a:t>Precedence </a:t>
            </a:r>
            <a:endParaRPr lang="tr-TR" sz="2400" dirty="0" smtClean="0">
              <a:latin typeface="Comic Sans MS" panose="030F0702030302020204" pitchFamily="66" charset="0"/>
            </a:endParaRPr>
          </a:p>
          <a:p>
            <a:pPr>
              <a:spcBef>
                <a:spcPts val="1200"/>
              </a:spcBef>
              <a:buClrTx/>
              <a:buFont typeface="Wingdings" panose="05000000000000000000" pitchFamily="2" charset="2"/>
              <a:buChar char="q"/>
            </a:pPr>
            <a:r>
              <a:rPr lang="en-US" sz="2400" dirty="0" smtClean="0">
                <a:latin typeface="Comic Sans MS" panose="030F0702030302020204" pitchFamily="66" charset="0"/>
              </a:rPr>
              <a:t>Chief </a:t>
            </a:r>
            <a:r>
              <a:rPr lang="en-US" sz="2400" dirty="0" smtClean="0">
                <a:latin typeface="Comic Sans MS" panose="030F0702030302020204" pitchFamily="66" charset="0"/>
              </a:rPr>
              <a:t>Deputy of Board of Direction </a:t>
            </a:r>
            <a:endParaRPr lang="tr-TR" sz="2400" dirty="0" smtClean="0">
              <a:latin typeface="Comic Sans MS" panose="030F0702030302020204" pitchFamily="66" charset="0"/>
            </a:endParaRPr>
          </a:p>
          <a:p>
            <a:pPr>
              <a:spcBef>
                <a:spcPts val="1200"/>
              </a:spcBef>
              <a:buClrTx/>
              <a:buFont typeface="Wingdings" panose="05000000000000000000" pitchFamily="2" charset="2"/>
              <a:buChar char="q"/>
            </a:pPr>
            <a:r>
              <a:rPr lang="en-US" sz="2400" dirty="0" smtClean="0">
                <a:latin typeface="Comic Sans MS" panose="030F0702030302020204" pitchFamily="66" charset="0"/>
              </a:rPr>
              <a:t>Members </a:t>
            </a:r>
            <a:r>
              <a:rPr lang="en-US" sz="2400" dirty="0" smtClean="0">
                <a:latin typeface="Comic Sans MS" panose="030F0702030302020204" pitchFamily="66" charset="0"/>
              </a:rPr>
              <a:t>of Board of </a:t>
            </a:r>
            <a:r>
              <a:rPr lang="en-US" sz="2400" dirty="0" smtClean="0">
                <a:latin typeface="Comic Sans MS" panose="030F0702030302020204" pitchFamily="66" charset="0"/>
              </a:rPr>
              <a:t>Directions</a:t>
            </a:r>
            <a:endParaRPr lang="tr-TR" sz="2400" dirty="0">
              <a:latin typeface="Comic Sans MS" panose="030F0702030302020204" pitchFamily="66" charset="0"/>
            </a:endParaRPr>
          </a:p>
          <a:p>
            <a:pPr>
              <a:spcBef>
                <a:spcPts val="1200"/>
              </a:spcBef>
              <a:buClrTx/>
              <a:buFont typeface="Wingdings" panose="05000000000000000000" pitchFamily="2" charset="2"/>
              <a:buChar char="q"/>
            </a:pPr>
            <a:r>
              <a:rPr lang="en-US" sz="2400" dirty="0" smtClean="0">
                <a:latin typeface="Comic Sans MS" panose="030F0702030302020204" pitchFamily="66" charset="0"/>
              </a:rPr>
              <a:t>General </a:t>
            </a:r>
            <a:r>
              <a:rPr lang="en-US" sz="2400" dirty="0" smtClean="0">
                <a:latin typeface="Comic Sans MS" panose="030F0702030302020204" pitchFamily="66" charset="0"/>
              </a:rPr>
              <a:t>Directions, Assistants of General Director </a:t>
            </a:r>
            <a:endParaRPr lang="tr-TR" sz="2400" dirty="0" smtClean="0">
              <a:latin typeface="Comic Sans MS" panose="030F0702030302020204" pitchFamily="66" charset="0"/>
            </a:endParaRPr>
          </a:p>
          <a:p>
            <a:pPr>
              <a:spcBef>
                <a:spcPts val="1200"/>
              </a:spcBef>
              <a:buClrTx/>
              <a:buFont typeface="Wingdings" panose="05000000000000000000" pitchFamily="2" charset="2"/>
              <a:buChar char="q"/>
            </a:pPr>
            <a:r>
              <a:rPr lang="en-US" sz="2400" dirty="0" smtClean="0">
                <a:latin typeface="Comic Sans MS" panose="030F0702030302020204" pitchFamily="66" charset="0"/>
              </a:rPr>
              <a:t>Directions </a:t>
            </a:r>
            <a:r>
              <a:rPr lang="en-US" sz="2400" dirty="0" smtClean="0">
                <a:latin typeface="Comic Sans MS" panose="030F0702030302020204" pitchFamily="66" charset="0"/>
              </a:rPr>
              <a:t>of Factory ,Department and Managing </a:t>
            </a:r>
            <a:endParaRPr lang="tr-TR" sz="2400" dirty="0" smtClean="0">
              <a:latin typeface="Comic Sans MS" panose="030F0702030302020204" pitchFamily="66" charset="0"/>
            </a:endParaRPr>
          </a:p>
          <a:p>
            <a:pPr>
              <a:spcBef>
                <a:spcPts val="1200"/>
              </a:spcBef>
              <a:buClrTx/>
              <a:buFont typeface="Wingdings" panose="05000000000000000000" pitchFamily="2" charset="2"/>
              <a:buChar char="q"/>
            </a:pPr>
            <a:r>
              <a:rPr lang="en-US" sz="2400" dirty="0" smtClean="0">
                <a:latin typeface="Comic Sans MS" panose="030F0702030302020204" pitchFamily="66" charset="0"/>
              </a:rPr>
              <a:t>Directors </a:t>
            </a:r>
            <a:r>
              <a:rPr lang="en-US" sz="2400" dirty="0" smtClean="0">
                <a:latin typeface="Comic Sans MS" panose="030F0702030302020204" pitchFamily="66" charset="0"/>
              </a:rPr>
              <a:t>of Factory, Department and Managing </a:t>
            </a:r>
            <a:endParaRPr lang="tr-TR" sz="2400" dirty="0" smtClean="0">
              <a:latin typeface="Comic Sans MS" panose="030F0702030302020204" pitchFamily="66" charset="0"/>
            </a:endParaRPr>
          </a:p>
          <a:p>
            <a:pPr>
              <a:spcBef>
                <a:spcPts val="1200"/>
              </a:spcBef>
              <a:buClrTx/>
              <a:buFont typeface="Wingdings" panose="05000000000000000000" pitchFamily="2" charset="2"/>
              <a:buChar char="q"/>
            </a:pPr>
            <a:r>
              <a:rPr lang="en-US" sz="2400" dirty="0" smtClean="0">
                <a:latin typeface="Comic Sans MS" panose="030F0702030302020204" pitchFamily="66" charset="0"/>
              </a:rPr>
              <a:t>Unit </a:t>
            </a:r>
            <a:r>
              <a:rPr lang="en-US" sz="2400" dirty="0" smtClean="0">
                <a:latin typeface="Comic Sans MS" panose="030F0702030302020204" pitchFamily="66" charset="0"/>
              </a:rPr>
              <a:t>Directions</a:t>
            </a:r>
            <a:endParaRPr lang="tr-TR" sz="2400" dirty="0">
              <a:latin typeface="Comic Sans MS" panose="030F0702030302020204" pitchFamily="66"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en-US" sz="3600" b="1" dirty="0" smtClean="0">
                <a:latin typeface="Comic Sans MS" panose="030F0702030302020204" pitchFamily="66" charset="0"/>
              </a:rPr>
              <a:t>Important </a:t>
            </a:r>
            <a:r>
              <a:rPr lang="en-US" sz="3600" b="1" dirty="0" smtClean="0">
                <a:latin typeface="Comic Sans MS" panose="030F0702030302020204" pitchFamily="66" charset="0"/>
              </a:rPr>
              <a:t>Po</a:t>
            </a:r>
            <a:r>
              <a:rPr lang="tr-TR" sz="3600" b="1" dirty="0" smtClean="0">
                <a:latin typeface="Comic Sans MS" panose="030F0702030302020204" pitchFamily="66" charset="0"/>
              </a:rPr>
              <a:t>i</a:t>
            </a:r>
            <a:r>
              <a:rPr lang="en-US" sz="3600" b="1" dirty="0" err="1" smtClean="0">
                <a:latin typeface="Comic Sans MS" panose="030F0702030302020204" pitchFamily="66" charset="0"/>
              </a:rPr>
              <a:t>nts</a:t>
            </a:r>
            <a:r>
              <a:rPr lang="en-US" sz="3600" b="1" dirty="0" smtClean="0">
                <a:latin typeface="Comic Sans MS" panose="030F0702030302020204" pitchFamily="66" charset="0"/>
              </a:rPr>
              <a:t> </a:t>
            </a:r>
            <a:r>
              <a:rPr lang="en-US" sz="3600" b="1" dirty="0" smtClean="0">
                <a:latin typeface="Comic Sans MS" panose="030F0702030302020204" pitchFamily="66" charset="0"/>
              </a:rPr>
              <a:t>In </a:t>
            </a:r>
            <a:r>
              <a:rPr lang="en-US" sz="3600" b="1" dirty="0" smtClean="0">
                <a:latin typeface="Comic Sans MS" panose="030F0702030302020204" pitchFamily="66" charset="0"/>
              </a:rPr>
              <a:t>Address</a:t>
            </a:r>
            <a:r>
              <a:rPr lang="tr-TR" sz="3600" b="1" dirty="0" smtClean="0">
                <a:latin typeface="Comic Sans MS" panose="030F0702030302020204" pitchFamily="66" charset="0"/>
              </a:rPr>
              <a:t>i</a:t>
            </a:r>
            <a:r>
              <a:rPr lang="en-US" sz="3600" b="1" dirty="0" smtClean="0">
                <a:latin typeface="Comic Sans MS" panose="030F0702030302020204" pitchFamily="66" charset="0"/>
              </a:rPr>
              <a:t>ng </a:t>
            </a:r>
            <a:endParaRPr lang="tr-TR" sz="3600" b="1" dirty="0">
              <a:latin typeface="Comic Sans MS" panose="030F0702030302020204" pitchFamily="66" charset="0"/>
            </a:endParaRPr>
          </a:p>
        </p:txBody>
      </p:sp>
      <p:sp>
        <p:nvSpPr>
          <p:cNvPr id="3" name="2 İçerik Yer Tutucusu"/>
          <p:cNvSpPr>
            <a:spLocks noGrp="1"/>
          </p:cNvSpPr>
          <p:nvPr>
            <p:ph idx="1"/>
          </p:nvPr>
        </p:nvSpPr>
        <p:spPr>
          <a:xfrm>
            <a:off x="1435608" y="1196752"/>
            <a:ext cx="7498080" cy="5184576"/>
          </a:xfrm>
        </p:spPr>
        <p:txBody>
          <a:bodyPr>
            <a:noAutofit/>
          </a:bodyPr>
          <a:lstStyle/>
          <a:p>
            <a:pPr marL="596646" indent="-514350">
              <a:lnSpc>
                <a:spcPct val="120000"/>
              </a:lnSpc>
              <a:buClrTx/>
              <a:buSzPct val="100000"/>
              <a:buFont typeface="+mj-lt"/>
              <a:buAutoNum type="arabicParenR"/>
            </a:pPr>
            <a:r>
              <a:rPr lang="en-US" sz="1600" dirty="0" smtClean="0">
                <a:latin typeface="Comic Sans MS" panose="030F0702030302020204" pitchFamily="66" charset="0"/>
              </a:rPr>
              <a:t>You </a:t>
            </a:r>
            <a:r>
              <a:rPr lang="en-US" sz="1600" dirty="0" smtClean="0">
                <a:latin typeface="Comic Sans MS" panose="030F0702030302020204" pitchFamily="66" charset="0"/>
              </a:rPr>
              <a:t>shouldn’t interrupt anybody’s talking as a secretary. </a:t>
            </a:r>
            <a:endParaRPr lang="tr-TR" sz="1600" dirty="0" smtClean="0">
              <a:latin typeface="Comic Sans MS" panose="030F0702030302020204" pitchFamily="66" charset="0"/>
            </a:endParaRPr>
          </a:p>
          <a:p>
            <a:pPr marL="596646" indent="-514350">
              <a:lnSpc>
                <a:spcPct val="120000"/>
              </a:lnSpc>
              <a:buClrTx/>
              <a:buSzPct val="100000"/>
              <a:buFont typeface="+mj-lt"/>
              <a:buAutoNum type="arabicParenR"/>
            </a:pPr>
            <a:r>
              <a:rPr lang="en-US" sz="1600" dirty="0" smtClean="0">
                <a:latin typeface="Comic Sans MS" panose="030F0702030302020204" pitchFamily="66" charset="0"/>
              </a:rPr>
              <a:t>You </a:t>
            </a:r>
            <a:r>
              <a:rPr lang="en-US" sz="1600" dirty="0" smtClean="0">
                <a:latin typeface="Comic Sans MS" panose="030F0702030302020204" pitchFamily="66" charset="0"/>
              </a:rPr>
              <a:t>shouldn’t speak on the subject you don’t have any information. </a:t>
            </a:r>
            <a:endParaRPr lang="tr-TR" sz="1600" dirty="0" smtClean="0">
              <a:latin typeface="Comic Sans MS" panose="030F0702030302020204" pitchFamily="66" charset="0"/>
            </a:endParaRPr>
          </a:p>
          <a:p>
            <a:pPr marL="596646" indent="-514350">
              <a:lnSpc>
                <a:spcPct val="120000"/>
              </a:lnSpc>
              <a:buClrTx/>
              <a:buSzPct val="100000"/>
              <a:buFont typeface="+mj-lt"/>
              <a:buAutoNum type="arabicParenR"/>
            </a:pPr>
            <a:r>
              <a:rPr lang="en-US" sz="1600" dirty="0" smtClean="0">
                <a:latin typeface="Comic Sans MS" panose="030F0702030302020204" pitchFamily="66" charset="0"/>
              </a:rPr>
              <a:t>You </a:t>
            </a:r>
            <a:r>
              <a:rPr lang="en-US" sz="1600" dirty="0" smtClean="0">
                <a:latin typeface="Comic Sans MS" panose="030F0702030302020204" pitchFamily="66" charset="0"/>
              </a:rPr>
              <a:t>shouldn’t talk long. </a:t>
            </a:r>
            <a:endParaRPr lang="tr-TR" sz="1600" dirty="0" smtClean="0">
              <a:latin typeface="Comic Sans MS" panose="030F0702030302020204" pitchFamily="66" charset="0"/>
            </a:endParaRPr>
          </a:p>
          <a:p>
            <a:pPr marL="596646" indent="-514350">
              <a:lnSpc>
                <a:spcPct val="120000"/>
              </a:lnSpc>
              <a:buClrTx/>
              <a:buSzPct val="100000"/>
              <a:buFont typeface="+mj-lt"/>
              <a:buAutoNum type="arabicParenR"/>
            </a:pPr>
            <a:r>
              <a:rPr lang="en-US" sz="1600" dirty="0" smtClean="0">
                <a:latin typeface="Comic Sans MS" panose="030F0702030302020204" pitchFamily="66" charset="0"/>
              </a:rPr>
              <a:t>You </a:t>
            </a:r>
            <a:r>
              <a:rPr lang="en-US" sz="1600" dirty="0" smtClean="0">
                <a:latin typeface="Comic Sans MS" panose="030F0702030302020204" pitchFamily="66" charset="0"/>
              </a:rPr>
              <a:t>should tune your voice well. </a:t>
            </a:r>
            <a:endParaRPr lang="tr-TR" sz="1600" dirty="0" smtClean="0">
              <a:latin typeface="Comic Sans MS" panose="030F0702030302020204" pitchFamily="66" charset="0"/>
            </a:endParaRPr>
          </a:p>
          <a:p>
            <a:pPr marL="596646" indent="-514350">
              <a:lnSpc>
                <a:spcPct val="120000"/>
              </a:lnSpc>
              <a:buClrTx/>
              <a:buSzPct val="100000"/>
              <a:buFont typeface="+mj-lt"/>
              <a:buAutoNum type="arabicParenR"/>
            </a:pPr>
            <a:r>
              <a:rPr lang="en-US" sz="1600" dirty="0" smtClean="0">
                <a:latin typeface="Comic Sans MS" panose="030F0702030302020204" pitchFamily="66" charset="0"/>
              </a:rPr>
              <a:t>You </a:t>
            </a:r>
            <a:r>
              <a:rPr lang="en-US" sz="1600" dirty="0" smtClean="0">
                <a:latin typeface="Comic Sans MS" panose="030F0702030302020204" pitchFamily="66" charset="0"/>
              </a:rPr>
              <a:t>shouldn’t </a:t>
            </a:r>
            <a:r>
              <a:rPr lang="en-US" sz="1600" dirty="0" err="1" smtClean="0">
                <a:latin typeface="Comic Sans MS" panose="030F0702030302020204" pitchFamily="66" charset="0"/>
              </a:rPr>
              <a:t>exaggrate</a:t>
            </a:r>
            <a:r>
              <a:rPr lang="en-US" sz="1600" dirty="0" smtClean="0">
                <a:latin typeface="Comic Sans MS" panose="030F0702030302020204" pitchFamily="66" charset="0"/>
              </a:rPr>
              <a:t> your mimics and gestures . </a:t>
            </a:r>
            <a:endParaRPr lang="tr-TR" sz="1600" dirty="0" smtClean="0">
              <a:latin typeface="Comic Sans MS" panose="030F0702030302020204" pitchFamily="66" charset="0"/>
            </a:endParaRPr>
          </a:p>
          <a:p>
            <a:pPr marL="596646" indent="-514350">
              <a:lnSpc>
                <a:spcPct val="120000"/>
              </a:lnSpc>
              <a:buClrTx/>
              <a:buSzPct val="100000"/>
              <a:buFont typeface="+mj-lt"/>
              <a:buAutoNum type="arabicParenR"/>
            </a:pPr>
            <a:r>
              <a:rPr lang="en-US" sz="1600" dirty="0" smtClean="0">
                <a:latin typeface="Comic Sans MS" panose="030F0702030302020204" pitchFamily="66" charset="0"/>
              </a:rPr>
              <a:t>You </a:t>
            </a:r>
            <a:r>
              <a:rPr lang="en-US" sz="1600" dirty="0" smtClean="0">
                <a:latin typeface="Comic Sans MS" panose="030F0702030302020204" pitchFamily="66" charset="0"/>
              </a:rPr>
              <a:t>should try to use the language clearly and fluently. </a:t>
            </a:r>
            <a:endParaRPr lang="tr-TR" sz="1600" dirty="0" smtClean="0">
              <a:latin typeface="Comic Sans MS" panose="030F0702030302020204" pitchFamily="66" charset="0"/>
            </a:endParaRPr>
          </a:p>
          <a:p>
            <a:pPr marL="596646" indent="-514350">
              <a:lnSpc>
                <a:spcPct val="120000"/>
              </a:lnSpc>
              <a:buClrTx/>
              <a:buSzPct val="100000"/>
              <a:buFont typeface="+mj-lt"/>
              <a:buAutoNum type="arabicParenR"/>
            </a:pPr>
            <a:r>
              <a:rPr lang="en-US" sz="1600" dirty="0" smtClean="0">
                <a:latin typeface="Comic Sans MS" panose="030F0702030302020204" pitchFamily="66" charset="0"/>
              </a:rPr>
              <a:t>You </a:t>
            </a:r>
            <a:r>
              <a:rPr lang="en-US" sz="1600" dirty="0" smtClean="0">
                <a:latin typeface="Comic Sans MS" panose="030F0702030302020204" pitchFamily="66" charset="0"/>
              </a:rPr>
              <a:t>should avoid asking unnecessary questions. </a:t>
            </a:r>
            <a:endParaRPr lang="tr-TR" sz="1600" dirty="0">
              <a:latin typeface="Comic Sans MS" panose="030F0702030302020204" pitchFamily="66" charset="0"/>
            </a:endParaRPr>
          </a:p>
          <a:p>
            <a:pPr marL="596646" indent="-514350">
              <a:lnSpc>
                <a:spcPct val="120000"/>
              </a:lnSpc>
              <a:buClrTx/>
              <a:buSzPct val="100000"/>
              <a:buFont typeface="+mj-lt"/>
              <a:buAutoNum type="arabicParenR"/>
            </a:pPr>
            <a:r>
              <a:rPr lang="en-US" sz="1600" dirty="0" smtClean="0">
                <a:latin typeface="Comic Sans MS" panose="030F0702030302020204" pitchFamily="66" charset="0"/>
              </a:rPr>
              <a:t>You </a:t>
            </a:r>
            <a:r>
              <a:rPr lang="en-US" sz="1600" dirty="0" smtClean="0">
                <a:latin typeface="Comic Sans MS" panose="030F0702030302020204" pitchFamily="66" charset="0"/>
              </a:rPr>
              <a:t>should listen to the guest carefully and reveal it to him/her. </a:t>
            </a:r>
            <a:endParaRPr lang="tr-TR" sz="1600" dirty="0" smtClean="0">
              <a:latin typeface="Comic Sans MS" panose="030F0702030302020204" pitchFamily="66" charset="0"/>
            </a:endParaRPr>
          </a:p>
          <a:p>
            <a:pPr marL="596646" indent="-514350">
              <a:lnSpc>
                <a:spcPct val="120000"/>
              </a:lnSpc>
              <a:buClrTx/>
              <a:buSzPct val="100000"/>
              <a:buFont typeface="+mj-lt"/>
              <a:buAutoNum type="arabicParenR"/>
            </a:pPr>
            <a:r>
              <a:rPr lang="en-US" sz="1600" dirty="0" smtClean="0">
                <a:latin typeface="Comic Sans MS" panose="030F0702030302020204" pitchFamily="66" charset="0"/>
              </a:rPr>
              <a:t>You </a:t>
            </a:r>
            <a:r>
              <a:rPr lang="en-US" sz="1600" dirty="0" smtClean="0">
                <a:latin typeface="Comic Sans MS" panose="030F0702030302020204" pitchFamily="66" charset="0"/>
              </a:rPr>
              <a:t>should be calm and patient when you are angry and furious. </a:t>
            </a:r>
            <a:endParaRPr lang="tr-TR" sz="1600" dirty="0" smtClean="0">
              <a:latin typeface="Comic Sans MS" panose="030F0702030302020204" pitchFamily="66" charset="0"/>
            </a:endParaRPr>
          </a:p>
          <a:p>
            <a:pPr marL="596646" indent="-514350">
              <a:lnSpc>
                <a:spcPct val="120000"/>
              </a:lnSpc>
              <a:buClrTx/>
              <a:buSzPct val="100000"/>
              <a:buFont typeface="+mj-lt"/>
              <a:buAutoNum type="arabicParenR"/>
            </a:pPr>
            <a:r>
              <a:rPr lang="en-US" sz="1600" dirty="0" smtClean="0">
                <a:latin typeface="Comic Sans MS" panose="030F0702030302020204" pitchFamily="66" charset="0"/>
              </a:rPr>
              <a:t>You </a:t>
            </a:r>
            <a:r>
              <a:rPr lang="en-US" sz="1600" dirty="0" smtClean="0">
                <a:latin typeface="Comic Sans MS" panose="030F0702030302020204" pitchFamily="66" charset="0"/>
              </a:rPr>
              <a:t>should avoid quarrels. </a:t>
            </a:r>
            <a:endParaRPr lang="tr-TR" sz="1600" dirty="0" smtClean="0">
              <a:latin typeface="Comic Sans MS" panose="030F0702030302020204" pitchFamily="66" charset="0"/>
            </a:endParaRPr>
          </a:p>
          <a:p>
            <a:pPr marL="596646" indent="-514350">
              <a:lnSpc>
                <a:spcPct val="120000"/>
              </a:lnSpc>
              <a:buClrTx/>
              <a:buSzPct val="100000"/>
              <a:buFont typeface="+mj-lt"/>
              <a:buAutoNum type="arabicParenR"/>
            </a:pPr>
            <a:r>
              <a:rPr lang="en-US" sz="1600" dirty="0" smtClean="0">
                <a:latin typeface="Comic Sans MS" panose="030F0702030302020204" pitchFamily="66" charset="0"/>
              </a:rPr>
              <a:t>You </a:t>
            </a:r>
            <a:r>
              <a:rPr lang="en-US" sz="1600" dirty="0" smtClean="0">
                <a:latin typeface="Comic Sans MS" panose="030F0702030302020204" pitchFamily="66" charset="0"/>
              </a:rPr>
              <a:t>should check if the information is true or not. </a:t>
            </a:r>
            <a:endParaRPr lang="tr-TR" sz="1600" dirty="0" smtClean="0">
              <a:latin typeface="Comic Sans MS" panose="030F0702030302020204" pitchFamily="66" charset="0"/>
            </a:endParaRPr>
          </a:p>
          <a:p>
            <a:pPr marL="596646" indent="-514350">
              <a:lnSpc>
                <a:spcPct val="120000"/>
              </a:lnSpc>
              <a:buClrTx/>
              <a:buSzPct val="100000"/>
              <a:buFont typeface="+mj-lt"/>
              <a:buAutoNum type="arabicParenR"/>
            </a:pPr>
            <a:r>
              <a:rPr lang="en-US" sz="1600" dirty="0" smtClean="0">
                <a:latin typeface="Comic Sans MS" panose="030F0702030302020204" pitchFamily="66" charset="0"/>
              </a:rPr>
              <a:t>You </a:t>
            </a:r>
            <a:r>
              <a:rPr lang="en-US" sz="1600" dirty="0" smtClean="0">
                <a:latin typeface="Comic Sans MS" panose="030F0702030302020204" pitchFamily="66" charset="0"/>
              </a:rPr>
              <a:t>shouldn’t be </a:t>
            </a:r>
            <a:r>
              <a:rPr lang="en-US" sz="1600" dirty="0" err="1" smtClean="0">
                <a:latin typeface="Comic Sans MS" panose="030F0702030302020204" pitchFamily="66" charset="0"/>
              </a:rPr>
              <a:t>presudiced</a:t>
            </a:r>
            <a:r>
              <a:rPr lang="en-US" sz="1600" dirty="0" smtClean="0">
                <a:latin typeface="Comic Sans MS" panose="030F0702030302020204" pitchFamily="66" charset="0"/>
              </a:rPr>
              <a:t>. </a:t>
            </a:r>
            <a:endParaRPr lang="tr-TR" sz="1600" dirty="0" smtClean="0">
              <a:latin typeface="Comic Sans MS" panose="030F0702030302020204" pitchFamily="66" charset="0"/>
            </a:endParaRPr>
          </a:p>
          <a:p>
            <a:pPr marL="596646" indent="-514350">
              <a:lnSpc>
                <a:spcPct val="120000"/>
              </a:lnSpc>
              <a:buClrTx/>
              <a:buSzPct val="100000"/>
              <a:buFont typeface="+mj-lt"/>
              <a:buAutoNum type="arabicParenR"/>
            </a:pPr>
            <a:r>
              <a:rPr lang="en-US" sz="1600" dirty="0" smtClean="0">
                <a:latin typeface="Comic Sans MS" panose="030F0702030302020204" pitchFamily="66" charset="0"/>
              </a:rPr>
              <a:t>You </a:t>
            </a:r>
            <a:r>
              <a:rPr lang="en-US" sz="1600" dirty="0" smtClean="0">
                <a:latin typeface="Comic Sans MS" panose="030F0702030302020204" pitchFamily="66" charset="0"/>
              </a:rPr>
              <a:t>should try to understand body </a:t>
            </a:r>
            <a:r>
              <a:rPr lang="en-US" sz="1600" dirty="0" err="1" smtClean="0">
                <a:latin typeface="Comic Sans MS" panose="030F0702030302020204" pitchFamily="66" charset="0"/>
              </a:rPr>
              <a:t>languag</a:t>
            </a:r>
            <a:endParaRPr lang="tr-TR" sz="1600" dirty="0">
              <a:latin typeface="Comic Sans MS" panose="030F0702030302020204" pitchFamily="66"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en-US" sz="3600" b="1" dirty="0" smtClean="0">
                <a:latin typeface="Comic Sans MS" panose="030F0702030302020204" pitchFamily="66" charset="0"/>
              </a:rPr>
              <a:t>Offer</a:t>
            </a:r>
            <a:r>
              <a:rPr lang="tr-TR" sz="3600" b="1" dirty="0" smtClean="0">
                <a:latin typeface="Comic Sans MS" panose="030F0702030302020204" pitchFamily="66" charset="0"/>
              </a:rPr>
              <a:t>i</a:t>
            </a:r>
            <a:r>
              <a:rPr lang="en-US" sz="3600" b="1" dirty="0" smtClean="0">
                <a:latin typeface="Comic Sans MS" panose="030F0702030302020204" pitchFamily="66" charset="0"/>
              </a:rPr>
              <a:t>ng </a:t>
            </a:r>
            <a:r>
              <a:rPr lang="en-US" sz="3600" b="1" dirty="0" smtClean="0">
                <a:latin typeface="Comic Sans MS" panose="030F0702030302020204" pitchFamily="66" charset="0"/>
              </a:rPr>
              <a:t>Rules </a:t>
            </a:r>
            <a:endParaRPr lang="tr-TR" sz="3600" b="1" dirty="0">
              <a:latin typeface="Comic Sans MS" panose="030F0702030302020204" pitchFamily="66" charset="0"/>
            </a:endParaRPr>
          </a:p>
        </p:txBody>
      </p:sp>
      <p:sp>
        <p:nvSpPr>
          <p:cNvPr id="3" name="2 İçerik Yer Tutucusu"/>
          <p:cNvSpPr>
            <a:spLocks noGrp="1"/>
          </p:cNvSpPr>
          <p:nvPr>
            <p:ph idx="1"/>
          </p:nvPr>
        </p:nvSpPr>
        <p:spPr>
          <a:xfrm>
            <a:off x="1435608" y="1124744"/>
            <a:ext cx="7312856" cy="4907632"/>
          </a:xfrm>
        </p:spPr>
        <p:txBody>
          <a:bodyPr>
            <a:noAutofit/>
          </a:bodyPr>
          <a:lstStyle/>
          <a:p>
            <a:pPr marL="596646" indent="-514350">
              <a:lnSpc>
                <a:spcPct val="140000"/>
              </a:lnSpc>
              <a:buClrTx/>
              <a:buSzPct val="100000"/>
              <a:buFont typeface="+mj-lt"/>
              <a:buAutoNum type="arabicParenR"/>
            </a:pPr>
            <a:r>
              <a:rPr lang="en-US" sz="1600" dirty="0" smtClean="0">
                <a:latin typeface="Comic Sans MS" panose="030F0702030302020204" pitchFamily="66" charset="0"/>
              </a:rPr>
              <a:t>The </a:t>
            </a:r>
            <a:r>
              <a:rPr lang="en-US" sz="1600" dirty="0" smtClean="0">
                <a:latin typeface="Comic Sans MS" panose="030F0702030302020204" pitchFamily="66" charset="0"/>
              </a:rPr>
              <a:t>guests </a:t>
            </a:r>
            <a:r>
              <a:rPr lang="en-US" sz="1600" dirty="0" smtClean="0">
                <a:latin typeface="Comic Sans MS" panose="030F0702030302020204" pitchFamily="66" charset="0"/>
              </a:rPr>
              <a:t>habits,</a:t>
            </a:r>
            <a:r>
              <a:rPr lang="tr-TR" sz="1600" dirty="0" smtClean="0">
                <a:latin typeface="Comic Sans MS" panose="030F0702030302020204" pitchFamily="66" charset="0"/>
              </a:rPr>
              <a:t> </a:t>
            </a:r>
            <a:r>
              <a:rPr lang="en-US" sz="1600" dirty="0" smtClean="0">
                <a:latin typeface="Comic Sans MS" panose="030F0702030302020204" pitchFamily="66" charset="0"/>
              </a:rPr>
              <a:t>who </a:t>
            </a:r>
            <a:r>
              <a:rPr lang="en-US" sz="1600" dirty="0" smtClean="0">
                <a:latin typeface="Comic Sans MS" panose="030F0702030302020204" pitchFamily="66" charset="0"/>
              </a:rPr>
              <a:t>come </a:t>
            </a:r>
            <a:r>
              <a:rPr lang="en-US" sz="1600" dirty="0" smtClean="0">
                <a:latin typeface="Comic Sans MS" panose="030F0702030302020204" pitchFamily="66" charset="0"/>
              </a:rPr>
              <a:t>permanently,</a:t>
            </a:r>
            <a:r>
              <a:rPr lang="tr-TR" sz="1600" dirty="0" smtClean="0">
                <a:latin typeface="Comic Sans MS" panose="030F0702030302020204" pitchFamily="66" charset="0"/>
              </a:rPr>
              <a:t> </a:t>
            </a:r>
            <a:r>
              <a:rPr lang="en-US" sz="1600" dirty="0" smtClean="0">
                <a:latin typeface="Comic Sans MS" panose="030F0702030302020204" pitchFamily="66" charset="0"/>
              </a:rPr>
              <a:t>should </a:t>
            </a:r>
            <a:r>
              <a:rPr lang="en-US" sz="1600" dirty="0" smtClean="0">
                <a:latin typeface="Comic Sans MS" panose="030F0702030302020204" pitchFamily="66" charset="0"/>
              </a:rPr>
              <a:t>be known and it should be learnt how they want their </a:t>
            </a:r>
            <a:r>
              <a:rPr lang="en-US" sz="1600" dirty="0" smtClean="0">
                <a:latin typeface="Comic Sans MS" panose="030F0702030302020204" pitchFamily="66" charset="0"/>
              </a:rPr>
              <a:t>tea/coffee</a:t>
            </a:r>
            <a:r>
              <a:rPr lang="en-US" sz="1600" dirty="0" smtClean="0">
                <a:latin typeface="Comic Sans MS" panose="030F0702030302020204" pitchFamily="66" charset="0"/>
              </a:rPr>
              <a:t>. </a:t>
            </a:r>
            <a:endParaRPr lang="tr-TR" sz="1600" dirty="0" smtClean="0">
              <a:latin typeface="Comic Sans MS" panose="030F0702030302020204" pitchFamily="66" charset="0"/>
            </a:endParaRPr>
          </a:p>
          <a:p>
            <a:pPr marL="596646" indent="-514350">
              <a:lnSpc>
                <a:spcPct val="140000"/>
              </a:lnSpc>
              <a:buClrTx/>
              <a:buSzPct val="100000"/>
              <a:buFont typeface="+mj-lt"/>
              <a:buAutoNum type="arabicParenR"/>
            </a:pPr>
            <a:r>
              <a:rPr lang="en-US" sz="1600" dirty="0" smtClean="0">
                <a:latin typeface="Comic Sans MS" panose="030F0702030302020204" pitchFamily="66" charset="0"/>
              </a:rPr>
              <a:t>First </a:t>
            </a:r>
            <a:r>
              <a:rPr lang="en-US" sz="1600" dirty="0" smtClean="0">
                <a:latin typeface="Comic Sans MS" panose="030F0702030302020204" pitchFamily="66" charset="0"/>
              </a:rPr>
              <a:t>the guest and then the manager should be offered. </a:t>
            </a:r>
            <a:endParaRPr lang="tr-TR" sz="1600" dirty="0" smtClean="0">
              <a:latin typeface="Comic Sans MS" panose="030F0702030302020204" pitchFamily="66" charset="0"/>
            </a:endParaRPr>
          </a:p>
          <a:p>
            <a:pPr marL="596646" indent="-514350">
              <a:lnSpc>
                <a:spcPct val="140000"/>
              </a:lnSpc>
              <a:buClrTx/>
              <a:buSzPct val="100000"/>
              <a:buFont typeface="+mj-lt"/>
              <a:buAutoNum type="arabicParenR"/>
            </a:pPr>
            <a:r>
              <a:rPr lang="en-US" sz="1600" dirty="0" smtClean="0">
                <a:latin typeface="Comic Sans MS" panose="030F0702030302020204" pitchFamily="66" charset="0"/>
              </a:rPr>
              <a:t>Precedence </a:t>
            </a:r>
            <a:r>
              <a:rPr lang="en-US" sz="1600" dirty="0" smtClean="0">
                <a:latin typeface="Comic Sans MS" panose="030F0702030302020204" pitchFamily="66" charset="0"/>
              </a:rPr>
              <a:t>in offering :Old woman ,young woman ,old man ,young man. </a:t>
            </a:r>
            <a:endParaRPr lang="tr-TR" sz="1600" dirty="0" smtClean="0">
              <a:latin typeface="Comic Sans MS" panose="030F0702030302020204" pitchFamily="66" charset="0"/>
            </a:endParaRPr>
          </a:p>
          <a:p>
            <a:pPr marL="596646" indent="-514350">
              <a:lnSpc>
                <a:spcPct val="140000"/>
              </a:lnSpc>
              <a:buClrTx/>
              <a:buSzPct val="100000"/>
              <a:buFont typeface="+mj-lt"/>
              <a:buAutoNum type="arabicParenR"/>
            </a:pPr>
            <a:r>
              <a:rPr lang="en-US" sz="1600" dirty="0" smtClean="0">
                <a:latin typeface="Comic Sans MS" panose="030F0702030302020204" pitchFamily="66" charset="0"/>
              </a:rPr>
              <a:t>It </a:t>
            </a:r>
            <a:r>
              <a:rPr lang="en-US" sz="1600" dirty="0" smtClean="0">
                <a:latin typeface="Comic Sans MS" panose="030F0702030302020204" pitchFamily="66" charset="0"/>
              </a:rPr>
              <a:t>should be offered from the top rank to the bottom </a:t>
            </a:r>
            <a:r>
              <a:rPr lang="en-US" sz="1600" dirty="0" err="1" smtClean="0">
                <a:latin typeface="Comic Sans MS" panose="030F0702030302020204" pitchFamily="66" charset="0"/>
              </a:rPr>
              <a:t>rank.At</a:t>
            </a:r>
            <a:r>
              <a:rPr lang="en-US" sz="1600" dirty="0" smtClean="0">
                <a:latin typeface="Comic Sans MS" panose="030F0702030302020204" pitchFamily="66" charset="0"/>
              </a:rPr>
              <a:t> this position age is not important. </a:t>
            </a:r>
            <a:endParaRPr lang="tr-TR" sz="1600" dirty="0" smtClean="0">
              <a:latin typeface="Comic Sans MS" panose="030F0702030302020204" pitchFamily="66" charset="0"/>
            </a:endParaRPr>
          </a:p>
          <a:p>
            <a:pPr marL="596646" indent="-514350">
              <a:lnSpc>
                <a:spcPct val="140000"/>
              </a:lnSpc>
              <a:buClrTx/>
              <a:buSzPct val="100000"/>
              <a:buFont typeface="+mj-lt"/>
              <a:buAutoNum type="arabicParenR"/>
            </a:pPr>
            <a:r>
              <a:rPr lang="en-US" sz="1600" dirty="0" smtClean="0">
                <a:latin typeface="Comic Sans MS" panose="030F0702030302020204" pitchFamily="66" charset="0"/>
              </a:rPr>
              <a:t>You </a:t>
            </a:r>
            <a:r>
              <a:rPr lang="en-US" sz="1600" dirty="0" smtClean="0">
                <a:latin typeface="Comic Sans MS" panose="030F0702030302020204" pitchFamily="66" charset="0"/>
              </a:rPr>
              <a:t>should carry the food and drink with your left hand and serve with your right one. </a:t>
            </a:r>
            <a:endParaRPr lang="tr-TR" sz="1600" dirty="0" smtClean="0">
              <a:latin typeface="Comic Sans MS" panose="030F0702030302020204" pitchFamily="66" charset="0"/>
            </a:endParaRPr>
          </a:p>
          <a:p>
            <a:pPr marL="596646" indent="-514350">
              <a:lnSpc>
                <a:spcPct val="140000"/>
              </a:lnSpc>
              <a:buClrTx/>
              <a:buSzPct val="100000"/>
              <a:buFont typeface="+mj-lt"/>
              <a:buAutoNum type="arabicParenR"/>
            </a:pPr>
            <a:r>
              <a:rPr lang="en-US" sz="1600" dirty="0" smtClean="0">
                <a:latin typeface="Comic Sans MS" panose="030F0702030302020204" pitchFamily="66" charset="0"/>
              </a:rPr>
              <a:t>Dishes </a:t>
            </a:r>
            <a:r>
              <a:rPr lang="en-US" sz="1600" dirty="0" smtClean="0">
                <a:latin typeface="Comic Sans MS" panose="030F0702030302020204" pitchFamily="66" charset="0"/>
              </a:rPr>
              <a:t>and glasses should be put on the table from the right side of the guests and you should take them out from the same </a:t>
            </a:r>
            <a:r>
              <a:rPr lang="en-US" sz="1600" dirty="0" smtClean="0">
                <a:latin typeface="Comic Sans MS" panose="030F0702030302020204" pitchFamily="66" charset="0"/>
              </a:rPr>
              <a:t>side.</a:t>
            </a:r>
            <a:endParaRPr lang="tr-TR" sz="1600" dirty="0" smtClean="0">
              <a:latin typeface="Comic Sans MS" panose="030F0702030302020204" pitchFamily="66" charset="0"/>
            </a:endParaRPr>
          </a:p>
          <a:p>
            <a:pPr marL="596646" indent="-514350">
              <a:lnSpc>
                <a:spcPct val="140000"/>
              </a:lnSpc>
              <a:buClrTx/>
              <a:buSzPct val="100000"/>
              <a:buFont typeface="+mj-lt"/>
              <a:buAutoNum type="arabicParenR"/>
            </a:pPr>
            <a:r>
              <a:rPr lang="en-US" sz="1600" dirty="0" smtClean="0">
                <a:latin typeface="Comic Sans MS" panose="030F0702030302020204" pitchFamily="66" charset="0"/>
              </a:rPr>
              <a:t>It </a:t>
            </a:r>
            <a:r>
              <a:rPr lang="en-US" sz="1600" dirty="0" smtClean="0">
                <a:latin typeface="Comic Sans MS" panose="030F0702030302020204" pitchFamily="66" charset="0"/>
              </a:rPr>
              <a:t>should be waited that the guests finish eating and drinking then dishes and glasses should be taken out in a polite way. </a:t>
            </a:r>
            <a:endParaRPr lang="tr-TR" sz="1600" dirty="0" smtClean="0">
              <a:latin typeface="Comic Sans MS" panose="030F0702030302020204" pitchFamily="66" charset="0"/>
            </a:endParaRPr>
          </a:p>
          <a:p>
            <a:pPr marL="596646" indent="-514350">
              <a:lnSpc>
                <a:spcPct val="140000"/>
              </a:lnSpc>
              <a:buClrTx/>
              <a:buSzPct val="100000"/>
              <a:buFont typeface="+mj-lt"/>
              <a:buAutoNum type="arabicParenR"/>
            </a:pPr>
            <a:r>
              <a:rPr lang="en-US" sz="1600" dirty="0" smtClean="0">
                <a:latin typeface="Comic Sans MS" panose="030F0702030302020204" pitchFamily="66" charset="0"/>
              </a:rPr>
              <a:t>The </a:t>
            </a:r>
            <a:r>
              <a:rPr lang="en-US" sz="1600" dirty="0" smtClean="0">
                <a:latin typeface="Comic Sans MS" panose="030F0702030302020204" pitchFamily="66" charset="0"/>
              </a:rPr>
              <a:t>ashtrays should be changed </a:t>
            </a:r>
            <a:r>
              <a:rPr lang="en-US" sz="1600" dirty="0" smtClean="0">
                <a:latin typeface="Comic Sans MS" panose="030F0702030302020204" pitchFamily="66" charset="0"/>
              </a:rPr>
              <a:t>carefully</a:t>
            </a:r>
            <a:r>
              <a:rPr lang="tr-TR" sz="1600" dirty="0" smtClean="0">
                <a:latin typeface="Comic Sans MS" panose="030F0702030302020204" pitchFamily="66" charset="0"/>
              </a:rPr>
              <a:t>.</a:t>
            </a:r>
            <a:endParaRPr lang="tr-TR" sz="1600" dirty="0">
              <a:latin typeface="Comic Sans MS" panose="030F0702030302020204" pitchFamily="66"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23934" y="188640"/>
            <a:ext cx="7498080" cy="864096"/>
          </a:xfrm>
        </p:spPr>
        <p:txBody>
          <a:bodyPr>
            <a:normAutofit/>
          </a:bodyPr>
          <a:lstStyle/>
          <a:p>
            <a:pPr>
              <a:lnSpc>
                <a:spcPct val="120000"/>
              </a:lnSpc>
              <a:spcBef>
                <a:spcPts val="600"/>
              </a:spcBef>
            </a:pPr>
            <a:r>
              <a:rPr lang="en-US" sz="3200" b="1" dirty="0">
                <a:latin typeface="Comic Sans MS" panose="030F0702030302020204" pitchFamily="66" charset="0"/>
              </a:rPr>
              <a:t>Carrying Out The Guest Requests </a:t>
            </a:r>
            <a:endParaRPr lang="tr-TR" sz="3200" b="1" dirty="0">
              <a:latin typeface="Comic Sans MS" panose="030F0702030302020204" pitchFamily="66" charset="0"/>
            </a:endParaRPr>
          </a:p>
        </p:txBody>
      </p:sp>
      <p:sp>
        <p:nvSpPr>
          <p:cNvPr id="3" name="İçerik Yer Tutucusu 2"/>
          <p:cNvSpPr>
            <a:spLocks noGrp="1"/>
          </p:cNvSpPr>
          <p:nvPr>
            <p:ph idx="1"/>
          </p:nvPr>
        </p:nvSpPr>
        <p:spPr>
          <a:xfrm>
            <a:off x="1259632" y="1052736"/>
            <a:ext cx="7674056" cy="5195664"/>
          </a:xfrm>
        </p:spPr>
        <p:txBody>
          <a:bodyPr>
            <a:noAutofit/>
          </a:bodyPr>
          <a:lstStyle/>
          <a:p>
            <a:pPr>
              <a:lnSpc>
                <a:spcPct val="140000"/>
              </a:lnSpc>
              <a:buClrTx/>
              <a:buFont typeface="Wingdings" panose="05000000000000000000" pitchFamily="2" charset="2"/>
              <a:buChar char="q"/>
            </a:pPr>
            <a:r>
              <a:rPr lang="en-US" sz="1600" dirty="0" smtClean="0">
                <a:latin typeface="Comic Sans MS" panose="030F0702030302020204" pitchFamily="66" charset="0"/>
              </a:rPr>
              <a:t>Some </a:t>
            </a:r>
            <a:r>
              <a:rPr lang="en-US" sz="1600" dirty="0">
                <a:latin typeface="Comic Sans MS" panose="030F0702030302020204" pitchFamily="66" charset="0"/>
              </a:rPr>
              <a:t>guests can come to the company because of various reasons from time to </a:t>
            </a:r>
            <a:r>
              <a:rPr lang="en-US" sz="1600" dirty="0" smtClean="0">
                <a:latin typeface="Comic Sans MS" panose="030F0702030302020204" pitchFamily="66" charset="0"/>
              </a:rPr>
              <a:t>time.</a:t>
            </a:r>
            <a:r>
              <a:rPr lang="tr-TR" sz="1600" dirty="0" smtClean="0">
                <a:latin typeface="Comic Sans MS" panose="030F0702030302020204" pitchFamily="66" charset="0"/>
              </a:rPr>
              <a:t> </a:t>
            </a:r>
            <a:r>
              <a:rPr lang="en-US" sz="1600" dirty="0" smtClean="0">
                <a:latin typeface="Comic Sans MS" panose="030F0702030302020204" pitchFamily="66" charset="0"/>
              </a:rPr>
              <a:t>To </a:t>
            </a:r>
            <a:r>
              <a:rPr lang="en-US" sz="1600" dirty="0">
                <a:latin typeface="Comic Sans MS" panose="030F0702030302020204" pitchFamily="66" charset="0"/>
              </a:rPr>
              <a:t>welcome  the guest is one of the secretary’s duties. In </a:t>
            </a:r>
            <a:r>
              <a:rPr lang="en-US" sz="1600" dirty="0" smtClean="0">
                <a:latin typeface="Comic Sans MS" panose="030F0702030302020204" pitchFamily="66" charset="0"/>
              </a:rPr>
              <a:t>general,</a:t>
            </a:r>
            <a:r>
              <a:rPr lang="tr-TR" sz="1600" dirty="0" smtClean="0">
                <a:latin typeface="Comic Sans MS" panose="030F0702030302020204" pitchFamily="66" charset="0"/>
              </a:rPr>
              <a:t> </a:t>
            </a:r>
            <a:r>
              <a:rPr lang="en-US" sz="1600" dirty="0" smtClean="0">
                <a:latin typeface="Comic Sans MS" panose="030F0702030302020204" pitchFamily="66" charset="0"/>
              </a:rPr>
              <a:t>the </a:t>
            </a:r>
            <a:r>
              <a:rPr lang="en-US" sz="1600" dirty="0">
                <a:latin typeface="Comic Sans MS" panose="030F0702030302020204" pitchFamily="66" charset="0"/>
              </a:rPr>
              <a:t>guest comes to the company for these aims: </a:t>
            </a:r>
          </a:p>
          <a:p>
            <a:pPr lvl="1">
              <a:lnSpc>
                <a:spcPct val="140000"/>
              </a:lnSpc>
              <a:buClrTx/>
              <a:buFont typeface="Wingdings" panose="05000000000000000000" pitchFamily="2" charset="2"/>
              <a:buChar char="q"/>
            </a:pPr>
            <a:r>
              <a:rPr lang="en-US" sz="1400" dirty="0" smtClean="0">
                <a:latin typeface="Comic Sans MS" panose="030F0702030302020204" pitchFamily="66" charset="0"/>
              </a:rPr>
              <a:t>For </a:t>
            </a:r>
            <a:r>
              <a:rPr lang="en-US" sz="1400" dirty="0">
                <a:latin typeface="Comic Sans MS" panose="030F0702030302020204" pitchFamily="66" charset="0"/>
              </a:rPr>
              <a:t>making an interview   </a:t>
            </a:r>
            <a:endParaRPr lang="tr-TR" sz="1400" dirty="0" smtClean="0">
              <a:latin typeface="Comic Sans MS" panose="030F0702030302020204" pitchFamily="66" charset="0"/>
            </a:endParaRPr>
          </a:p>
          <a:p>
            <a:pPr lvl="1">
              <a:lnSpc>
                <a:spcPct val="140000"/>
              </a:lnSpc>
              <a:buClrTx/>
              <a:buFont typeface="Wingdings" panose="05000000000000000000" pitchFamily="2" charset="2"/>
              <a:buChar char="q"/>
            </a:pPr>
            <a:r>
              <a:rPr lang="en-US" sz="1400" dirty="0" smtClean="0">
                <a:latin typeface="Comic Sans MS" panose="030F0702030302020204" pitchFamily="66" charset="0"/>
              </a:rPr>
              <a:t>For </a:t>
            </a:r>
            <a:r>
              <a:rPr lang="en-US" sz="1400" dirty="0">
                <a:latin typeface="Comic Sans MS" panose="030F0702030302020204" pitchFamily="66" charset="0"/>
              </a:rPr>
              <a:t>getting some information on various subjects   </a:t>
            </a:r>
            <a:endParaRPr lang="tr-TR" sz="1400" dirty="0" smtClean="0">
              <a:latin typeface="Comic Sans MS" panose="030F0702030302020204" pitchFamily="66" charset="0"/>
            </a:endParaRPr>
          </a:p>
          <a:p>
            <a:pPr lvl="1">
              <a:lnSpc>
                <a:spcPct val="140000"/>
              </a:lnSpc>
              <a:buClrTx/>
              <a:buFont typeface="Wingdings" panose="05000000000000000000" pitchFamily="2" charset="2"/>
              <a:buChar char="q"/>
            </a:pPr>
            <a:r>
              <a:rPr lang="en-US" sz="1400" dirty="0" smtClean="0">
                <a:latin typeface="Comic Sans MS" panose="030F0702030302020204" pitchFamily="66" charset="0"/>
              </a:rPr>
              <a:t>For </a:t>
            </a:r>
            <a:r>
              <a:rPr lang="en-US" sz="1400" dirty="0">
                <a:latin typeface="Comic Sans MS" panose="030F0702030302020204" pitchFamily="66" charset="0"/>
              </a:rPr>
              <a:t>visiting    </a:t>
            </a:r>
            <a:endParaRPr lang="tr-TR" sz="1400" dirty="0" smtClean="0">
              <a:latin typeface="Comic Sans MS" panose="030F0702030302020204" pitchFamily="66" charset="0"/>
            </a:endParaRPr>
          </a:p>
          <a:p>
            <a:pPr lvl="1">
              <a:lnSpc>
                <a:spcPct val="140000"/>
              </a:lnSpc>
              <a:buClrTx/>
              <a:buFont typeface="Wingdings" panose="05000000000000000000" pitchFamily="2" charset="2"/>
              <a:buChar char="q"/>
            </a:pPr>
            <a:r>
              <a:rPr lang="en-US" sz="1400" dirty="0" smtClean="0">
                <a:latin typeface="Comic Sans MS" panose="030F0702030302020204" pitchFamily="66" charset="0"/>
              </a:rPr>
              <a:t>For </a:t>
            </a:r>
            <a:r>
              <a:rPr lang="en-US" sz="1400" dirty="0">
                <a:latin typeface="Comic Sans MS" panose="030F0702030302020204" pitchFamily="66" charset="0"/>
              </a:rPr>
              <a:t>buying and selling product    </a:t>
            </a:r>
            <a:endParaRPr lang="tr-TR" sz="1400" dirty="0" smtClean="0">
              <a:latin typeface="Comic Sans MS" panose="030F0702030302020204" pitchFamily="66" charset="0"/>
            </a:endParaRPr>
          </a:p>
          <a:p>
            <a:pPr lvl="1">
              <a:lnSpc>
                <a:spcPct val="140000"/>
              </a:lnSpc>
              <a:buClrTx/>
              <a:buFont typeface="Wingdings" panose="05000000000000000000" pitchFamily="2" charset="2"/>
              <a:buChar char="q"/>
            </a:pPr>
            <a:r>
              <a:rPr lang="en-US" sz="1400" dirty="0" smtClean="0">
                <a:latin typeface="Comic Sans MS" panose="030F0702030302020204" pitchFamily="66" charset="0"/>
              </a:rPr>
              <a:t>For </a:t>
            </a:r>
            <a:r>
              <a:rPr lang="en-US" sz="1400" dirty="0" err="1">
                <a:latin typeface="Comic Sans MS" panose="030F0702030302020204" pitchFamily="66" charset="0"/>
              </a:rPr>
              <a:t>curiousity</a:t>
            </a:r>
            <a:r>
              <a:rPr lang="en-US" sz="1400" dirty="0">
                <a:latin typeface="Comic Sans MS" panose="030F0702030302020204" pitchFamily="66" charset="0"/>
              </a:rPr>
              <a:t> </a:t>
            </a:r>
          </a:p>
          <a:p>
            <a:pPr>
              <a:lnSpc>
                <a:spcPct val="140000"/>
              </a:lnSpc>
              <a:buClrTx/>
              <a:buFont typeface="Wingdings" panose="05000000000000000000" pitchFamily="2" charset="2"/>
              <a:buChar char="q"/>
            </a:pPr>
            <a:r>
              <a:rPr lang="en-US" sz="1600" dirty="0" smtClean="0">
                <a:latin typeface="Comic Sans MS" panose="030F0702030302020204" pitchFamily="66" charset="0"/>
              </a:rPr>
              <a:t>A </a:t>
            </a:r>
            <a:r>
              <a:rPr lang="en-US" sz="1600" dirty="0">
                <a:latin typeface="Comic Sans MS" panose="030F0702030302020204" pitchFamily="66" charset="0"/>
              </a:rPr>
              <a:t>guest who comes for business is greeted saying “Welcome sir</a:t>
            </a:r>
            <a:r>
              <a:rPr lang="en-US" sz="1600" dirty="0" smtClean="0">
                <a:latin typeface="Comic Sans MS" panose="030F0702030302020204" pitchFamily="66" charset="0"/>
              </a:rPr>
              <a:t>,</a:t>
            </a:r>
            <a:r>
              <a:rPr lang="tr-TR" sz="1600" dirty="0" smtClean="0">
                <a:latin typeface="Comic Sans MS" panose="030F0702030302020204" pitchFamily="66" charset="0"/>
              </a:rPr>
              <a:t> </a:t>
            </a:r>
            <a:r>
              <a:rPr lang="en-US" sz="1600" dirty="0" smtClean="0">
                <a:latin typeface="Comic Sans MS" panose="030F0702030302020204" pitchFamily="66" charset="0"/>
              </a:rPr>
              <a:t>madam.</a:t>
            </a:r>
            <a:r>
              <a:rPr lang="tr-TR" sz="1600" dirty="0" smtClean="0">
                <a:latin typeface="Comic Sans MS" panose="030F0702030302020204" pitchFamily="66" charset="0"/>
              </a:rPr>
              <a:t> </a:t>
            </a:r>
            <a:r>
              <a:rPr lang="en-US" sz="1600" dirty="0" smtClean="0">
                <a:latin typeface="Comic Sans MS" panose="030F0702030302020204" pitchFamily="66" charset="0"/>
              </a:rPr>
              <a:t>How </a:t>
            </a:r>
            <a:r>
              <a:rPr lang="en-US" sz="1600" dirty="0">
                <a:latin typeface="Comic Sans MS" panose="030F0702030302020204" pitchFamily="66" charset="0"/>
              </a:rPr>
              <a:t>can l help you?” and is shown a place to sit</a:t>
            </a:r>
            <a:r>
              <a:rPr lang="en-US" sz="1600" dirty="0" smtClean="0">
                <a:latin typeface="Comic Sans MS" panose="030F0702030302020204" pitchFamily="66" charset="0"/>
              </a:rPr>
              <a:t>.</a:t>
            </a:r>
            <a:r>
              <a:rPr lang="tr-TR" sz="1600" dirty="0" smtClean="0">
                <a:latin typeface="Comic Sans MS" panose="030F0702030302020204" pitchFamily="66" charset="0"/>
              </a:rPr>
              <a:t> </a:t>
            </a:r>
            <a:r>
              <a:rPr lang="en-US" sz="1600" dirty="0" smtClean="0">
                <a:latin typeface="Comic Sans MS" panose="030F0702030302020204" pitchFamily="66" charset="0"/>
              </a:rPr>
              <a:t>After </a:t>
            </a:r>
            <a:r>
              <a:rPr lang="en-US" sz="1600" dirty="0">
                <a:latin typeface="Comic Sans MS" panose="030F0702030302020204" pitchFamily="66" charset="0"/>
              </a:rPr>
              <a:t>getting the aim of </a:t>
            </a:r>
            <a:r>
              <a:rPr lang="en-US" sz="1600" dirty="0" smtClean="0">
                <a:latin typeface="Comic Sans MS" panose="030F0702030302020204" pitchFamily="66" charset="0"/>
              </a:rPr>
              <a:t>coming,</a:t>
            </a:r>
            <a:r>
              <a:rPr lang="tr-TR" sz="1600" dirty="0" smtClean="0">
                <a:latin typeface="Comic Sans MS" panose="030F0702030302020204" pitchFamily="66" charset="0"/>
              </a:rPr>
              <a:t> </a:t>
            </a:r>
            <a:r>
              <a:rPr lang="en-US" sz="1600" dirty="0" smtClean="0">
                <a:latin typeface="Comic Sans MS" panose="030F0702030302020204" pitchFamily="66" charset="0"/>
              </a:rPr>
              <a:t>his/her </a:t>
            </a:r>
            <a:r>
              <a:rPr lang="en-US" sz="1600" dirty="0">
                <a:latin typeface="Comic Sans MS" panose="030F0702030302020204" pitchFamily="66" charset="0"/>
              </a:rPr>
              <a:t>appointment is checked . </a:t>
            </a:r>
          </a:p>
          <a:p>
            <a:pPr>
              <a:lnSpc>
                <a:spcPct val="140000"/>
              </a:lnSpc>
              <a:buClrTx/>
              <a:buFont typeface="Wingdings" panose="05000000000000000000" pitchFamily="2" charset="2"/>
              <a:buChar char="q"/>
            </a:pPr>
            <a:r>
              <a:rPr lang="en-US" sz="1600" dirty="0" smtClean="0">
                <a:latin typeface="Comic Sans MS" panose="030F0702030302020204" pitchFamily="66" charset="0"/>
              </a:rPr>
              <a:t>The </a:t>
            </a:r>
            <a:r>
              <a:rPr lang="en-US" sz="1600" dirty="0">
                <a:latin typeface="Comic Sans MS" panose="030F0702030302020204" pitchFamily="66" charset="0"/>
              </a:rPr>
              <a:t>date and time of the appointment is revised once </a:t>
            </a:r>
            <a:r>
              <a:rPr lang="en-US" sz="1600" dirty="0" smtClean="0">
                <a:latin typeface="Comic Sans MS" panose="030F0702030302020204" pitchFamily="66" charset="0"/>
              </a:rPr>
              <a:t>more.</a:t>
            </a:r>
            <a:r>
              <a:rPr lang="tr-TR" sz="1600" dirty="0" smtClean="0">
                <a:latin typeface="Comic Sans MS" panose="030F0702030302020204" pitchFamily="66" charset="0"/>
              </a:rPr>
              <a:t> </a:t>
            </a:r>
            <a:r>
              <a:rPr lang="en-US" sz="1600" dirty="0" smtClean="0">
                <a:latin typeface="Comic Sans MS" panose="030F0702030302020204" pitchFamily="66" charset="0"/>
              </a:rPr>
              <a:t>It </a:t>
            </a:r>
            <a:r>
              <a:rPr lang="en-US" sz="1600" dirty="0">
                <a:latin typeface="Comic Sans MS" panose="030F0702030302020204" pitchFamily="66" charset="0"/>
              </a:rPr>
              <a:t>is informed to the manager and when the manager is </a:t>
            </a:r>
            <a:r>
              <a:rPr lang="en-US" sz="1600" dirty="0" smtClean="0">
                <a:latin typeface="Comic Sans MS" panose="030F0702030302020204" pitchFamily="66" charset="0"/>
              </a:rPr>
              <a:t>free,</a:t>
            </a:r>
            <a:r>
              <a:rPr lang="tr-TR" sz="1600" dirty="0" smtClean="0">
                <a:latin typeface="Comic Sans MS" panose="030F0702030302020204" pitchFamily="66" charset="0"/>
              </a:rPr>
              <a:t> </a:t>
            </a:r>
            <a:r>
              <a:rPr lang="en-US" sz="1600" dirty="0" smtClean="0">
                <a:latin typeface="Comic Sans MS" panose="030F0702030302020204" pitchFamily="66" charset="0"/>
              </a:rPr>
              <a:t>the </a:t>
            </a:r>
            <a:r>
              <a:rPr lang="en-US" sz="1600" dirty="0">
                <a:latin typeface="Comic Sans MS" panose="030F0702030302020204" pitchFamily="66" charset="0"/>
              </a:rPr>
              <a:t>guest is taken to the manager’s office saying that “My manager is waiting for you</a:t>
            </a:r>
            <a:r>
              <a:rPr lang="en-US" sz="1600" dirty="0" smtClean="0">
                <a:latin typeface="Comic Sans MS" panose="030F0702030302020204" pitchFamily="66" charset="0"/>
              </a:rPr>
              <a:t>,</a:t>
            </a:r>
            <a:r>
              <a:rPr lang="tr-TR" sz="1600" dirty="0" smtClean="0">
                <a:latin typeface="Comic Sans MS" panose="030F0702030302020204" pitchFamily="66" charset="0"/>
              </a:rPr>
              <a:t> </a:t>
            </a:r>
            <a:r>
              <a:rPr lang="en-US" sz="1600" dirty="0" smtClean="0">
                <a:latin typeface="Comic Sans MS" panose="030F0702030302020204" pitchFamily="66" charset="0"/>
              </a:rPr>
              <a:t>sir/madam</a:t>
            </a:r>
            <a:r>
              <a:rPr lang="en-US" sz="1600" dirty="0">
                <a:latin typeface="Comic Sans MS" panose="030F0702030302020204" pitchFamily="66" charset="0"/>
              </a:rPr>
              <a:t>”. </a:t>
            </a:r>
          </a:p>
        </p:txBody>
      </p:sp>
    </p:spTree>
    <p:extLst>
      <p:ext uri="{BB962C8B-B14F-4D97-AF65-F5344CB8AC3E}">
        <p14:creationId xmlns:p14="http://schemas.microsoft.com/office/powerpoint/2010/main" val="40000421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Solstice</Template>
  <TotalTime>97</TotalTime>
  <Words>1488</Words>
  <Application>Microsoft Office PowerPoint</Application>
  <PresentationFormat>Ekran Gösterisi (4:3)</PresentationFormat>
  <Paragraphs>145</Paragraphs>
  <Slides>14</Slides>
  <Notes>4</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14</vt:i4>
      </vt:variant>
    </vt:vector>
  </HeadingPairs>
  <TitlesOfParts>
    <vt:vector size="21" baseType="lpstr">
      <vt:lpstr>Calibri</vt:lpstr>
      <vt:lpstr>Comic Sans MS</vt:lpstr>
      <vt:lpstr>Gill Sans MT</vt:lpstr>
      <vt:lpstr>Verdana</vt:lpstr>
      <vt:lpstr>Wingdings</vt:lpstr>
      <vt:lpstr>Wingdings 2</vt:lpstr>
      <vt:lpstr>Gündönümü</vt:lpstr>
      <vt:lpstr>PROTOCOL RULES </vt:lpstr>
      <vt:lpstr>Some Important Protocol Rules </vt:lpstr>
      <vt:lpstr>Their Precedence</vt:lpstr>
      <vt:lpstr>The Protocol List In Cities </vt:lpstr>
      <vt:lpstr>The Protocol List In County </vt:lpstr>
      <vt:lpstr>Private Sector </vt:lpstr>
      <vt:lpstr>Important Points In Addressing </vt:lpstr>
      <vt:lpstr>Offering Rules </vt:lpstr>
      <vt:lpstr>Carrying Out The Guest Requests </vt:lpstr>
      <vt:lpstr>Unexpected Guests </vt:lpstr>
      <vt:lpstr>There are some rules related to this subject: </vt:lpstr>
      <vt:lpstr>The Guest Who Comes Before The Time Of Appointment. </vt:lpstr>
      <vt:lpstr>To Compensate The Defects Can Sometimes Be Difficult But It Is Not Impossible. </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PROTOCOL RULES </dc:title>
  <dc:creator>User</dc:creator>
  <cp:lastModifiedBy>KUZEY</cp:lastModifiedBy>
  <cp:revision>10</cp:revision>
  <dcterms:created xsi:type="dcterms:W3CDTF">2020-05-07T00:26:20Z</dcterms:created>
  <dcterms:modified xsi:type="dcterms:W3CDTF">2020-05-09T10:26:45Z</dcterms:modified>
</cp:coreProperties>
</file>