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6"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90BBA4A-9514-4371-8CD0-6BCC5E71E23D}"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CE1789-26DE-4DDC-87F4-9AC78E35FA7C}" type="slidenum">
              <a:rPr lang="tr-TR" smtClean="0"/>
              <a:t>‹#›</a:t>
            </a:fld>
            <a:endParaRPr lang="tr-TR"/>
          </a:p>
        </p:txBody>
      </p:sp>
    </p:spTree>
    <p:extLst>
      <p:ext uri="{BB962C8B-B14F-4D97-AF65-F5344CB8AC3E}">
        <p14:creationId xmlns:p14="http://schemas.microsoft.com/office/powerpoint/2010/main" val="568810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90BBA4A-9514-4371-8CD0-6BCC5E71E23D}"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CE1789-26DE-4DDC-87F4-9AC78E35FA7C}" type="slidenum">
              <a:rPr lang="tr-TR" smtClean="0"/>
              <a:t>‹#›</a:t>
            </a:fld>
            <a:endParaRPr lang="tr-TR"/>
          </a:p>
        </p:txBody>
      </p:sp>
    </p:spTree>
    <p:extLst>
      <p:ext uri="{BB962C8B-B14F-4D97-AF65-F5344CB8AC3E}">
        <p14:creationId xmlns:p14="http://schemas.microsoft.com/office/powerpoint/2010/main" val="4132093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90BBA4A-9514-4371-8CD0-6BCC5E71E23D}"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CE1789-26DE-4DDC-87F4-9AC78E35FA7C}" type="slidenum">
              <a:rPr lang="tr-TR" smtClean="0"/>
              <a:t>‹#›</a:t>
            </a:fld>
            <a:endParaRPr lang="tr-TR"/>
          </a:p>
        </p:txBody>
      </p:sp>
    </p:spTree>
    <p:extLst>
      <p:ext uri="{BB962C8B-B14F-4D97-AF65-F5344CB8AC3E}">
        <p14:creationId xmlns:p14="http://schemas.microsoft.com/office/powerpoint/2010/main" val="2245079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90BBA4A-9514-4371-8CD0-6BCC5E71E23D}"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CE1789-26DE-4DDC-87F4-9AC78E35FA7C}" type="slidenum">
              <a:rPr lang="tr-TR" smtClean="0"/>
              <a:t>‹#›</a:t>
            </a:fld>
            <a:endParaRPr lang="tr-TR"/>
          </a:p>
        </p:txBody>
      </p:sp>
    </p:spTree>
    <p:extLst>
      <p:ext uri="{BB962C8B-B14F-4D97-AF65-F5344CB8AC3E}">
        <p14:creationId xmlns:p14="http://schemas.microsoft.com/office/powerpoint/2010/main" val="4154010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90BBA4A-9514-4371-8CD0-6BCC5E71E23D}" type="datetimeFigureOut">
              <a:rPr lang="tr-TR" smtClean="0"/>
              <a:t>18.02.2019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DCE1789-26DE-4DDC-87F4-9AC78E35FA7C}" type="slidenum">
              <a:rPr lang="tr-TR" smtClean="0"/>
              <a:t>‹#›</a:t>
            </a:fld>
            <a:endParaRPr lang="tr-TR"/>
          </a:p>
        </p:txBody>
      </p:sp>
    </p:spTree>
    <p:extLst>
      <p:ext uri="{BB962C8B-B14F-4D97-AF65-F5344CB8AC3E}">
        <p14:creationId xmlns:p14="http://schemas.microsoft.com/office/powerpoint/2010/main" val="2826960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90BBA4A-9514-4371-8CD0-6BCC5E71E23D}"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CE1789-26DE-4DDC-87F4-9AC78E35FA7C}" type="slidenum">
              <a:rPr lang="tr-TR" smtClean="0"/>
              <a:t>‹#›</a:t>
            </a:fld>
            <a:endParaRPr lang="tr-TR"/>
          </a:p>
        </p:txBody>
      </p:sp>
    </p:spTree>
    <p:extLst>
      <p:ext uri="{BB962C8B-B14F-4D97-AF65-F5344CB8AC3E}">
        <p14:creationId xmlns:p14="http://schemas.microsoft.com/office/powerpoint/2010/main" val="3667211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90BBA4A-9514-4371-8CD0-6BCC5E71E23D}" type="datetimeFigureOut">
              <a:rPr lang="tr-TR" smtClean="0"/>
              <a:t>18.02.2019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DCE1789-26DE-4DDC-87F4-9AC78E35FA7C}" type="slidenum">
              <a:rPr lang="tr-TR" smtClean="0"/>
              <a:t>‹#›</a:t>
            </a:fld>
            <a:endParaRPr lang="tr-TR"/>
          </a:p>
        </p:txBody>
      </p:sp>
    </p:spTree>
    <p:extLst>
      <p:ext uri="{BB962C8B-B14F-4D97-AF65-F5344CB8AC3E}">
        <p14:creationId xmlns:p14="http://schemas.microsoft.com/office/powerpoint/2010/main" val="3148892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90BBA4A-9514-4371-8CD0-6BCC5E71E23D}" type="datetimeFigureOut">
              <a:rPr lang="tr-TR" smtClean="0"/>
              <a:t>18.02.2019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DCE1789-26DE-4DDC-87F4-9AC78E35FA7C}" type="slidenum">
              <a:rPr lang="tr-TR" smtClean="0"/>
              <a:t>‹#›</a:t>
            </a:fld>
            <a:endParaRPr lang="tr-TR"/>
          </a:p>
        </p:txBody>
      </p:sp>
    </p:spTree>
    <p:extLst>
      <p:ext uri="{BB962C8B-B14F-4D97-AF65-F5344CB8AC3E}">
        <p14:creationId xmlns:p14="http://schemas.microsoft.com/office/powerpoint/2010/main" val="1413393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90BBA4A-9514-4371-8CD0-6BCC5E71E23D}" type="datetimeFigureOut">
              <a:rPr lang="tr-TR" smtClean="0"/>
              <a:t>18.02.2019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DCE1789-26DE-4DDC-87F4-9AC78E35FA7C}" type="slidenum">
              <a:rPr lang="tr-TR" smtClean="0"/>
              <a:t>‹#›</a:t>
            </a:fld>
            <a:endParaRPr lang="tr-TR"/>
          </a:p>
        </p:txBody>
      </p:sp>
    </p:spTree>
    <p:extLst>
      <p:ext uri="{BB962C8B-B14F-4D97-AF65-F5344CB8AC3E}">
        <p14:creationId xmlns:p14="http://schemas.microsoft.com/office/powerpoint/2010/main" val="3961933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90BBA4A-9514-4371-8CD0-6BCC5E71E23D}"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CE1789-26DE-4DDC-87F4-9AC78E35FA7C}" type="slidenum">
              <a:rPr lang="tr-TR" smtClean="0"/>
              <a:t>‹#›</a:t>
            </a:fld>
            <a:endParaRPr lang="tr-TR"/>
          </a:p>
        </p:txBody>
      </p:sp>
    </p:spTree>
    <p:extLst>
      <p:ext uri="{BB962C8B-B14F-4D97-AF65-F5344CB8AC3E}">
        <p14:creationId xmlns:p14="http://schemas.microsoft.com/office/powerpoint/2010/main" val="3015143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90BBA4A-9514-4371-8CD0-6BCC5E71E23D}" type="datetimeFigureOut">
              <a:rPr lang="tr-TR" smtClean="0"/>
              <a:t>18.02.2019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DCE1789-26DE-4DDC-87F4-9AC78E35FA7C}" type="slidenum">
              <a:rPr lang="tr-TR" smtClean="0"/>
              <a:t>‹#›</a:t>
            </a:fld>
            <a:endParaRPr lang="tr-TR"/>
          </a:p>
        </p:txBody>
      </p:sp>
    </p:spTree>
    <p:extLst>
      <p:ext uri="{BB962C8B-B14F-4D97-AF65-F5344CB8AC3E}">
        <p14:creationId xmlns:p14="http://schemas.microsoft.com/office/powerpoint/2010/main" val="2328909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0BBA4A-9514-4371-8CD0-6BCC5E71E23D}" type="datetimeFigureOut">
              <a:rPr lang="tr-TR" smtClean="0"/>
              <a:t>18.02.2019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CE1789-26DE-4DDC-87F4-9AC78E35FA7C}" type="slidenum">
              <a:rPr lang="tr-TR" smtClean="0"/>
              <a:t>‹#›</a:t>
            </a:fld>
            <a:endParaRPr lang="tr-TR"/>
          </a:p>
        </p:txBody>
      </p:sp>
    </p:spTree>
    <p:extLst>
      <p:ext uri="{BB962C8B-B14F-4D97-AF65-F5344CB8AC3E}">
        <p14:creationId xmlns:p14="http://schemas.microsoft.com/office/powerpoint/2010/main" val="18040756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961122"/>
          </a:xfrm>
        </p:spPr>
        <p:txBody>
          <a:bodyPr/>
          <a:lstStyle/>
          <a:p>
            <a:r>
              <a:rPr lang="tr-TR" b="1" dirty="0" smtClean="0"/>
              <a:t>Sürrealizm</a:t>
            </a:r>
            <a:endParaRPr lang="tr-TR" b="1" dirty="0"/>
          </a:p>
        </p:txBody>
      </p:sp>
    </p:spTree>
    <p:extLst>
      <p:ext uri="{BB962C8B-B14F-4D97-AF65-F5344CB8AC3E}">
        <p14:creationId xmlns:p14="http://schemas.microsoft.com/office/powerpoint/2010/main" val="2488739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r>
              <a:rPr lang="tr-TR" dirty="0" smtClean="0"/>
              <a:t>1920-1930 yılları arasında egemen olmuş bir edebiyat akımıdır.</a:t>
            </a:r>
          </a:p>
          <a:p>
            <a:r>
              <a:rPr lang="tr-TR" dirty="0" smtClean="0"/>
              <a:t>Türkçede «Gerçeküstücülük» sözcüğüyle de adlandırılır.</a:t>
            </a:r>
          </a:p>
          <a:p>
            <a:r>
              <a:rPr lang="tr-TR" dirty="0" smtClean="0"/>
              <a:t>Sürrealizmin türediği «</a:t>
            </a:r>
            <a:r>
              <a:rPr lang="tr-TR" dirty="0" err="1" smtClean="0"/>
              <a:t>sürreel</a:t>
            </a:r>
            <a:r>
              <a:rPr lang="tr-TR" dirty="0" smtClean="0"/>
              <a:t>» sözcüğü; gerçek ötesi, gerçeküstü, gerçek dışı anlamlarına gelmektedir.</a:t>
            </a:r>
          </a:p>
          <a:p>
            <a:r>
              <a:rPr lang="tr-TR" dirty="0" smtClean="0"/>
              <a:t>Düşünsel kaynağında, </a:t>
            </a:r>
            <a:r>
              <a:rPr lang="tr-TR" dirty="0" err="1" smtClean="0"/>
              <a:t>Psikoanalizmin</a:t>
            </a:r>
            <a:r>
              <a:rPr lang="tr-TR" dirty="0" smtClean="0"/>
              <a:t> kurucusu olan Dr. Sigmund Freud’un önemli bir yeri vardır.</a:t>
            </a:r>
          </a:p>
          <a:p>
            <a:r>
              <a:rPr lang="tr-TR" dirty="0" smtClean="0"/>
              <a:t>Akımın ilk bildirisi, Dr. </a:t>
            </a:r>
            <a:r>
              <a:rPr lang="tr-TR" dirty="0" err="1" smtClean="0"/>
              <a:t>Andre</a:t>
            </a:r>
            <a:r>
              <a:rPr lang="tr-TR" dirty="0" smtClean="0"/>
              <a:t> </a:t>
            </a:r>
            <a:r>
              <a:rPr lang="tr-TR" dirty="0" err="1" smtClean="0"/>
              <a:t>Breton</a:t>
            </a:r>
            <a:r>
              <a:rPr lang="tr-TR" dirty="0" smtClean="0"/>
              <a:t> tarafından 1924’te «Le </a:t>
            </a:r>
            <a:r>
              <a:rPr lang="tr-TR" dirty="0" err="1" smtClean="0"/>
              <a:t>Premier</a:t>
            </a:r>
            <a:r>
              <a:rPr lang="tr-TR" dirty="0" smtClean="0"/>
              <a:t> </a:t>
            </a:r>
            <a:r>
              <a:rPr lang="tr-TR" dirty="0" err="1" smtClean="0"/>
              <a:t>Menifeste</a:t>
            </a:r>
            <a:r>
              <a:rPr lang="tr-TR" dirty="0" smtClean="0"/>
              <a:t> </a:t>
            </a:r>
            <a:r>
              <a:rPr lang="tr-TR" dirty="0" err="1" smtClean="0"/>
              <a:t>du</a:t>
            </a:r>
            <a:r>
              <a:rPr lang="tr-TR" dirty="0" smtClean="0"/>
              <a:t> </a:t>
            </a:r>
            <a:r>
              <a:rPr lang="tr-TR" dirty="0" err="1" smtClean="0"/>
              <a:t>Surrealisme</a:t>
            </a:r>
            <a:r>
              <a:rPr lang="tr-TR" dirty="0" smtClean="0"/>
              <a:t>» başlığıyla yayımlanmıştır. </a:t>
            </a:r>
            <a:r>
              <a:rPr lang="tr-TR" dirty="0" err="1" smtClean="0"/>
              <a:t>Breton</a:t>
            </a:r>
            <a:r>
              <a:rPr lang="tr-TR" dirty="0" smtClean="0"/>
              <a:t>, ikinci bildiriyi de 1930’da «Le Second </a:t>
            </a:r>
            <a:r>
              <a:rPr lang="tr-TR" dirty="0" err="1" smtClean="0"/>
              <a:t>Manifeste</a:t>
            </a:r>
            <a:r>
              <a:rPr lang="tr-TR" dirty="0" smtClean="0"/>
              <a:t> </a:t>
            </a:r>
            <a:r>
              <a:rPr lang="tr-TR" dirty="0" err="1" smtClean="0"/>
              <a:t>du</a:t>
            </a:r>
            <a:r>
              <a:rPr lang="tr-TR" dirty="0" smtClean="0"/>
              <a:t> </a:t>
            </a:r>
            <a:r>
              <a:rPr lang="tr-TR" dirty="0" err="1" smtClean="0"/>
              <a:t>Surrealisme</a:t>
            </a:r>
            <a:r>
              <a:rPr lang="tr-TR" dirty="0" smtClean="0"/>
              <a:t>» başlığı ile yayımlamıştır.</a:t>
            </a:r>
          </a:p>
          <a:p>
            <a:r>
              <a:rPr lang="tr-TR" dirty="0" smtClean="0"/>
              <a:t>Sürrealizmin kendini en yoğun biçimde gösterdiği edebî tür şiirdir.</a:t>
            </a:r>
          </a:p>
          <a:p>
            <a:endParaRPr lang="tr-TR" dirty="0"/>
          </a:p>
        </p:txBody>
      </p:sp>
    </p:spTree>
    <p:extLst>
      <p:ext uri="{BB962C8B-B14F-4D97-AF65-F5344CB8AC3E}">
        <p14:creationId xmlns:p14="http://schemas.microsoft.com/office/powerpoint/2010/main" val="3231129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10000"/>
          </a:bodyPr>
          <a:lstStyle/>
          <a:p>
            <a:r>
              <a:rPr lang="tr-TR" dirty="0" smtClean="0"/>
              <a:t>Sürrealizmin doğup geliştiği yıllar, Birinci Dünya Savaşı sonrası Avrupa insanının düşünce ve duygu dünyası ile yakından ilgilidir. Savaş, şiddet ve yokluğun yol açtığı manevi çöküntü yıllarının getirdiği yeni arayışlar da bu akımın temelini oluşturmada rol oynamıştır.</a:t>
            </a:r>
          </a:p>
          <a:p>
            <a:r>
              <a:rPr lang="tr-TR" dirty="0" smtClean="0"/>
              <a:t>Psikiyatri alanındaki çalışmalarıyla XX. yüzyılda âdeta bir devrim yapan Sigmund Freud, insan psikolojisine ilişkin saptama ve açıklamalarıyla sanatsal yaratıcılığa da yön vermiş bir ad olarak akımın şekillenmesinde önemli bir işlev görmüştür.</a:t>
            </a:r>
          </a:p>
          <a:p>
            <a:r>
              <a:rPr lang="tr-TR" dirty="0" smtClean="0"/>
              <a:t>Freud, insan psikolojisini ego, </a:t>
            </a:r>
            <a:r>
              <a:rPr lang="tr-TR" dirty="0" err="1" smtClean="0"/>
              <a:t>süperego</a:t>
            </a:r>
            <a:r>
              <a:rPr lang="tr-TR" dirty="0" smtClean="0"/>
              <a:t> ve </a:t>
            </a:r>
            <a:r>
              <a:rPr lang="tr-TR" dirty="0" err="1" smtClean="0"/>
              <a:t>id</a:t>
            </a:r>
            <a:r>
              <a:rPr lang="tr-TR" dirty="0" smtClean="0"/>
              <a:t> kavramları üzerinden çözümlemiştir.</a:t>
            </a:r>
          </a:p>
          <a:p>
            <a:r>
              <a:rPr lang="tr-TR" dirty="0" smtClean="0"/>
              <a:t>Freud’un geliştirdiği en önemli kavram, «</a:t>
            </a:r>
            <a:r>
              <a:rPr lang="tr-TR" dirty="0" err="1" smtClean="0"/>
              <a:t>bilinçaltı»dır</a:t>
            </a:r>
            <a:r>
              <a:rPr lang="tr-TR" dirty="0" smtClean="0"/>
              <a:t>. Sanatı ve sanatsal yaratımların kökenini de bilinçaltı kavramıyla açıklayan Freud’un işaret ettiği «bastırılmış duygular» meselesi Sürrealistlere yeni bir kapı aralamış, yeni bir kaynağı fark ettirmiştir.   </a:t>
            </a:r>
            <a:endParaRPr lang="tr-TR" dirty="0"/>
          </a:p>
        </p:txBody>
      </p:sp>
    </p:spTree>
    <p:extLst>
      <p:ext uri="{BB962C8B-B14F-4D97-AF65-F5344CB8AC3E}">
        <p14:creationId xmlns:p14="http://schemas.microsoft.com/office/powerpoint/2010/main" val="493013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XX. yüzyılın ilk çeyreğine denk gelen bu akımın belirgin yanlarından biri de  «İnsan nedir? Gerçeklik nedir? İnsan gerçekliği nedir?» gibi temel sorular etrafındaki yeni arayışları yansıtıcı olmasıdır. Dönem insanının yeni paradigmalara olan gereksinimi, bu yöndeki sorulara verdiği yeni yanıtlarla kendisini ortaya koymuştur.</a:t>
            </a:r>
          </a:p>
          <a:p>
            <a:r>
              <a:rPr lang="tr-TR" dirty="0" smtClean="0"/>
              <a:t>İnsanı bilinmeyen yönleriyle yeniden keşfetme, insana ve insani olana yeniden inanmak ya da dayanmak için eskimiş, güvenilirliğini ve geçerliliğini yitirmiş kavramların boşluğunu doldurma arayışı XX. </a:t>
            </a:r>
            <a:r>
              <a:rPr lang="tr-TR" dirty="0"/>
              <a:t>y</a:t>
            </a:r>
            <a:r>
              <a:rPr lang="tr-TR" dirty="0" smtClean="0"/>
              <a:t>üzyılla birlikte pek çok gelişmeye kapı aralamıştır. Sürrealizmin doğup gelişmesi, bu bağlamda da düşünülmelidir.</a:t>
            </a:r>
          </a:p>
          <a:p>
            <a:pPr marL="0" indent="0">
              <a:buNone/>
            </a:pPr>
            <a:endParaRPr lang="tr-TR" dirty="0"/>
          </a:p>
        </p:txBody>
      </p:sp>
    </p:spTree>
    <p:extLst>
      <p:ext uri="{BB962C8B-B14F-4D97-AF65-F5344CB8AC3E}">
        <p14:creationId xmlns:p14="http://schemas.microsoft.com/office/powerpoint/2010/main" val="2560750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0" indent="0">
              <a:buNone/>
            </a:pPr>
            <a:r>
              <a:rPr lang="tr-TR" dirty="0" smtClean="0"/>
              <a:t>Sürrealizmin genel özellik ve ilkelerini şu şekilde sıralayabiliriz:</a:t>
            </a:r>
          </a:p>
          <a:p>
            <a:r>
              <a:rPr lang="tr-TR" dirty="0" smtClean="0"/>
              <a:t>Aklın, mantığın kontrol ve denetiminden özgürleşme</a:t>
            </a:r>
          </a:p>
          <a:p>
            <a:r>
              <a:rPr lang="tr-TR" dirty="0" smtClean="0"/>
              <a:t>Serbest çağrışım</a:t>
            </a:r>
          </a:p>
          <a:p>
            <a:r>
              <a:rPr lang="tr-TR" dirty="0" smtClean="0"/>
              <a:t>Otomatik yazı</a:t>
            </a:r>
          </a:p>
          <a:p>
            <a:r>
              <a:rPr lang="tr-TR" dirty="0" smtClean="0"/>
              <a:t>Bilinçaltı ve rüya</a:t>
            </a:r>
          </a:p>
          <a:p>
            <a:r>
              <a:rPr lang="tr-TR" dirty="0" smtClean="0"/>
              <a:t>Çocukluğa dönüş</a:t>
            </a:r>
          </a:p>
          <a:p>
            <a:r>
              <a:rPr lang="tr-TR" dirty="0" smtClean="0"/>
              <a:t>Mutlak özgürlük ve öznellik</a:t>
            </a:r>
          </a:p>
          <a:p>
            <a:r>
              <a:rPr lang="tr-TR" dirty="0" smtClean="0"/>
              <a:t>Çılgınlık</a:t>
            </a:r>
          </a:p>
          <a:p>
            <a:r>
              <a:rPr lang="tr-TR" dirty="0" smtClean="0"/>
              <a:t>Olağanüstüye yöneliş</a:t>
            </a:r>
          </a:p>
          <a:p>
            <a:r>
              <a:rPr lang="tr-TR" dirty="0" smtClean="0"/>
              <a:t>Dil ve üslupta kuralsızlık</a:t>
            </a:r>
            <a:endParaRPr lang="tr-TR" dirty="0"/>
          </a:p>
        </p:txBody>
      </p:sp>
    </p:spTree>
    <p:extLst>
      <p:ext uri="{BB962C8B-B14F-4D97-AF65-F5344CB8AC3E}">
        <p14:creationId xmlns:p14="http://schemas.microsoft.com/office/powerpoint/2010/main" val="990369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pPr marL="0" indent="0">
              <a:buNone/>
            </a:pPr>
            <a:r>
              <a:rPr lang="tr-TR" dirty="0" smtClean="0"/>
              <a:t>Sürrealizm Akımının Başlıca Temsilcileri:</a:t>
            </a:r>
          </a:p>
          <a:p>
            <a:r>
              <a:rPr lang="tr-TR" dirty="0" err="1" smtClean="0"/>
              <a:t>Andre</a:t>
            </a:r>
            <a:r>
              <a:rPr lang="tr-TR" dirty="0" smtClean="0"/>
              <a:t> </a:t>
            </a:r>
            <a:r>
              <a:rPr lang="tr-TR" dirty="0" err="1" smtClean="0"/>
              <a:t>Brethon</a:t>
            </a:r>
            <a:endParaRPr lang="tr-TR" dirty="0" smtClean="0"/>
          </a:p>
          <a:p>
            <a:r>
              <a:rPr lang="tr-TR" dirty="0" smtClean="0"/>
              <a:t>Paul </a:t>
            </a:r>
            <a:r>
              <a:rPr lang="tr-TR" dirty="0" err="1" smtClean="0"/>
              <a:t>Eluard</a:t>
            </a:r>
            <a:endParaRPr lang="tr-TR" dirty="0" smtClean="0"/>
          </a:p>
          <a:p>
            <a:r>
              <a:rPr lang="tr-TR" dirty="0" smtClean="0"/>
              <a:t>Pierre </a:t>
            </a:r>
            <a:r>
              <a:rPr lang="tr-TR" dirty="0" err="1" smtClean="0"/>
              <a:t>Reverdy</a:t>
            </a:r>
            <a:endParaRPr lang="tr-TR" dirty="0" smtClean="0"/>
          </a:p>
          <a:p>
            <a:r>
              <a:rPr lang="tr-TR" dirty="0" err="1" smtClean="0"/>
              <a:t>Philippe</a:t>
            </a:r>
            <a:r>
              <a:rPr lang="tr-TR" dirty="0" smtClean="0"/>
              <a:t> </a:t>
            </a:r>
            <a:r>
              <a:rPr lang="tr-TR" dirty="0" err="1" smtClean="0"/>
              <a:t>Soupault</a:t>
            </a:r>
            <a:endParaRPr lang="tr-TR" dirty="0" smtClean="0"/>
          </a:p>
          <a:p>
            <a:r>
              <a:rPr lang="tr-TR" dirty="0" smtClean="0"/>
              <a:t>Louis </a:t>
            </a:r>
            <a:r>
              <a:rPr lang="tr-TR" dirty="0" err="1" smtClean="0"/>
              <a:t>Aragon</a:t>
            </a:r>
            <a:endParaRPr lang="tr-TR" dirty="0" smtClean="0"/>
          </a:p>
          <a:p>
            <a:r>
              <a:rPr lang="tr-TR" dirty="0" smtClean="0"/>
              <a:t>Rene </a:t>
            </a:r>
            <a:r>
              <a:rPr lang="tr-TR" dirty="0" err="1" smtClean="0"/>
              <a:t>Char</a:t>
            </a:r>
            <a:endParaRPr lang="tr-TR" dirty="0" smtClean="0"/>
          </a:p>
          <a:p>
            <a:r>
              <a:rPr lang="tr-TR" dirty="0" smtClean="0"/>
              <a:t>Benjamin </a:t>
            </a:r>
            <a:r>
              <a:rPr lang="tr-TR" dirty="0" err="1" smtClean="0"/>
              <a:t>Perret</a:t>
            </a:r>
            <a:endParaRPr lang="tr-TR" dirty="0" smtClean="0"/>
          </a:p>
          <a:p>
            <a:r>
              <a:rPr lang="tr-TR" dirty="0" smtClean="0"/>
              <a:t>Robert </a:t>
            </a:r>
            <a:r>
              <a:rPr lang="tr-TR" dirty="0" err="1" smtClean="0"/>
              <a:t>Desnos</a:t>
            </a:r>
            <a:endParaRPr lang="tr-TR" dirty="0" smtClean="0"/>
          </a:p>
          <a:p>
            <a:r>
              <a:rPr lang="tr-TR" dirty="0" err="1" smtClean="0"/>
              <a:t>Jacques</a:t>
            </a:r>
            <a:r>
              <a:rPr lang="tr-TR" dirty="0" smtClean="0"/>
              <a:t> </a:t>
            </a:r>
            <a:r>
              <a:rPr lang="tr-TR" dirty="0" err="1" smtClean="0"/>
              <a:t>Prevert</a:t>
            </a:r>
            <a:endParaRPr lang="tr-TR" dirty="0" smtClean="0"/>
          </a:p>
          <a:p>
            <a:r>
              <a:rPr lang="tr-TR" dirty="0" smtClean="0"/>
              <a:t>Rene </a:t>
            </a:r>
            <a:r>
              <a:rPr lang="tr-TR" dirty="0" err="1" smtClean="0"/>
              <a:t>Crevel</a:t>
            </a:r>
            <a:r>
              <a:rPr lang="tr-TR" dirty="0" smtClean="0"/>
              <a:t> </a:t>
            </a:r>
          </a:p>
          <a:p>
            <a:endParaRPr lang="tr-TR" dirty="0"/>
          </a:p>
        </p:txBody>
      </p:sp>
    </p:spTree>
    <p:extLst>
      <p:ext uri="{BB962C8B-B14F-4D97-AF65-F5344CB8AC3E}">
        <p14:creationId xmlns:p14="http://schemas.microsoft.com/office/powerpoint/2010/main" val="3093365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64921"/>
            <a:ext cx="10515600" cy="5012042"/>
          </a:xfrm>
        </p:spPr>
        <p:txBody>
          <a:bodyPr>
            <a:normAutofit/>
          </a:bodyPr>
          <a:lstStyle/>
          <a:p>
            <a:pPr lvl="3"/>
            <a:r>
              <a:rPr lang="tr-TR" b="1" dirty="0" smtClean="0"/>
              <a:t>Örnek Metinler</a:t>
            </a:r>
            <a:r>
              <a:rPr lang="tr-TR" dirty="0" smtClean="0"/>
              <a:t>:</a:t>
            </a:r>
          </a:p>
          <a:p>
            <a:pPr marL="1371600" lvl="3" indent="0">
              <a:buNone/>
            </a:pPr>
            <a:r>
              <a:rPr lang="tr-TR" dirty="0" smtClean="0"/>
              <a:t>MODEL / PAUL ELUARD</a:t>
            </a:r>
          </a:p>
          <a:p>
            <a:pPr marL="1371600" lvl="3" indent="0">
              <a:buNone/>
            </a:pPr>
            <a:endParaRPr lang="tr-TR" dirty="0"/>
          </a:p>
          <a:p>
            <a:pPr marL="1371600" lvl="3" indent="0">
              <a:buNone/>
            </a:pPr>
            <a:r>
              <a:rPr lang="tr-TR" dirty="0" smtClean="0"/>
              <a:t>Bunca ışık</a:t>
            </a:r>
          </a:p>
          <a:p>
            <a:pPr marL="1371600" lvl="3" indent="0">
              <a:buNone/>
            </a:pPr>
            <a:r>
              <a:rPr lang="tr-TR" dirty="0" smtClean="0"/>
              <a:t>Bunca el ve bunca yüz</a:t>
            </a:r>
          </a:p>
          <a:p>
            <a:pPr marL="1371600" lvl="3" indent="0">
              <a:buNone/>
            </a:pPr>
            <a:r>
              <a:rPr lang="tr-TR" dirty="0" smtClean="0"/>
              <a:t>Bütün bu günler arasında bu gecelerin</a:t>
            </a:r>
          </a:p>
          <a:p>
            <a:pPr marL="1371600" lvl="3" indent="0">
              <a:buNone/>
            </a:pPr>
            <a:r>
              <a:rPr lang="tr-TR" dirty="0" smtClean="0"/>
              <a:t>Gök gibi kanatları arasında</a:t>
            </a:r>
          </a:p>
          <a:p>
            <a:pPr marL="1371600" lvl="3" indent="0">
              <a:buNone/>
            </a:pPr>
            <a:r>
              <a:rPr lang="tr-TR" dirty="0" smtClean="0"/>
              <a:t>Muşların.</a:t>
            </a:r>
          </a:p>
          <a:p>
            <a:pPr marL="1371600" lvl="3" indent="0">
              <a:buNone/>
            </a:pPr>
            <a:r>
              <a:rPr lang="tr-TR" dirty="0" smtClean="0"/>
              <a:t>Kader.</a:t>
            </a:r>
          </a:p>
          <a:p>
            <a:pPr marL="1371600" lvl="3" indent="0">
              <a:buNone/>
            </a:pPr>
            <a:r>
              <a:rPr lang="tr-TR" dirty="0" smtClean="0"/>
              <a:t>İnsan, yalnız o, her şeyi buldu.</a:t>
            </a:r>
          </a:p>
          <a:p>
            <a:pPr marL="1371600" lvl="3" indent="0">
              <a:buNone/>
            </a:pPr>
            <a:r>
              <a:rPr lang="tr-TR" dirty="0" smtClean="0"/>
              <a:t>Giriş.</a:t>
            </a:r>
          </a:p>
          <a:p>
            <a:pPr marL="1371600" lvl="3" indent="0">
              <a:buNone/>
            </a:pPr>
            <a:r>
              <a:rPr lang="tr-TR" dirty="0" smtClean="0"/>
              <a:t>Ufuklar sahnede.</a:t>
            </a:r>
          </a:p>
          <a:p>
            <a:pPr marL="1371600" lvl="3" indent="0">
              <a:buNone/>
            </a:pPr>
            <a:r>
              <a:rPr lang="tr-TR" dirty="0" smtClean="0"/>
              <a:t>Akış.</a:t>
            </a:r>
          </a:p>
          <a:p>
            <a:pPr marL="1371600" lvl="3" indent="0">
              <a:buNone/>
            </a:pPr>
            <a:r>
              <a:rPr lang="tr-TR" dirty="0" smtClean="0"/>
              <a:t>Işığın düşüşü bir kubbenin üstüne,</a:t>
            </a:r>
          </a:p>
          <a:p>
            <a:pPr marL="1371600" lvl="3" indent="0">
              <a:buNone/>
            </a:pPr>
            <a:r>
              <a:rPr lang="tr-TR" dirty="0" smtClean="0"/>
              <a:t>Bir çöl.</a:t>
            </a:r>
          </a:p>
          <a:p>
            <a:pPr marL="1371600" lvl="3" indent="0">
              <a:buNone/>
            </a:pPr>
            <a:r>
              <a:rPr lang="tr-TR" dirty="0" smtClean="0"/>
              <a:t>Bir gündüz yıldızı yalnız birkaç çöl için. (Çev. Adli </a:t>
            </a:r>
            <a:r>
              <a:rPr lang="tr-TR" dirty="0" err="1" smtClean="0"/>
              <a:t>Moran</a:t>
            </a:r>
            <a:r>
              <a:rPr lang="tr-TR" dirty="0" smtClean="0"/>
              <a:t>)</a:t>
            </a:r>
            <a:endParaRPr lang="tr-TR" dirty="0"/>
          </a:p>
        </p:txBody>
      </p:sp>
    </p:spTree>
    <p:extLst>
      <p:ext uri="{BB962C8B-B14F-4D97-AF65-F5344CB8AC3E}">
        <p14:creationId xmlns:p14="http://schemas.microsoft.com/office/powerpoint/2010/main" val="2417297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3825" y="1064712"/>
            <a:ext cx="6100175" cy="5078313"/>
          </a:xfrm>
          <a:prstGeom prst="rect">
            <a:avLst/>
          </a:prstGeom>
        </p:spPr>
        <p:txBody>
          <a:bodyPr wrap="square">
            <a:spAutoFit/>
          </a:bodyPr>
          <a:lstStyle/>
          <a:p>
            <a:r>
              <a:rPr lang="tr-TR" b="1" dirty="0"/>
              <a:t>YALNIZ </a:t>
            </a:r>
            <a:r>
              <a:rPr lang="tr-TR" b="1" dirty="0" smtClean="0"/>
              <a:t>DEĞİLİM / PAUL ELUARD</a:t>
            </a:r>
            <a:endParaRPr lang="tr-TR" b="1" dirty="0"/>
          </a:p>
          <a:p>
            <a:endParaRPr lang="tr-TR" dirty="0"/>
          </a:p>
          <a:p>
            <a:r>
              <a:rPr lang="tr-TR" dirty="0"/>
              <a:t>Yüklü</a:t>
            </a:r>
          </a:p>
          <a:p>
            <a:r>
              <a:rPr lang="tr-TR" dirty="0"/>
              <a:t>Dudakların tüyden hafif yemişleriyle</a:t>
            </a:r>
          </a:p>
          <a:p>
            <a:r>
              <a:rPr lang="tr-TR" dirty="0"/>
              <a:t>Giyimli</a:t>
            </a:r>
          </a:p>
          <a:p>
            <a:r>
              <a:rPr lang="tr-TR" dirty="0"/>
              <a:t>Bin bir değişik çiçekle</a:t>
            </a:r>
          </a:p>
          <a:p>
            <a:r>
              <a:rPr lang="tr-TR" dirty="0"/>
              <a:t>Anlı şanlı</a:t>
            </a:r>
          </a:p>
          <a:p>
            <a:r>
              <a:rPr lang="tr-TR" dirty="0"/>
              <a:t>Kollarında güneşin</a:t>
            </a:r>
          </a:p>
          <a:p>
            <a:r>
              <a:rPr lang="tr-TR" dirty="0"/>
              <a:t>Mutlu</a:t>
            </a:r>
          </a:p>
          <a:p>
            <a:r>
              <a:rPr lang="tr-TR" dirty="0"/>
              <a:t>Bir tanıdık kışla</a:t>
            </a:r>
          </a:p>
          <a:p>
            <a:r>
              <a:rPr lang="tr-TR" dirty="0"/>
              <a:t>Hoşnut</a:t>
            </a:r>
          </a:p>
          <a:p>
            <a:r>
              <a:rPr lang="tr-TR" dirty="0"/>
              <a:t>Bir damlasıyla yağmurun</a:t>
            </a:r>
          </a:p>
          <a:p>
            <a:r>
              <a:rPr lang="tr-TR" dirty="0"/>
              <a:t>Güzel</a:t>
            </a:r>
          </a:p>
          <a:p>
            <a:r>
              <a:rPr lang="tr-TR" dirty="0"/>
              <a:t>Tanyerinin aydınlığınca</a:t>
            </a:r>
          </a:p>
          <a:p>
            <a:r>
              <a:rPr lang="tr-TR" dirty="0"/>
              <a:t>İçten bağlı</a:t>
            </a:r>
          </a:p>
          <a:p>
            <a:r>
              <a:rPr lang="tr-TR" dirty="0"/>
              <a:t>Bir bahçenin sözünü ediyorum</a:t>
            </a:r>
          </a:p>
          <a:p>
            <a:r>
              <a:rPr lang="tr-TR" dirty="0"/>
              <a:t>Düş kuruyorum</a:t>
            </a:r>
          </a:p>
          <a:p>
            <a:r>
              <a:rPr lang="tr-TR" dirty="0"/>
              <a:t>Seviyorum </a:t>
            </a:r>
            <a:r>
              <a:rPr lang="tr-TR" dirty="0" smtClean="0"/>
              <a:t>düpedüz  (Çev</a:t>
            </a:r>
            <a:r>
              <a:rPr lang="tr-TR" dirty="0"/>
              <a:t>. </a:t>
            </a:r>
            <a:r>
              <a:rPr lang="tr-TR" dirty="0" smtClean="0"/>
              <a:t>Sabahattin </a:t>
            </a:r>
            <a:r>
              <a:rPr lang="tr-TR" dirty="0"/>
              <a:t>Kudret Aksal)</a:t>
            </a:r>
          </a:p>
        </p:txBody>
      </p:sp>
    </p:spTree>
    <p:extLst>
      <p:ext uri="{BB962C8B-B14F-4D97-AF65-F5344CB8AC3E}">
        <p14:creationId xmlns:p14="http://schemas.microsoft.com/office/powerpoint/2010/main" val="793294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67836" y="1265129"/>
            <a:ext cx="6576164" cy="3693319"/>
          </a:xfrm>
          <a:prstGeom prst="rect">
            <a:avLst/>
          </a:prstGeom>
        </p:spPr>
        <p:txBody>
          <a:bodyPr wrap="square">
            <a:spAutoFit/>
          </a:bodyPr>
          <a:lstStyle/>
          <a:p>
            <a:r>
              <a:rPr lang="tr-TR" b="1" dirty="0" smtClean="0"/>
              <a:t>GERÇEKÜSTÜCÜ ATASÖZLERİ / P. ELUARD, B. PERET</a:t>
            </a:r>
          </a:p>
          <a:p>
            <a:endParaRPr lang="tr-TR" dirty="0" smtClean="0"/>
          </a:p>
          <a:p>
            <a:r>
              <a:rPr lang="tr-TR" dirty="0" smtClean="0"/>
              <a:t>Filler bulaşıcıdır.</a:t>
            </a:r>
          </a:p>
          <a:p>
            <a:r>
              <a:rPr lang="tr-TR" dirty="0" smtClean="0"/>
              <a:t>Bir yumurta öbür yumurtaları kırarsa bu onun omletleri sevmemesindendir.</a:t>
            </a:r>
          </a:p>
          <a:p>
            <a:r>
              <a:rPr lang="tr-TR" dirty="0" smtClean="0"/>
              <a:t>Büyük kuşlar küçük panjurlar yaparlar.</a:t>
            </a:r>
          </a:p>
          <a:p>
            <a:r>
              <a:rPr lang="tr-TR" dirty="0" smtClean="0"/>
              <a:t>Metinlerin eksik olduğu yerlerde kirazlar düşerler.</a:t>
            </a:r>
          </a:p>
          <a:p>
            <a:r>
              <a:rPr lang="tr-TR" dirty="0" smtClean="0"/>
              <a:t>Kötü taranmış köpek tüylerini yolar.</a:t>
            </a:r>
          </a:p>
          <a:p>
            <a:r>
              <a:rPr lang="tr-TR" dirty="0" smtClean="0"/>
              <a:t>İki kaldırım taşını aynı sinekle ezmek.</a:t>
            </a:r>
          </a:p>
          <a:p>
            <a:r>
              <a:rPr lang="tr-TR" dirty="0" smtClean="0"/>
              <a:t>Dedelerimizin iskeletini kaşımalıyız.</a:t>
            </a:r>
          </a:p>
          <a:p>
            <a:r>
              <a:rPr lang="tr-TR" dirty="0" smtClean="0"/>
              <a:t>Yıldızsız bir düş unutulmuş bir düştür.</a:t>
            </a:r>
          </a:p>
          <a:p>
            <a:endParaRPr lang="tr-TR" dirty="0"/>
          </a:p>
          <a:p>
            <a:r>
              <a:rPr lang="tr-TR" dirty="0" smtClean="0"/>
              <a:t>(Çev. Ergin Ertem)</a:t>
            </a:r>
            <a:endParaRPr lang="tr-TR" dirty="0"/>
          </a:p>
        </p:txBody>
      </p:sp>
    </p:spTree>
    <p:extLst>
      <p:ext uri="{BB962C8B-B14F-4D97-AF65-F5344CB8AC3E}">
        <p14:creationId xmlns:p14="http://schemas.microsoft.com/office/powerpoint/2010/main" val="392131715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TotalTime>
  <Words>558</Words>
  <Application>Microsoft Office PowerPoint</Application>
  <PresentationFormat>Geniş ekran</PresentationFormat>
  <Paragraphs>80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Sürrealizm</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Sürrealizm</dc:title>
  <dc:creator>w7</dc:creator>
  <cp:lastModifiedBy>w7</cp:lastModifiedBy>
  <cp:revision>11</cp:revision>
  <dcterms:created xsi:type="dcterms:W3CDTF">2019-02-17T01:11:59Z</dcterms:created>
  <dcterms:modified xsi:type="dcterms:W3CDTF">2019-02-18T20:01:12Z</dcterms:modified>
</cp:coreProperties>
</file>