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96" r:id="rId3"/>
    <p:sldId id="297" r:id="rId4"/>
    <p:sldId id="298" r:id="rId5"/>
    <p:sldId id="299" r:id="rId6"/>
    <p:sldId id="300" r:id="rId7"/>
    <p:sldId id="301" r:id="rId8"/>
    <p:sldId id="303" r:id="rId9"/>
    <p:sldId id="304" r:id="rId10"/>
    <p:sldId id="305" r:id="rId11"/>
    <p:sldId id="306" r:id="rId12"/>
    <p:sldId id="336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5501" autoAdjust="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1EC91D-288F-463E-8760-5EC464DB5E2B}" type="datetimeFigureOut">
              <a:rPr lang="tr-TR" smtClean="0"/>
              <a:t>30.4.2019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9E81C-41FA-48CE-B578-5CFEB022582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4614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30.4.2019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2292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30.4.2019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1393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30.4.2019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458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30.4.2019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5289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30.4.2019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4776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30.4.2019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3134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30.4.2019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514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30.4.2019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0096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30.4.2019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0504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30.4.2019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5142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30.4.2019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8889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94643-5151-4422-B7F1-5F3E2C0CDEBF}" type="datetimeFigureOut">
              <a:rPr lang="tr-TR" smtClean="0"/>
              <a:t>30.4.2019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7514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Polymer </a:t>
            </a:r>
            <a:r>
              <a:rPr lang="tr-TR" dirty="0" err="1" smtClean="0"/>
              <a:t>Technology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4000" dirty="0" err="1" smtClean="0"/>
              <a:t>Chapter</a:t>
            </a:r>
            <a:r>
              <a:rPr lang="tr-TR" sz="4000" smtClean="0"/>
              <a:t> 9</a:t>
            </a:r>
            <a:endParaRPr lang="tr-TR" sz="4000" dirty="0" smtClean="0"/>
          </a:p>
          <a:p>
            <a:r>
              <a:rPr lang="en-US" sz="4000" dirty="0"/>
              <a:t>Solid-State Properties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83880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292388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/>
              <a:t>Solid-</a:t>
            </a:r>
            <a:r>
              <a:rPr lang="tr-TR" dirty="0" err="1"/>
              <a:t>State</a:t>
            </a:r>
            <a:r>
              <a:rPr lang="tr-TR" dirty="0"/>
              <a:t> </a:t>
            </a:r>
            <a:r>
              <a:rPr lang="tr-TR" dirty="0" err="1"/>
              <a:t>Properties</a:t>
            </a:r>
            <a:r>
              <a:rPr lang="tr-TR" dirty="0"/>
              <a:t/>
            </a:r>
            <a:br>
              <a:rPr lang="tr-TR" dirty="0"/>
            </a:br>
            <a:r>
              <a:rPr lang="en-US" sz="2700" dirty="0">
                <a:solidFill>
                  <a:srgbClr val="FF0000"/>
                </a:solidFill>
              </a:rPr>
              <a:t>Mechanical </a:t>
            </a:r>
            <a:r>
              <a:rPr lang="en-US" sz="2700" dirty="0" smtClean="0">
                <a:solidFill>
                  <a:srgbClr val="FF0000"/>
                </a:solidFill>
              </a:rPr>
              <a:t>Properties</a:t>
            </a:r>
            <a:r>
              <a:rPr lang="tr-TR" sz="2700" dirty="0">
                <a:solidFill>
                  <a:srgbClr val="FF0000"/>
                </a:solidFill>
              </a:rPr>
              <a:t/>
            </a:r>
            <a:br>
              <a:rPr lang="tr-TR" sz="2700" dirty="0">
                <a:solidFill>
                  <a:srgbClr val="FF0000"/>
                </a:solidFill>
              </a:rPr>
            </a:br>
            <a:r>
              <a:rPr lang="tr-TR" sz="2700" dirty="0" err="1">
                <a:solidFill>
                  <a:srgbClr val="FF0000"/>
                </a:solidFill>
              </a:rPr>
              <a:t>Methods</a:t>
            </a:r>
            <a:r>
              <a:rPr lang="tr-TR" sz="2700" dirty="0">
                <a:solidFill>
                  <a:srgbClr val="FF0000"/>
                </a:solidFill>
              </a:rPr>
              <a:t> of </a:t>
            </a:r>
            <a:r>
              <a:rPr lang="tr-TR" sz="2700" dirty="0" err="1">
                <a:solidFill>
                  <a:srgbClr val="FF0000"/>
                </a:solidFill>
              </a:rPr>
              <a:t>Testing</a:t>
            </a:r>
            <a:endParaRPr lang="tr-TR" sz="27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586632"/>
            <a:ext cx="10799618" cy="4351338"/>
          </a:xfrm>
        </p:spPr>
        <p:txBody>
          <a:bodyPr>
            <a:noAutofit/>
          </a:bodyPr>
          <a:lstStyle/>
          <a:p>
            <a:r>
              <a:rPr lang="en-US" sz="2400" dirty="0" smtClean="0"/>
              <a:t>These </a:t>
            </a:r>
            <a:r>
              <a:rPr lang="en-US" sz="2400" dirty="0"/>
              <a:t>may be classified as </a:t>
            </a:r>
            <a:r>
              <a:rPr lang="en-US" sz="2400" dirty="0" err="1" smtClean="0">
                <a:solidFill>
                  <a:srgbClr val="FF0000"/>
                </a:solidFill>
              </a:rPr>
              <a:t>stati</a:t>
            </a:r>
            <a:r>
              <a:rPr lang="tr-TR" sz="2400" dirty="0" smtClean="0">
                <a:solidFill>
                  <a:srgbClr val="FF0000"/>
                </a:solidFill>
              </a:rPr>
              <a:t>c </a:t>
            </a:r>
            <a:r>
              <a:rPr lang="tr-TR" sz="2400" dirty="0" err="1" smtClean="0">
                <a:solidFill>
                  <a:srgbClr val="FF0000"/>
                </a:solidFill>
              </a:rPr>
              <a:t>tests</a:t>
            </a:r>
            <a:r>
              <a:rPr lang="tr-TR" sz="2400" dirty="0" smtClean="0">
                <a:solidFill>
                  <a:srgbClr val="FF0000"/>
                </a:solidFill>
              </a:rPr>
              <a:t>, </a:t>
            </a:r>
            <a:r>
              <a:rPr lang="tr-TR" sz="2400" dirty="0" err="1" smtClean="0">
                <a:solidFill>
                  <a:srgbClr val="FF0000"/>
                </a:solidFill>
              </a:rPr>
              <a:t>which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tr-TR" sz="2400" dirty="0" err="1" smtClean="0">
                <a:solidFill>
                  <a:srgbClr val="FF0000"/>
                </a:solidFill>
              </a:rPr>
              <a:t>are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tr-TR" sz="2400" dirty="0" err="1" smtClean="0">
                <a:solidFill>
                  <a:srgbClr val="FF0000"/>
                </a:solidFill>
              </a:rPr>
              <a:t>the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tensile </a:t>
            </a:r>
            <a:r>
              <a:rPr lang="tr-TR" sz="2400" dirty="0" smtClean="0">
                <a:solidFill>
                  <a:srgbClr val="FF0000"/>
                </a:solidFill>
              </a:rPr>
              <a:t>test </a:t>
            </a:r>
            <a:r>
              <a:rPr lang="en-US" sz="2400" dirty="0" smtClean="0">
                <a:solidFill>
                  <a:srgbClr val="FF0000"/>
                </a:solidFill>
              </a:rPr>
              <a:t>and </a:t>
            </a:r>
            <a:r>
              <a:rPr lang="tr-TR" sz="2400" dirty="0" err="1" smtClean="0">
                <a:solidFill>
                  <a:srgbClr val="FF0000"/>
                </a:solidFill>
              </a:rPr>
              <a:t>the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shear</a:t>
            </a:r>
            <a:r>
              <a:rPr lang="tr-TR" sz="2400" dirty="0" smtClean="0">
                <a:solidFill>
                  <a:srgbClr val="FF0000"/>
                </a:solidFill>
              </a:rPr>
              <a:t> test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transient </a:t>
            </a:r>
            <a:r>
              <a:rPr lang="tr-TR" sz="2400" dirty="0" err="1" smtClean="0">
                <a:solidFill>
                  <a:srgbClr val="FF0000"/>
                </a:solidFill>
              </a:rPr>
              <a:t>tests</a:t>
            </a:r>
            <a:r>
              <a:rPr lang="tr-TR" sz="2400" dirty="0" smtClean="0">
                <a:solidFill>
                  <a:srgbClr val="FF0000"/>
                </a:solidFill>
              </a:rPr>
              <a:t>, </a:t>
            </a:r>
            <a:r>
              <a:rPr lang="tr-TR" sz="2400" dirty="0" err="1" smtClean="0">
                <a:solidFill>
                  <a:srgbClr val="FF0000"/>
                </a:solidFill>
              </a:rPr>
              <a:t>which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tr-TR" sz="2400" dirty="0" err="1" smtClean="0">
                <a:solidFill>
                  <a:srgbClr val="FF0000"/>
                </a:solidFill>
              </a:rPr>
              <a:t>are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tr-TR" sz="2400" dirty="0" err="1" smtClean="0">
                <a:solidFill>
                  <a:srgbClr val="FF0000"/>
                </a:solidFill>
              </a:rPr>
              <a:t>the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creep </a:t>
            </a:r>
            <a:r>
              <a:rPr lang="tr-TR" sz="2400" dirty="0" smtClean="0">
                <a:solidFill>
                  <a:srgbClr val="FF0000"/>
                </a:solidFill>
              </a:rPr>
              <a:t>test </a:t>
            </a:r>
            <a:r>
              <a:rPr lang="en-US" sz="2400" dirty="0" smtClean="0">
                <a:solidFill>
                  <a:srgbClr val="FF0000"/>
                </a:solidFill>
              </a:rPr>
              <a:t>and </a:t>
            </a:r>
            <a:r>
              <a:rPr lang="tr-TR" sz="2400" dirty="0" err="1" smtClean="0">
                <a:solidFill>
                  <a:srgbClr val="FF0000"/>
                </a:solidFill>
              </a:rPr>
              <a:t>the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stress relaxation</a:t>
            </a:r>
            <a:r>
              <a:rPr lang="tr-TR" sz="2400" dirty="0" smtClean="0">
                <a:solidFill>
                  <a:srgbClr val="FF0000"/>
                </a:solidFill>
              </a:rPr>
              <a:t> test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impact </a:t>
            </a:r>
            <a:r>
              <a:rPr lang="tr-TR" sz="2400" dirty="0" smtClean="0">
                <a:solidFill>
                  <a:srgbClr val="FF0000"/>
                </a:solidFill>
              </a:rPr>
              <a:t>test, </a:t>
            </a:r>
            <a:r>
              <a:rPr lang="tr-TR" sz="2400" dirty="0" err="1" smtClean="0">
                <a:solidFill>
                  <a:srgbClr val="FF0000"/>
                </a:solidFill>
              </a:rPr>
              <a:t>which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tr-TR" sz="2400" dirty="0" err="1" smtClean="0">
                <a:solidFill>
                  <a:srgbClr val="FF0000"/>
                </a:solidFill>
              </a:rPr>
              <a:t>are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tr-TR" sz="2400" dirty="0" err="1" smtClean="0">
                <a:solidFill>
                  <a:srgbClr val="FF0000"/>
                </a:solidFill>
              </a:rPr>
              <a:t>the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Izod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tr-TR" sz="2400" dirty="0" smtClean="0">
                <a:solidFill>
                  <a:srgbClr val="FF0000"/>
                </a:solidFill>
              </a:rPr>
              <a:t>test </a:t>
            </a:r>
            <a:r>
              <a:rPr lang="en-US" sz="2400" dirty="0" smtClean="0">
                <a:solidFill>
                  <a:srgbClr val="FF0000"/>
                </a:solidFill>
              </a:rPr>
              <a:t>and </a:t>
            </a:r>
            <a:r>
              <a:rPr lang="tr-TR" sz="2400" dirty="0" err="1" smtClean="0">
                <a:solidFill>
                  <a:srgbClr val="FF0000"/>
                </a:solidFill>
              </a:rPr>
              <a:t>the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Charpy</a:t>
            </a:r>
            <a:r>
              <a:rPr lang="tr-TR" sz="2400" dirty="0" smtClean="0">
                <a:solidFill>
                  <a:srgbClr val="FF0000"/>
                </a:solidFill>
              </a:rPr>
              <a:t> test</a:t>
            </a:r>
            <a:r>
              <a:rPr lang="en-US" sz="2400" dirty="0" smtClean="0">
                <a:solidFill>
                  <a:srgbClr val="FF0000"/>
                </a:solidFill>
              </a:rPr>
              <a:t>), </a:t>
            </a:r>
            <a:r>
              <a:rPr lang="en-US" sz="2400" dirty="0"/>
              <a:t>and </a:t>
            </a:r>
            <a:r>
              <a:rPr lang="en-US" sz="2400" dirty="0">
                <a:solidFill>
                  <a:srgbClr val="FF0000"/>
                </a:solidFill>
              </a:rPr>
              <a:t>cyclic </a:t>
            </a:r>
            <a:r>
              <a:rPr lang="tr-TR" sz="2400" dirty="0" err="1" smtClean="0">
                <a:solidFill>
                  <a:srgbClr val="FF0000"/>
                </a:solidFill>
              </a:rPr>
              <a:t>tests</a:t>
            </a:r>
            <a:r>
              <a:rPr lang="tr-TR" sz="2400" dirty="0">
                <a:solidFill>
                  <a:srgbClr val="FF0000"/>
                </a:solidFill>
              </a:rPr>
              <a:t> </a:t>
            </a:r>
            <a:r>
              <a:rPr lang="tr-TR" sz="2400" dirty="0" err="1" smtClean="0">
                <a:solidFill>
                  <a:srgbClr val="FF0000"/>
                </a:solidFill>
              </a:rPr>
              <a:t>such</a:t>
            </a:r>
            <a:r>
              <a:rPr lang="tr-TR" sz="2400" dirty="0" smtClean="0">
                <a:solidFill>
                  <a:srgbClr val="FF0000"/>
                </a:solidFill>
              </a:rPr>
              <a:t> as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tr-TR" sz="2400" dirty="0" err="1" smtClean="0">
                <a:solidFill>
                  <a:srgbClr val="FF0000"/>
                </a:solidFill>
              </a:rPr>
              <a:t>the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fatigue test. </a:t>
            </a:r>
            <a:endParaRPr lang="tr-TR" sz="2400" dirty="0" smtClean="0">
              <a:solidFill>
                <a:srgbClr val="FF0000"/>
              </a:solidFill>
            </a:endParaRPr>
          </a:p>
          <a:p>
            <a:r>
              <a:rPr lang="tr-TR" sz="2400" dirty="0" err="1" smtClean="0">
                <a:solidFill>
                  <a:srgbClr val="FF0000"/>
                </a:solidFill>
              </a:rPr>
              <a:t>The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tr-TR" sz="2400" dirty="0">
                <a:solidFill>
                  <a:srgbClr val="FF0000"/>
                </a:solidFill>
              </a:rPr>
              <a:t>s</a:t>
            </a:r>
            <a:r>
              <a:rPr lang="en-US" sz="2400" dirty="0" err="1" smtClean="0">
                <a:solidFill>
                  <a:srgbClr val="FF0000"/>
                </a:solidFill>
              </a:rPr>
              <a:t>tatic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tests are </a:t>
            </a:r>
            <a:r>
              <a:rPr lang="en-US" sz="2400" dirty="0" smtClean="0">
                <a:solidFill>
                  <a:srgbClr val="FF0000"/>
                </a:solidFill>
              </a:rPr>
              <a:t>u</a:t>
            </a:r>
            <a:r>
              <a:rPr lang="tr-TR" sz="2400" dirty="0" err="1" smtClean="0">
                <a:solidFill>
                  <a:srgbClr val="FF0000"/>
                </a:solidFill>
              </a:rPr>
              <a:t>tilized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to </a:t>
            </a:r>
            <a:r>
              <a:rPr lang="tr-TR" sz="2400" dirty="0" err="1" smtClean="0">
                <a:solidFill>
                  <a:srgbClr val="FF0000"/>
                </a:solidFill>
              </a:rPr>
              <a:t>determine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the force response when a </a:t>
            </a:r>
            <a:r>
              <a:rPr lang="tr-TR" sz="2400" dirty="0" err="1" smtClean="0">
                <a:solidFill>
                  <a:srgbClr val="FF0000"/>
                </a:solidFill>
              </a:rPr>
              <a:t>polymeric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sample </a:t>
            </a:r>
            <a:r>
              <a:rPr lang="en-US" sz="2400" dirty="0">
                <a:solidFill>
                  <a:srgbClr val="FF0000"/>
                </a:solidFill>
              </a:rPr>
              <a:t>is strained, compressed, or sheared at a constant </a:t>
            </a:r>
            <a:r>
              <a:rPr lang="en-US" sz="2400" dirty="0" smtClean="0">
                <a:solidFill>
                  <a:srgbClr val="FF0000"/>
                </a:solidFill>
              </a:rPr>
              <a:t>rate</a:t>
            </a:r>
            <a:r>
              <a:rPr lang="tr-TR" sz="2400" dirty="0" smtClean="0">
                <a:solidFill>
                  <a:srgbClr val="FF0000"/>
                </a:solidFill>
              </a:rPr>
              <a:t> of </a:t>
            </a:r>
            <a:r>
              <a:rPr lang="tr-TR" sz="2400" dirty="0" err="1" smtClean="0">
                <a:solidFill>
                  <a:srgbClr val="FF0000"/>
                </a:solidFill>
              </a:rPr>
              <a:t>stress</a:t>
            </a:r>
            <a:r>
              <a:rPr lang="en-US" sz="2400" dirty="0" smtClean="0">
                <a:solidFill>
                  <a:srgbClr val="FF0000"/>
                </a:solidFill>
              </a:rPr>
              <a:t>.</a:t>
            </a:r>
            <a:r>
              <a:rPr lang="en-US" sz="2400" dirty="0" smtClean="0"/>
              <a:t> </a:t>
            </a:r>
            <a:endParaRPr lang="tr-TR" sz="2400" dirty="0" smtClean="0"/>
          </a:p>
          <a:p>
            <a:r>
              <a:rPr lang="en-US" sz="2400" dirty="0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results</a:t>
            </a:r>
            <a:r>
              <a:rPr lang="tr-TR" sz="2400" dirty="0" smtClean="0"/>
              <a:t> of </a:t>
            </a:r>
            <a:r>
              <a:rPr lang="tr-TR" sz="2400" dirty="0" err="1" smtClean="0"/>
              <a:t>these</a:t>
            </a:r>
            <a:r>
              <a:rPr lang="tr-TR" sz="2400" dirty="0" smtClean="0"/>
              <a:t> </a:t>
            </a:r>
            <a:r>
              <a:rPr lang="tr-TR" sz="2400" dirty="0" err="1" smtClean="0"/>
              <a:t>tests</a:t>
            </a:r>
            <a:r>
              <a:rPr lang="en-US" sz="2400" dirty="0" smtClean="0"/>
              <a:t> </a:t>
            </a:r>
            <a:r>
              <a:rPr lang="en-US" sz="2400" dirty="0"/>
              <a:t>provide a means to characterize the mechanical properties of a polymer in terms of modulus, strength, and elongation to failure. </a:t>
            </a:r>
            <a:endParaRPr lang="tr-TR" sz="2400" dirty="0" smtClean="0"/>
          </a:p>
          <a:p>
            <a:r>
              <a:rPr lang="tr-TR" sz="2400" dirty="0" err="1" smtClean="0">
                <a:solidFill>
                  <a:srgbClr val="FF0000"/>
                </a:solidFill>
              </a:rPr>
              <a:t>The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tr-TR" sz="2400" dirty="0">
                <a:solidFill>
                  <a:srgbClr val="FF0000"/>
                </a:solidFill>
              </a:rPr>
              <a:t>t</a:t>
            </a:r>
            <a:r>
              <a:rPr lang="en-US" sz="2400" dirty="0" err="1" smtClean="0">
                <a:solidFill>
                  <a:srgbClr val="FF0000"/>
                </a:solidFill>
              </a:rPr>
              <a:t>ransient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tests </a:t>
            </a:r>
            <a:r>
              <a:rPr lang="tr-TR" sz="2400" dirty="0" err="1" smtClean="0">
                <a:solidFill>
                  <a:srgbClr val="FF0000"/>
                </a:solidFill>
              </a:rPr>
              <a:t>are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tr-TR" sz="2400" dirty="0" err="1" smtClean="0">
                <a:solidFill>
                  <a:srgbClr val="FF0000"/>
                </a:solidFill>
              </a:rPr>
              <a:t>used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tr-TR" sz="2400" dirty="0" err="1" smtClean="0">
                <a:solidFill>
                  <a:srgbClr val="FF0000"/>
                </a:solidFill>
              </a:rPr>
              <a:t>to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tr-TR" sz="2400" dirty="0" err="1" smtClean="0">
                <a:solidFill>
                  <a:srgbClr val="FF0000"/>
                </a:solidFill>
              </a:rPr>
              <a:t>determine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the time response of the force (or stress) on a </a:t>
            </a:r>
            <a:r>
              <a:rPr lang="en-US" sz="2400" dirty="0" smtClean="0">
                <a:solidFill>
                  <a:srgbClr val="FF0000"/>
                </a:solidFill>
              </a:rPr>
              <a:t>p</a:t>
            </a:r>
            <a:r>
              <a:rPr lang="tr-TR" sz="2400" dirty="0" err="1" smtClean="0">
                <a:solidFill>
                  <a:srgbClr val="FF0000"/>
                </a:solidFill>
              </a:rPr>
              <a:t>lastic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sample when it is rapidly stretched to a given length </a:t>
            </a:r>
            <a:r>
              <a:rPr lang="tr-TR" sz="2400" dirty="0" err="1" smtClean="0">
                <a:solidFill>
                  <a:srgbClr val="FF0000"/>
                </a:solidFill>
              </a:rPr>
              <a:t>with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tr-TR" sz="2400" dirty="0" err="1" smtClean="0">
                <a:solidFill>
                  <a:srgbClr val="FF0000"/>
                </a:solidFill>
              </a:rPr>
              <a:t>the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stress relaxation</a:t>
            </a:r>
            <a:r>
              <a:rPr lang="tr-TR" sz="2400" dirty="0" smtClean="0">
                <a:solidFill>
                  <a:srgbClr val="FF0000"/>
                </a:solidFill>
              </a:rPr>
              <a:t> test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or the time response of strain when a load </a:t>
            </a:r>
            <a:r>
              <a:rPr lang="tr-TR" sz="2400" dirty="0" err="1" smtClean="0">
                <a:solidFill>
                  <a:srgbClr val="FF0000"/>
                </a:solidFill>
              </a:rPr>
              <a:t>or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tr-TR" sz="2400" dirty="0" err="1" smtClean="0">
                <a:solidFill>
                  <a:srgbClr val="FF0000"/>
                </a:solidFill>
              </a:rPr>
              <a:t>stress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is rapidly applied </a:t>
            </a:r>
            <a:r>
              <a:rPr lang="tr-TR" sz="2400" dirty="0" err="1" smtClean="0">
                <a:solidFill>
                  <a:srgbClr val="FF0000"/>
                </a:solidFill>
              </a:rPr>
              <a:t>with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tr-TR" sz="2400" dirty="0" err="1" smtClean="0">
                <a:solidFill>
                  <a:srgbClr val="FF0000"/>
                </a:solidFill>
              </a:rPr>
              <a:t>the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creep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tr-TR" sz="2400" dirty="0" smtClean="0">
                <a:solidFill>
                  <a:srgbClr val="FF0000"/>
                </a:solidFill>
              </a:rPr>
              <a:t>test</a:t>
            </a:r>
            <a:r>
              <a:rPr lang="en-US" sz="2400" dirty="0" smtClean="0">
                <a:solidFill>
                  <a:srgbClr val="FF0000"/>
                </a:solidFill>
              </a:rPr>
              <a:t>.</a:t>
            </a:r>
            <a:r>
              <a:rPr lang="en-US" sz="2400" dirty="0" smtClean="0"/>
              <a:t> </a:t>
            </a:r>
            <a:endParaRPr lang="tr-TR" sz="2400" dirty="0" smtClean="0"/>
          </a:p>
          <a:p>
            <a:r>
              <a:rPr lang="tr-TR" sz="2400" dirty="0" err="1" smtClean="0">
                <a:solidFill>
                  <a:srgbClr val="FF0000"/>
                </a:solidFill>
              </a:rPr>
              <a:t>The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tr-TR" sz="2400" dirty="0">
                <a:solidFill>
                  <a:srgbClr val="FF0000"/>
                </a:solidFill>
              </a:rPr>
              <a:t>i</a:t>
            </a:r>
            <a:r>
              <a:rPr lang="en-US" sz="2400" dirty="0" err="1" smtClean="0">
                <a:solidFill>
                  <a:srgbClr val="FF0000"/>
                </a:solidFill>
              </a:rPr>
              <a:t>mpact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tests measure the energy required for a </a:t>
            </a:r>
            <a:r>
              <a:rPr lang="tr-TR" sz="2400" dirty="0" err="1" smtClean="0">
                <a:solidFill>
                  <a:srgbClr val="FF0000"/>
                </a:solidFill>
              </a:rPr>
              <a:t>plastic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sample </a:t>
            </a:r>
            <a:r>
              <a:rPr lang="en-US" sz="2400" dirty="0">
                <a:solidFill>
                  <a:srgbClr val="FF0000"/>
                </a:solidFill>
              </a:rPr>
              <a:t>to fail under different loading </a:t>
            </a:r>
            <a:r>
              <a:rPr lang="tr-TR" sz="2400" dirty="0" err="1" smtClean="0">
                <a:solidFill>
                  <a:srgbClr val="FF0000"/>
                </a:solidFill>
              </a:rPr>
              <a:t>conditions</a:t>
            </a:r>
            <a:r>
              <a:rPr lang="tr-TR" sz="2400" dirty="0">
                <a:solidFill>
                  <a:srgbClr val="FF0000"/>
                </a:solidFill>
              </a:rPr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3771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/>
              <a:t>Solid-</a:t>
            </a:r>
            <a:r>
              <a:rPr lang="tr-TR" dirty="0" err="1"/>
              <a:t>State</a:t>
            </a:r>
            <a:r>
              <a:rPr lang="tr-TR" dirty="0"/>
              <a:t> </a:t>
            </a:r>
            <a:r>
              <a:rPr lang="tr-TR" dirty="0" err="1"/>
              <a:t>Properties</a:t>
            </a:r>
            <a:r>
              <a:rPr lang="tr-TR" dirty="0"/>
              <a:t/>
            </a:r>
            <a:br>
              <a:rPr lang="tr-TR" dirty="0"/>
            </a:br>
            <a:r>
              <a:rPr lang="en-US" sz="2700" dirty="0">
                <a:solidFill>
                  <a:srgbClr val="FF0000"/>
                </a:solidFill>
              </a:rPr>
              <a:t>Mechanical </a:t>
            </a:r>
            <a:r>
              <a:rPr lang="en-US" sz="2700" dirty="0" smtClean="0">
                <a:solidFill>
                  <a:srgbClr val="FF0000"/>
                </a:solidFill>
              </a:rPr>
              <a:t>Properties</a:t>
            </a:r>
            <a:r>
              <a:rPr lang="tr-TR" sz="2700" dirty="0">
                <a:solidFill>
                  <a:srgbClr val="FF0000"/>
                </a:solidFill>
              </a:rPr>
              <a:t/>
            </a:r>
            <a:br>
              <a:rPr lang="tr-TR" sz="2700" dirty="0">
                <a:solidFill>
                  <a:srgbClr val="FF0000"/>
                </a:solidFill>
              </a:rPr>
            </a:br>
            <a:r>
              <a:rPr lang="tr-TR" sz="2700" dirty="0" err="1">
                <a:solidFill>
                  <a:srgbClr val="FF0000"/>
                </a:solidFill>
              </a:rPr>
              <a:t>Methods</a:t>
            </a:r>
            <a:r>
              <a:rPr lang="tr-TR" sz="2700" dirty="0">
                <a:solidFill>
                  <a:srgbClr val="FF0000"/>
                </a:solidFill>
              </a:rPr>
              <a:t> of </a:t>
            </a:r>
            <a:r>
              <a:rPr lang="tr-TR" sz="2700" dirty="0" err="1" smtClean="0">
                <a:solidFill>
                  <a:srgbClr val="FF0000"/>
                </a:solidFill>
              </a:rPr>
              <a:t>Testing</a:t>
            </a:r>
            <a:r>
              <a:rPr lang="tr-TR" sz="2700" dirty="0">
                <a:solidFill>
                  <a:srgbClr val="FF0000"/>
                </a:solidFill>
              </a:rPr>
              <a:t/>
            </a:r>
            <a:br>
              <a:rPr lang="tr-TR" sz="2700" dirty="0">
                <a:solidFill>
                  <a:srgbClr val="FF0000"/>
                </a:solidFill>
              </a:rPr>
            </a:br>
            <a:r>
              <a:rPr lang="tr-TR" sz="2700" dirty="0">
                <a:solidFill>
                  <a:srgbClr val="FF0000"/>
                </a:solidFill>
              </a:rPr>
              <a:t>Static </a:t>
            </a:r>
            <a:r>
              <a:rPr lang="tr-TR" sz="2700" dirty="0" err="1">
                <a:solidFill>
                  <a:srgbClr val="FF0000"/>
                </a:solidFill>
              </a:rPr>
              <a:t>Testing</a:t>
            </a:r>
            <a:endParaRPr lang="tr-TR" sz="27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199" y="1825625"/>
            <a:ext cx="10810009" cy="4351338"/>
          </a:xfrm>
        </p:spPr>
        <p:txBody>
          <a:bodyPr>
            <a:noAutofit/>
          </a:bodyPr>
          <a:lstStyle/>
          <a:p>
            <a:r>
              <a:rPr lang="tr-TR" sz="2400" dirty="0" err="1" smtClean="0">
                <a:solidFill>
                  <a:srgbClr val="FF0000"/>
                </a:solidFill>
              </a:rPr>
              <a:t>The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fatigue </a:t>
            </a:r>
            <a:r>
              <a:rPr lang="en-US" sz="2400" dirty="0">
                <a:solidFill>
                  <a:srgbClr val="FF0000"/>
                </a:solidFill>
              </a:rPr>
              <a:t>tests </a:t>
            </a:r>
            <a:r>
              <a:rPr lang="tr-TR" sz="2400" dirty="0" err="1" smtClean="0">
                <a:solidFill>
                  <a:srgbClr val="FF0000"/>
                </a:solidFill>
              </a:rPr>
              <a:t>are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tr-TR" sz="2400" dirty="0" err="1" smtClean="0">
                <a:solidFill>
                  <a:srgbClr val="FF0000"/>
                </a:solidFill>
              </a:rPr>
              <a:t>utilized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tr-TR" sz="2400" dirty="0" err="1" smtClean="0">
                <a:solidFill>
                  <a:srgbClr val="FF0000"/>
                </a:solidFill>
              </a:rPr>
              <a:t>to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determine </a:t>
            </a:r>
            <a:r>
              <a:rPr lang="en-US" sz="2400" dirty="0">
                <a:solidFill>
                  <a:srgbClr val="FF0000"/>
                </a:solidFill>
              </a:rPr>
              <a:t>the number of cycles of applied stress required for </a:t>
            </a:r>
            <a:r>
              <a:rPr lang="en-US" sz="2400" dirty="0" smtClean="0">
                <a:solidFill>
                  <a:srgbClr val="FF0000"/>
                </a:solidFill>
              </a:rPr>
              <a:t>failure</a:t>
            </a:r>
            <a:r>
              <a:rPr lang="tr-TR" sz="2400" dirty="0" smtClean="0">
                <a:solidFill>
                  <a:srgbClr val="FF0000"/>
                </a:solidFill>
              </a:rPr>
              <a:t> of </a:t>
            </a:r>
            <a:r>
              <a:rPr lang="tr-TR" sz="2400" dirty="0" err="1" smtClean="0">
                <a:solidFill>
                  <a:srgbClr val="FF0000"/>
                </a:solidFill>
              </a:rPr>
              <a:t>the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tr-TR" sz="2400" dirty="0" err="1" smtClean="0">
                <a:solidFill>
                  <a:srgbClr val="FF0000"/>
                </a:solidFill>
              </a:rPr>
              <a:t>specified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tr-TR" sz="2400" dirty="0" err="1" smtClean="0">
                <a:solidFill>
                  <a:srgbClr val="FF0000"/>
                </a:solidFill>
              </a:rPr>
              <a:t>sample</a:t>
            </a:r>
            <a:r>
              <a:rPr lang="en-US" sz="2400" dirty="0" smtClean="0">
                <a:solidFill>
                  <a:srgbClr val="FF0000"/>
                </a:solidFill>
              </a:rPr>
              <a:t>.</a:t>
            </a:r>
            <a:endParaRPr lang="tr-TR" sz="2400" dirty="0" smtClean="0">
              <a:solidFill>
                <a:srgbClr val="FF0000"/>
              </a:solidFill>
            </a:endParaRPr>
          </a:p>
          <a:p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/>
              <a:t>s</a:t>
            </a:r>
            <a:r>
              <a:rPr lang="en-US" sz="2400" dirty="0" err="1" smtClean="0"/>
              <a:t>tatic</a:t>
            </a:r>
            <a:r>
              <a:rPr lang="en-US" sz="2400" dirty="0" smtClean="0"/>
              <a:t> </a:t>
            </a:r>
            <a:r>
              <a:rPr lang="en-US" sz="2400" dirty="0"/>
              <a:t>tests refer to those for which </a:t>
            </a:r>
            <a:r>
              <a:rPr lang="en-US" sz="2400" dirty="0">
                <a:solidFill>
                  <a:srgbClr val="0070C0"/>
                </a:solidFill>
              </a:rPr>
              <a:t>the deformation rate is steady in time</a:t>
            </a:r>
            <a:r>
              <a:rPr lang="en-US" sz="2400" dirty="0"/>
              <a:t>. </a:t>
            </a:r>
            <a:endParaRPr lang="tr-TR" sz="2400" dirty="0" smtClean="0"/>
          </a:p>
          <a:p>
            <a:r>
              <a:rPr lang="tr-TR" sz="2400" dirty="0" err="1" smtClean="0"/>
              <a:t>In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content</a:t>
            </a:r>
            <a:r>
              <a:rPr lang="tr-TR" sz="2400" dirty="0" smtClean="0"/>
              <a:t>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static</a:t>
            </a:r>
            <a:r>
              <a:rPr lang="tr-TR" sz="2400" dirty="0" smtClean="0"/>
              <a:t> test,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tensile</a:t>
            </a:r>
            <a:r>
              <a:rPr lang="tr-TR" sz="2400" dirty="0" smtClean="0"/>
              <a:t> </a:t>
            </a:r>
            <a:r>
              <a:rPr lang="tr-TR" sz="2400" dirty="0" err="1" smtClean="0"/>
              <a:t>mode</a:t>
            </a:r>
            <a:r>
              <a:rPr lang="en-US" sz="2400" dirty="0" smtClean="0"/>
              <a:t>,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compressive</a:t>
            </a:r>
            <a:r>
              <a:rPr lang="tr-TR" sz="2400" dirty="0" smtClean="0"/>
              <a:t> </a:t>
            </a:r>
            <a:r>
              <a:rPr lang="tr-TR" sz="2400" dirty="0" err="1" smtClean="0"/>
              <a:t>mode</a:t>
            </a:r>
            <a:r>
              <a:rPr lang="en-US" sz="2400" dirty="0" smtClean="0"/>
              <a:t>, </a:t>
            </a:r>
            <a:r>
              <a:rPr lang="en-US" sz="2400" dirty="0"/>
              <a:t>or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shear mode</a:t>
            </a:r>
            <a:r>
              <a:rPr lang="tr-TR" sz="2400" dirty="0" smtClean="0"/>
              <a:t>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static</a:t>
            </a:r>
            <a:r>
              <a:rPr lang="tr-TR" sz="2400" dirty="0" smtClean="0"/>
              <a:t> test</a:t>
            </a:r>
            <a:r>
              <a:rPr lang="en-US" sz="2400" dirty="0" smtClean="0"/>
              <a:t> </a:t>
            </a:r>
            <a:r>
              <a:rPr lang="en-US" sz="2400" dirty="0"/>
              <a:t>may be </a:t>
            </a:r>
            <a:r>
              <a:rPr lang="en-US" sz="2400" dirty="0" smtClean="0"/>
              <a:t>employed</a:t>
            </a:r>
            <a:r>
              <a:rPr lang="tr-TR" sz="2400" dirty="0" smtClean="0"/>
              <a:t>.</a:t>
            </a:r>
          </a:p>
          <a:p>
            <a:r>
              <a:rPr lang="tr-TR" sz="2400" dirty="0" err="1" smtClean="0"/>
              <a:t>Among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specified</a:t>
            </a:r>
            <a:r>
              <a:rPr lang="tr-TR" sz="2400" dirty="0" smtClean="0"/>
              <a:t> </a:t>
            </a:r>
            <a:r>
              <a:rPr lang="tr-TR" sz="2400" dirty="0" err="1" smtClean="0"/>
              <a:t>modes</a:t>
            </a:r>
            <a:r>
              <a:rPr lang="tr-TR" sz="2400" dirty="0" smtClean="0"/>
              <a:t>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static</a:t>
            </a:r>
            <a:r>
              <a:rPr lang="tr-TR" sz="2400" dirty="0" smtClean="0"/>
              <a:t> </a:t>
            </a:r>
            <a:r>
              <a:rPr lang="tr-TR" sz="2400" dirty="0" err="1" smtClean="0"/>
              <a:t>tets</a:t>
            </a:r>
            <a:r>
              <a:rPr lang="tr-TR" sz="2400" dirty="0" smtClean="0"/>
              <a:t>,</a:t>
            </a:r>
            <a:r>
              <a:rPr lang="en-US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tensile </a:t>
            </a:r>
            <a:r>
              <a:rPr lang="en-US" sz="2400" dirty="0">
                <a:solidFill>
                  <a:srgbClr val="0070C0"/>
                </a:solidFill>
              </a:rPr>
              <a:t>testing </a:t>
            </a:r>
            <a:r>
              <a:rPr lang="tr-TR" sz="2400" dirty="0" err="1" smtClean="0">
                <a:solidFill>
                  <a:srgbClr val="0070C0"/>
                </a:solidFill>
              </a:rPr>
              <a:t>mode</a:t>
            </a:r>
            <a:r>
              <a:rPr lang="tr-TR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is </a:t>
            </a:r>
            <a:r>
              <a:rPr lang="en-US" sz="2400" dirty="0">
                <a:solidFill>
                  <a:srgbClr val="0070C0"/>
                </a:solidFill>
              </a:rPr>
              <a:t>the most common. </a:t>
            </a:r>
            <a:endParaRPr lang="tr-TR" sz="2400" dirty="0" smtClean="0">
              <a:solidFill>
                <a:srgbClr val="0070C0"/>
              </a:solidFill>
            </a:endParaRPr>
          </a:p>
          <a:p>
            <a:r>
              <a:rPr lang="en-US" sz="2400" dirty="0" smtClean="0"/>
              <a:t>In </a:t>
            </a:r>
            <a:r>
              <a:rPr lang="en-US" sz="2400" dirty="0"/>
              <a:t>a typical tensile test, a </a:t>
            </a:r>
            <a:r>
              <a:rPr lang="en-US" sz="2400" dirty="0" smtClean="0"/>
              <a:t>p</a:t>
            </a:r>
            <a:r>
              <a:rPr lang="tr-TR" sz="2400" dirty="0" err="1" smtClean="0"/>
              <a:t>lastic</a:t>
            </a:r>
            <a:r>
              <a:rPr lang="en-US" sz="2400" dirty="0" smtClean="0"/>
              <a:t> </a:t>
            </a:r>
            <a:r>
              <a:rPr lang="en-US" sz="2400" dirty="0"/>
              <a:t>sample, in the form of a </a:t>
            </a:r>
            <a:r>
              <a:rPr lang="en-US" sz="2400" dirty="0" err="1"/>
              <a:t>dogbone</a:t>
            </a:r>
            <a:r>
              <a:rPr lang="en-US" sz="2400" dirty="0"/>
              <a:t> </a:t>
            </a:r>
            <a:r>
              <a:rPr lang="en-US" sz="2400" dirty="0" smtClean="0"/>
              <a:t>is </a:t>
            </a:r>
            <a:r>
              <a:rPr lang="tr-TR" sz="2400" dirty="0" err="1" smtClean="0"/>
              <a:t>placed</a:t>
            </a:r>
            <a:r>
              <a:rPr lang="en-US" sz="2400" dirty="0" smtClean="0"/>
              <a:t> </a:t>
            </a:r>
            <a:r>
              <a:rPr lang="tr-TR" sz="2400" dirty="0" err="1" smtClean="0"/>
              <a:t>between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clamps</a:t>
            </a:r>
            <a:r>
              <a:rPr lang="en-US" sz="2400" dirty="0" smtClean="0"/>
              <a:t> </a:t>
            </a:r>
            <a:r>
              <a:rPr lang="en-US" sz="2400" dirty="0"/>
              <a:t>and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plastic</a:t>
            </a:r>
            <a:r>
              <a:rPr lang="tr-TR" sz="2400" dirty="0" smtClean="0"/>
              <a:t> </a:t>
            </a:r>
            <a:r>
              <a:rPr lang="tr-TR" sz="2400" dirty="0" err="1" smtClean="0"/>
              <a:t>sample</a:t>
            </a:r>
            <a:r>
              <a:rPr lang="tr-TR" sz="2400" dirty="0" smtClean="0"/>
              <a:t> is </a:t>
            </a:r>
            <a:r>
              <a:rPr lang="en-US" sz="2400" dirty="0" smtClean="0"/>
              <a:t>pulled </a:t>
            </a:r>
            <a:r>
              <a:rPr lang="en-US" sz="2400" dirty="0"/>
              <a:t>at a constant rate of </a:t>
            </a:r>
            <a:r>
              <a:rPr lang="en-US" sz="2400" dirty="0" smtClean="0"/>
              <a:t>elongation. </a:t>
            </a:r>
            <a:endParaRPr lang="tr-TR" sz="2400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thinner portion of the tensile specimen </a:t>
            </a:r>
            <a:r>
              <a:rPr lang="en-US" sz="2400" dirty="0"/>
              <a:t>in the form of a </a:t>
            </a:r>
            <a:r>
              <a:rPr lang="en-US" sz="2400" dirty="0" err="1" smtClean="0"/>
              <a:t>dogbone</a:t>
            </a:r>
            <a:r>
              <a:rPr lang="tr-TR" sz="2400" dirty="0" smtClean="0"/>
              <a:t> </a:t>
            </a:r>
            <a:r>
              <a:rPr lang="en-US" sz="2400" dirty="0" smtClean="0"/>
              <a:t>encourages </a:t>
            </a:r>
            <a:r>
              <a:rPr lang="en-US" sz="2400" dirty="0"/>
              <a:t>the sample to fail at the center of the bar, </a:t>
            </a:r>
            <a:r>
              <a:rPr lang="tr-TR" sz="2400" dirty="0" smtClean="0"/>
              <a:t>in </a:t>
            </a:r>
            <a:r>
              <a:rPr lang="en-US" sz="2400" dirty="0" err="1" smtClean="0"/>
              <a:t>wh</a:t>
            </a:r>
            <a:r>
              <a:rPr lang="tr-TR" sz="2400" dirty="0" err="1" smtClean="0"/>
              <a:t>ich</a:t>
            </a:r>
            <a:r>
              <a:rPr lang="en-US" sz="2400" dirty="0" smtClean="0"/>
              <a:t> </a:t>
            </a:r>
            <a:r>
              <a:rPr lang="en-US" sz="2400" dirty="0"/>
              <a:t>the </a:t>
            </a:r>
            <a:r>
              <a:rPr lang="tr-TR" sz="2400" dirty="0" err="1" smtClean="0"/>
              <a:t>applied</a:t>
            </a:r>
            <a:r>
              <a:rPr lang="tr-TR" sz="2400" dirty="0" smtClean="0"/>
              <a:t> </a:t>
            </a:r>
            <a:r>
              <a:rPr lang="en-US" sz="2400" dirty="0" smtClean="0"/>
              <a:t>stress </a:t>
            </a:r>
            <a:r>
              <a:rPr lang="en-US" sz="2400" dirty="0"/>
              <a:t>is the </a:t>
            </a:r>
            <a:r>
              <a:rPr lang="en-US" sz="2400" dirty="0" smtClean="0"/>
              <a:t>highest</a:t>
            </a:r>
            <a:r>
              <a:rPr lang="tr-TR" sz="2400" dirty="0" smtClean="0"/>
              <a:t> </a:t>
            </a:r>
            <a:r>
              <a:rPr lang="tr-TR" sz="2400" dirty="0" err="1" smtClean="0"/>
              <a:t>compared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thicker</a:t>
            </a:r>
            <a:r>
              <a:rPr lang="tr-TR" sz="2400" dirty="0" smtClean="0"/>
              <a:t> </a:t>
            </a:r>
            <a:r>
              <a:rPr lang="tr-TR" sz="2400" dirty="0" err="1" smtClean="0"/>
              <a:t>portion</a:t>
            </a:r>
            <a:r>
              <a:rPr lang="tr-TR" sz="2400" dirty="0" smtClean="0"/>
              <a:t>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sample</a:t>
            </a:r>
            <a:r>
              <a:rPr lang="tr-TR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5296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 smtClean="0"/>
              <a:t>References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Robert O. </a:t>
            </a:r>
            <a:r>
              <a:rPr lang="tr-TR" dirty="0" err="1" smtClean="0"/>
              <a:t>Ebewele</a:t>
            </a:r>
            <a:r>
              <a:rPr lang="tr-TR" dirty="0" smtClean="0"/>
              <a:t>, «</a:t>
            </a:r>
            <a:r>
              <a:rPr lang="tr-TR" dirty="0"/>
              <a:t>POLYMER SCIENCE AND TECHNOLOGY», CRC </a:t>
            </a:r>
            <a:r>
              <a:rPr lang="tr-TR" dirty="0" err="1" smtClean="0"/>
              <a:t>Press</a:t>
            </a:r>
            <a:r>
              <a:rPr lang="tr-TR" dirty="0" smtClean="0"/>
              <a:t>, 2000.</a:t>
            </a:r>
          </a:p>
          <a:p>
            <a:r>
              <a:rPr lang="en-US" dirty="0"/>
              <a:t>Fried, Joel </a:t>
            </a:r>
            <a:r>
              <a:rPr lang="en-US" dirty="0" smtClean="0"/>
              <a:t>R.</a:t>
            </a:r>
            <a:r>
              <a:rPr lang="tr-TR" dirty="0" smtClean="0"/>
              <a:t>, «</a:t>
            </a:r>
            <a:r>
              <a:rPr lang="en-US" dirty="0" smtClean="0"/>
              <a:t>Polymer </a:t>
            </a:r>
            <a:r>
              <a:rPr lang="en-US" dirty="0"/>
              <a:t>science and </a:t>
            </a:r>
            <a:r>
              <a:rPr lang="en-US" dirty="0" smtClean="0"/>
              <a:t>technology</a:t>
            </a:r>
            <a:r>
              <a:rPr lang="tr-TR" dirty="0" smtClean="0"/>
              <a:t>», </a:t>
            </a:r>
            <a:r>
              <a:rPr lang="tr-TR" dirty="0" err="1" smtClean="0"/>
              <a:t>Prentice</a:t>
            </a:r>
            <a:r>
              <a:rPr lang="tr-TR" dirty="0" smtClean="0"/>
              <a:t> </a:t>
            </a:r>
            <a:r>
              <a:rPr lang="tr-TR" dirty="0" err="1" smtClean="0"/>
              <a:t>Hall</a:t>
            </a:r>
            <a:r>
              <a:rPr lang="tr-TR" dirty="0" smtClean="0"/>
              <a:t>, </a:t>
            </a:r>
            <a:r>
              <a:rPr lang="en-US" dirty="0" smtClean="0"/>
              <a:t>Third edition</a:t>
            </a:r>
            <a:r>
              <a:rPr lang="tr-TR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4055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/>
              <a:t>Solid-</a:t>
            </a:r>
            <a:r>
              <a:rPr lang="tr-TR" dirty="0" err="1"/>
              <a:t>State</a:t>
            </a:r>
            <a:r>
              <a:rPr lang="tr-TR" dirty="0"/>
              <a:t> </a:t>
            </a:r>
            <a:r>
              <a:rPr lang="tr-TR" dirty="0" err="1"/>
              <a:t>Properties</a:t>
            </a:r>
            <a:r>
              <a:rPr lang="tr-TR" dirty="0"/>
              <a:t/>
            </a:r>
            <a:br>
              <a:rPr lang="tr-TR" dirty="0"/>
            </a:br>
            <a:r>
              <a:rPr lang="en-US" sz="2400" dirty="0">
                <a:solidFill>
                  <a:srgbClr val="FF0000"/>
                </a:solidFill>
              </a:rPr>
              <a:t>Effect of Molecular </a:t>
            </a:r>
            <a:r>
              <a:rPr lang="en-US" sz="2400" dirty="0" smtClean="0">
                <a:solidFill>
                  <a:srgbClr val="FF0000"/>
                </a:solidFill>
              </a:rPr>
              <a:t>Weight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tr-TR" sz="2400" dirty="0" err="1" smtClean="0">
                <a:solidFill>
                  <a:srgbClr val="FF0000"/>
                </a:solidFill>
              </a:rPr>
              <a:t>and</a:t>
            </a:r>
            <a:r>
              <a:rPr lang="en-US" sz="2400" dirty="0" smtClean="0">
                <a:solidFill>
                  <a:srgbClr val="FF0000"/>
                </a:solidFill>
              </a:rPr>
              <a:t> Composition </a:t>
            </a:r>
            <a:r>
              <a:rPr lang="en-US" sz="2400" dirty="0">
                <a:solidFill>
                  <a:srgbClr val="FF0000"/>
                </a:solidFill>
              </a:rPr>
              <a:t>on Tg</a:t>
            </a:r>
            <a:endParaRPr lang="tr-TR" sz="24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10799618" cy="4351338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Molecular-Weight </a:t>
            </a:r>
            <a:r>
              <a:rPr lang="en-US" sz="2400" dirty="0" smtClean="0">
                <a:solidFill>
                  <a:srgbClr val="FF0000"/>
                </a:solidFill>
              </a:rPr>
              <a:t>Dependence</a:t>
            </a:r>
            <a:r>
              <a:rPr lang="tr-TR" sz="2400" dirty="0" smtClean="0"/>
              <a:t>:</a:t>
            </a:r>
            <a:r>
              <a:rPr lang="en-US" sz="2400" dirty="0" smtClean="0"/>
              <a:t> </a:t>
            </a:r>
            <a:r>
              <a:rPr lang="en-US" sz="2400" dirty="0"/>
              <a:t>The glass-transition temperature </a:t>
            </a:r>
            <a:r>
              <a:rPr lang="tr-TR" sz="2400" dirty="0" smtClean="0"/>
              <a:t>‘</a:t>
            </a:r>
            <a:r>
              <a:rPr lang="tr-TR" sz="2400" dirty="0" err="1" smtClean="0"/>
              <a:t>Tg</a:t>
            </a:r>
            <a:r>
              <a:rPr lang="tr-TR" sz="2400" dirty="0" smtClean="0"/>
              <a:t>’ </a:t>
            </a:r>
            <a:r>
              <a:rPr lang="tr-TR" sz="2400" dirty="0" err="1" smtClean="0"/>
              <a:t>tremends</a:t>
            </a:r>
            <a:r>
              <a:rPr lang="tr-TR" sz="2400" dirty="0" smtClean="0"/>
              <a:t> </a:t>
            </a:r>
            <a:r>
              <a:rPr lang="tr-TR" sz="2400" dirty="0" err="1" smtClean="0"/>
              <a:t>up</a:t>
            </a:r>
            <a:r>
              <a:rPr lang="en-US" sz="2400" dirty="0" smtClean="0"/>
              <a:t> </a:t>
            </a:r>
            <a:r>
              <a:rPr lang="en-US" sz="2400" dirty="0"/>
              <a:t>with molecular weight at low molecular weight </a:t>
            </a:r>
            <a:r>
              <a:rPr lang="tr-TR" sz="2400" dirty="0" err="1" smtClean="0"/>
              <a:t>values</a:t>
            </a:r>
            <a:r>
              <a:rPr lang="tr-TR" sz="2400" dirty="0" smtClean="0"/>
              <a:t> </a:t>
            </a:r>
            <a:r>
              <a:rPr lang="en-US" sz="2400" dirty="0"/>
              <a:t>but </a:t>
            </a:r>
            <a:r>
              <a:rPr lang="tr-TR" sz="2400" dirty="0" smtClean="0"/>
              <a:t>t</a:t>
            </a:r>
            <a:r>
              <a:rPr lang="en-US" sz="2400" dirty="0" smtClean="0"/>
              <a:t>he </a:t>
            </a:r>
            <a:r>
              <a:rPr lang="en-US" sz="2400" dirty="0"/>
              <a:t>glass-transition </a:t>
            </a:r>
            <a:r>
              <a:rPr lang="en-US" sz="2400" dirty="0" smtClean="0"/>
              <a:t>temperature</a:t>
            </a:r>
            <a:r>
              <a:rPr lang="tr-TR" sz="2400" dirty="0" smtClean="0"/>
              <a:t> </a:t>
            </a:r>
            <a:r>
              <a:rPr lang="en-US" sz="2400" dirty="0" smtClean="0"/>
              <a:t>reaches </a:t>
            </a:r>
            <a:r>
              <a:rPr lang="en-US" sz="2400" dirty="0"/>
              <a:t>a point at moderate molecular weight where further increase in molecular weight </a:t>
            </a:r>
            <a:r>
              <a:rPr lang="tr-TR" sz="2400" dirty="0" err="1" smtClean="0"/>
              <a:t>value</a:t>
            </a:r>
            <a:r>
              <a:rPr lang="tr-TR" sz="2400" dirty="0" smtClean="0"/>
              <a:t> </a:t>
            </a:r>
            <a:r>
              <a:rPr lang="tr-TR" sz="2400" dirty="0" err="1" smtClean="0"/>
              <a:t>does</a:t>
            </a:r>
            <a:r>
              <a:rPr lang="tr-TR" sz="2400" dirty="0" smtClean="0"/>
              <a:t> not </a:t>
            </a:r>
            <a:r>
              <a:rPr lang="tr-TR" sz="2400" dirty="0" err="1" smtClean="0"/>
              <a:t>affect</a:t>
            </a:r>
            <a:r>
              <a:rPr lang="en-US" sz="2400" dirty="0"/>
              <a:t> </a:t>
            </a:r>
            <a:r>
              <a:rPr lang="tr-TR" sz="2400" dirty="0" smtClean="0"/>
              <a:t>t</a:t>
            </a:r>
            <a:r>
              <a:rPr lang="en-US" sz="2400" dirty="0" smtClean="0"/>
              <a:t>he </a:t>
            </a:r>
            <a:r>
              <a:rPr lang="en-US" sz="2400" dirty="0"/>
              <a:t>glass-transition </a:t>
            </a:r>
            <a:r>
              <a:rPr lang="en-US" sz="2400" dirty="0" smtClean="0"/>
              <a:t>temperature</a:t>
            </a:r>
            <a:r>
              <a:rPr lang="tr-TR" sz="2400" dirty="0" smtClean="0"/>
              <a:t> ‘</a:t>
            </a:r>
            <a:r>
              <a:rPr lang="en-US" sz="2400" dirty="0" smtClean="0"/>
              <a:t>Tg</a:t>
            </a:r>
            <a:r>
              <a:rPr lang="tr-TR" sz="2400" dirty="0" smtClean="0"/>
              <a:t>’</a:t>
            </a:r>
            <a:r>
              <a:rPr lang="en-US" sz="2400" dirty="0" smtClean="0"/>
              <a:t>. </a:t>
            </a:r>
            <a:endParaRPr lang="tr-TR" sz="2400" dirty="0" smtClean="0"/>
          </a:p>
          <a:p>
            <a:r>
              <a:rPr lang="en-US" sz="2400" dirty="0" smtClean="0"/>
              <a:t>This </a:t>
            </a:r>
            <a:r>
              <a:rPr lang="en-US" sz="2400" dirty="0"/>
              <a:t>is an example of a limiting-property </a:t>
            </a:r>
            <a:r>
              <a:rPr lang="en-US" sz="2400" dirty="0" smtClean="0"/>
              <a:t>relationship</a:t>
            </a:r>
            <a:r>
              <a:rPr lang="tr-TR" sz="2400" dirty="0" smtClean="0"/>
              <a:t> </a:t>
            </a:r>
            <a:r>
              <a:rPr lang="tr-TR" sz="2400" dirty="0" err="1" smtClean="0"/>
              <a:t>observed</a:t>
            </a:r>
            <a:r>
              <a:rPr lang="tr-TR" sz="2400" dirty="0" smtClean="0"/>
              <a:t> </a:t>
            </a:r>
            <a:r>
              <a:rPr lang="tr-TR" sz="2400" dirty="0" err="1" smtClean="0"/>
              <a:t>with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relation</a:t>
            </a:r>
            <a:r>
              <a:rPr lang="tr-TR" sz="2400" dirty="0" smtClean="0"/>
              <a:t> </a:t>
            </a:r>
            <a:r>
              <a:rPr lang="tr-TR" sz="2400" dirty="0" err="1" smtClean="0"/>
              <a:t>between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/>
              <a:t>glass-transition</a:t>
            </a:r>
            <a:r>
              <a:rPr lang="tr-TR" sz="2400" dirty="0"/>
              <a:t> </a:t>
            </a:r>
            <a:r>
              <a:rPr lang="tr-TR" sz="2400" dirty="0" err="1" smtClean="0"/>
              <a:t>temperature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molecular</a:t>
            </a:r>
            <a:r>
              <a:rPr lang="tr-TR" sz="2400" dirty="0" smtClean="0"/>
              <a:t> </a:t>
            </a:r>
            <a:r>
              <a:rPr lang="tr-TR" sz="2400" dirty="0" err="1" smtClean="0"/>
              <a:t>weight</a:t>
            </a:r>
            <a:r>
              <a:rPr lang="tr-TR" sz="2400" dirty="0" smtClean="0"/>
              <a:t>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macromolecule</a:t>
            </a:r>
            <a:r>
              <a:rPr lang="en-US" sz="2400" dirty="0" smtClean="0"/>
              <a:t>. </a:t>
            </a:r>
            <a:endParaRPr lang="tr-TR" sz="2400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crystalline-melting temperature, Tm, follows a similar dependence on molecular </a:t>
            </a:r>
            <a:r>
              <a:rPr lang="en-US" sz="2400" dirty="0" smtClean="0"/>
              <a:t>weight</a:t>
            </a:r>
            <a:r>
              <a:rPr lang="tr-TR" sz="2400" dirty="0" smtClean="0"/>
              <a:t> as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glass</a:t>
            </a:r>
            <a:r>
              <a:rPr lang="tr-TR" sz="2400" dirty="0" smtClean="0"/>
              <a:t> </a:t>
            </a:r>
            <a:r>
              <a:rPr lang="tr-TR" sz="2400" dirty="0" err="1" smtClean="0"/>
              <a:t>transition</a:t>
            </a:r>
            <a:r>
              <a:rPr lang="tr-TR" sz="2400" dirty="0" smtClean="0"/>
              <a:t> </a:t>
            </a:r>
            <a:r>
              <a:rPr lang="tr-TR" sz="2400" dirty="0" err="1" smtClean="0"/>
              <a:t>temperature</a:t>
            </a:r>
            <a:r>
              <a:rPr lang="tr-TR" sz="2400" dirty="0" smtClean="0"/>
              <a:t> </a:t>
            </a:r>
            <a:r>
              <a:rPr lang="tr-TR" sz="2400" dirty="0" err="1" smtClean="0"/>
              <a:t>follows</a:t>
            </a:r>
            <a:r>
              <a:rPr lang="en-US" sz="2400" dirty="0" smtClean="0"/>
              <a:t>. </a:t>
            </a:r>
            <a:endParaRPr lang="tr-TR" sz="2400" dirty="0" smtClean="0"/>
          </a:p>
          <a:p>
            <a:r>
              <a:rPr lang="en-US" sz="2400" dirty="0" smtClean="0"/>
              <a:t>This </a:t>
            </a:r>
            <a:r>
              <a:rPr lang="en-US" sz="2400" dirty="0"/>
              <a:t>dependence </a:t>
            </a:r>
            <a:r>
              <a:rPr lang="tr-TR" sz="2400" dirty="0" smtClean="0"/>
              <a:t>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melting</a:t>
            </a:r>
            <a:r>
              <a:rPr lang="tr-TR" sz="2400" dirty="0" smtClean="0"/>
              <a:t> </a:t>
            </a:r>
            <a:r>
              <a:rPr lang="tr-TR" sz="2400" dirty="0" err="1" smtClean="0"/>
              <a:t>temperature</a:t>
            </a:r>
            <a:r>
              <a:rPr lang="tr-TR" sz="2400" dirty="0" smtClean="0"/>
              <a:t> on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molecular</a:t>
            </a:r>
            <a:r>
              <a:rPr lang="tr-TR" sz="2400" dirty="0" smtClean="0"/>
              <a:t> </a:t>
            </a:r>
            <a:r>
              <a:rPr lang="tr-TR" sz="2400" dirty="0" err="1" smtClean="0"/>
              <a:t>weight</a:t>
            </a:r>
            <a:r>
              <a:rPr lang="tr-TR" sz="2400" dirty="0" smtClean="0"/>
              <a:t> </a:t>
            </a:r>
            <a:r>
              <a:rPr lang="en-US" sz="2400" dirty="0" smtClean="0"/>
              <a:t>can </a:t>
            </a:r>
            <a:r>
              <a:rPr lang="en-US" sz="2400" dirty="0"/>
              <a:t>be rationalized on the basis of the free-volume theory of the glass transition. 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287647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/>
              <a:t>Solid-</a:t>
            </a:r>
            <a:r>
              <a:rPr lang="tr-TR" dirty="0" err="1"/>
              <a:t>State</a:t>
            </a:r>
            <a:r>
              <a:rPr lang="tr-TR" dirty="0"/>
              <a:t> </a:t>
            </a:r>
            <a:r>
              <a:rPr lang="tr-TR" dirty="0" err="1"/>
              <a:t>Properties</a:t>
            </a:r>
            <a:r>
              <a:rPr lang="tr-TR" dirty="0"/>
              <a:t/>
            </a:r>
            <a:br>
              <a:rPr lang="tr-TR" dirty="0"/>
            </a:br>
            <a:r>
              <a:rPr lang="en-US" sz="2400" dirty="0">
                <a:solidFill>
                  <a:srgbClr val="FF0000"/>
                </a:solidFill>
              </a:rPr>
              <a:t>Effect of Molecular </a:t>
            </a:r>
            <a:r>
              <a:rPr lang="en-US" sz="2400" dirty="0" smtClean="0">
                <a:solidFill>
                  <a:srgbClr val="FF0000"/>
                </a:solidFill>
              </a:rPr>
              <a:t>Weight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tr-TR" sz="2400" dirty="0" err="1" smtClean="0">
                <a:solidFill>
                  <a:srgbClr val="FF0000"/>
                </a:solidFill>
              </a:rPr>
              <a:t>and</a:t>
            </a:r>
            <a:r>
              <a:rPr lang="en-US" sz="2400" dirty="0" smtClean="0">
                <a:solidFill>
                  <a:srgbClr val="FF0000"/>
                </a:solidFill>
              </a:rPr>
              <a:t> Composition </a:t>
            </a:r>
            <a:r>
              <a:rPr lang="en-US" sz="2400" dirty="0">
                <a:solidFill>
                  <a:srgbClr val="FF0000"/>
                </a:solidFill>
              </a:rPr>
              <a:t>on Tg</a:t>
            </a:r>
            <a:endParaRPr lang="tr-TR" sz="24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10799618" cy="4351338"/>
          </a:xfrm>
        </p:spPr>
        <p:txBody>
          <a:bodyPr>
            <a:noAutofit/>
          </a:bodyPr>
          <a:lstStyle/>
          <a:p>
            <a:r>
              <a:rPr lang="tr-TR" sz="2400" dirty="0"/>
              <a:t>L</a:t>
            </a:r>
            <a:r>
              <a:rPr lang="en-US" sz="2400" dirty="0" err="1" smtClean="0"/>
              <a:t>arger</a:t>
            </a:r>
            <a:r>
              <a:rPr lang="en-US" sz="2400" dirty="0" smtClean="0"/>
              <a:t> </a:t>
            </a:r>
            <a:r>
              <a:rPr lang="en-US" sz="2400" dirty="0"/>
              <a:t>free volume is associated with the ends of long </a:t>
            </a:r>
            <a:r>
              <a:rPr lang="tr-TR" sz="2400" dirty="0" err="1" smtClean="0"/>
              <a:t>macromolecule</a:t>
            </a:r>
            <a:r>
              <a:rPr lang="en-US" sz="2400" dirty="0" smtClean="0"/>
              <a:t> </a:t>
            </a:r>
            <a:r>
              <a:rPr lang="en-US" sz="2400" dirty="0"/>
              <a:t>chains than with other chain segments, </a:t>
            </a:r>
            <a:r>
              <a:rPr lang="tr-TR" sz="2400" dirty="0" err="1" smtClean="0"/>
              <a:t>then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free </a:t>
            </a:r>
            <a:r>
              <a:rPr lang="en-US" sz="2400" dirty="0"/>
              <a:t>volume </a:t>
            </a:r>
            <a:r>
              <a:rPr lang="tr-TR" sz="2400" dirty="0" err="1" smtClean="0"/>
              <a:t>goes</a:t>
            </a:r>
            <a:r>
              <a:rPr lang="tr-TR" sz="2400" dirty="0" smtClean="0"/>
              <a:t> </a:t>
            </a:r>
            <a:r>
              <a:rPr lang="tr-TR" sz="2400" dirty="0" err="1" smtClean="0"/>
              <a:t>up</a:t>
            </a:r>
            <a:r>
              <a:rPr lang="en-US" sz="2400" dirty="0" smtClean="0"/>
              <a:t> </a:t>
            </a:r>
            <a:r>
              <a:rPr lang="en-US" sz="2400" dirty="0"/>
              <a:t>with an increasing number of chain </a:t>
            </a:r>
            <a:r>
              <a:rPr lang="en-US" sz="2400" dirty="0" smtClean="0"/>
              <a:t>ends</a:t>
            </a:r>
            <a:r>
              <a:rPr lang="tr-TR" sz="2400" dirty="0" smtClean="0"/>
              <a:t>, </a:t>
            </a:r>
            <a:r>
              <a:rPr lang="tr-TR" sz="2400" dirty="0" err="1" smtClean="0"/>
              <a:t>which</a:t>
            </a:r>
            <a:r>
              <a:rPr lang="tr-TR" sz="2400" dirty="0" smtClean="0"/>
              <a:t> </a:t>
            </a:r>
            <a:r>
              <a:rPr lang="tr-TR" sz="2400" dirty="0" err="1" smtClean="0"/>
              <a:t>means</a:t>
            </a:r>
            <a:r>
              <a:rPr lang="tr-TR" sz="2400" dirty="0" smtClean="0"/>
              <a:t> </a:t>
            </a:r>
            <a:r>
              <a:rPr lang="tr-TR" sz="2400" dirty="0" err="1" smtClean="0"/>
              <a:t>that</a:t>
            </a:r>
            <a:r>
              <a:rPr lang="tr-TR" sz="2400" dirty="0" smtClean="0"/>
              <a:t> a </a:t>
            </a:r>
            <a:r>
              <a:rPr lang="tr-TR" sz="2400" dirty="0" err="1" smtClean="0"/>
              <a:t>decrease</a:t>
            </a:r>
            <a:r>
              <a:rPr lang="tr-TR" sz="2400" dirty="0" smtClean="0"/>
              <a:t> in </a:t>
            </a:r>
            <a:r>
              <a:rPr lang="tr-TR" sz="2400" dirty="0" err="1" smtClean="0"/>
              <a:t>the</a:t>
            </a:r>
            <a:r>
              <a:rPr lang="en-US" sz="2400" dirty="0" smtClean="0"/>
              <a:t> </a:t>
            </a:r>
            <a:r>
              <a:rPr lang="en-US" sz="2400" dirty="0"/>
              <a:t>molecular </a:t>
            </a:r>
            <a:r>
              <a:rPr lang="en-US" sz="2400" dirty="0" smtClean="0"/>
              <a:t>weight.</a:t>
            </a:r>
            <a:endParaRPr lang="tr-TR" sz="2400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3594" y="2873519"/>
            <a:ext cx="5972175" cy="3895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56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/>
              <a:t>Solid-</a:t>
            </a:r>
            <a:r>
              <a:rPr lang="tr-TR" dirty="0" err="1"/>
              <a:t>State</a:t>
            </a:r>
            <a:r>
              <a:rPr lang="tr-TR" dirty="0"/>
              <a:t> </a:t>
            </a:r>
            <a:r>
              <a:rPr lang="tr-TR" dirty="0" err="1"/>
              <a:t>Properties</a:t>
            </a:r>
            <a:r>
              <a:rPr lang="tr-TR" dirty="0"/>
              <a:t/>
            </a:r>
            <a:br>
              <a:rPr lang="tr-TR" dirty="0"/>
            </a:br>
            <a:r>
              <a:rPr lang="en-US" sz="2400" dirty="0">
                <a:solidFill>
                  <a:srgbClr val="FF0000"/>
                </a:solidFill>
              </a:rPr>
              <a:t>Effect of Molecular </a:t>
            </a:r>
            <a:r>
              <a:rPr lang="en-US" sz="2400" dirty="0" smtClean="0">
                <a:solidFill>
                  <a:srgbClr val="FF0000"/>
                </a:solidFill>
              </a:rPr>
              <a:t>Weight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tr-TR" sz="2400" dirty="0" err="1" smtClean="0">
                <a:solidFill>
                  <a:srgbClr val="FF0000"/>
                </a:solidFill>
              </a:rPr>
              <a:t>and</a:t>
            </a:r>
            <a:r>
              <a:rPr lang="en-US" sz="2400" dirty="0" smtClean="0">
                <a:solidFill>
                  <a:srgbClr val="FF0000"/>
                </a:solidFill>
              </a:rPr>
              <a:t> Composition </a:t>
            </a:r>
            <a:r>
              <a:rPr lang="en-US" sz="2400" dirty="0">
                <a:solidFill>
                  <a:srgbClr val="FF0000"/>
                </a:solidFill>
              </a:rPr>
              <a:t>on Tg</a:t>
            </a:r>
            <a:endParaRPr lang="tr-TR" sz="24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5911128" cy="4351338"/>
          </a:xfrm>
        </p:spPr>
        <p:txBody>
          <a:bodyPr>
            <a:noAutofit/>
          </a:bodyPr>
          <a:lstStyle/>
          <a:p>
            <a:r>
              <a:rPr lang="en-US" sz="2400" dirty="0"/>
              <a:t>The form of dependence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glass</a:t>
            </a:r>
            <a:r>
              <a:rPr lang="tr-TR" sz="2400" dirty="0" smtClean="0"/>
              <a:t> </a:t>
            </a:r>
            <a:r>
              <a:rPr lang="tr-TR" sz="2400" dirty="0" err="1" smtClean="0"/>
              <a:t>transition</a:t>
            </a:r>
            <a:r>
              <a:rPr lang="tr-TR" sz="2400" dirty="0" smtClean="0"/>
              <a:t> </a:t>
            </a:r>
            <a:r>
              <a:rPr lang="tr-TR" sz="2400" dirty="0" err="1" smtClean="0"/>
              <a:t>temperature</a:t>
            </a:r>
            <a:r>
              <a:rPr lang="tr-TR" sz="2400" dirty="0" smtClean="0"/>
              <a:t> ‘</a:t>
            </a:r>
            <a:r>
              <a:rPr lang="en-US" sz="2400" dirty="0" smtClean="0"/>
              <a:t>Tg</a:t>
            </a:r>
            <a:r>
              <a:rPr lang="tr-TR" sz="2400" dirty="0" smtClean="0"/>
              <a:t>’</a:t>
            </a:r>
            <a:r>
              <a:rPr lang="en-US" sz="2400" dirty="0" smtClean="0"/>
              <a:t> </a:t>
            </a:r>
            <a:r>
              <a:rPr lang="en-US" sz="2400" dirty="0"/>
              <a:t>on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molecular </a:t>
            </a:r>
            <a:r>
              <a:rPr lang="en-US" sz="2400" dirty="0"/>
              <a:t>weight </a:t>
            </a:r>
            <a:r>
              <a:rPr lang="tr-TR" sz="2400" dirty="0" smtClean="0"/>
              <a:t>can be</a:t>
            </a:r>
            <a:r>
              <a:rPr lang="en-US" sz="2400" dirty="0" smtClean="0"/>
              <a:t> </a:t>
            </a:r>
            <a:r>
              <a:rPr lang="en-US" sz="2400" dirty="0"/>
              <a:t>approximated by the Fox–Flory </a:t>
            </a:r>
            <a:r>
              <a:rPr lang="tr-TR" sz="2400" dirty="0" err="1" smtClean="0"/>
              <a:t>correlation</a:t>
            </a:r>
            <a:r>
              <a:rPr lang="tr-TR" sz="2400" dirty="0" smtClean="0"/>
              <a:t> as </a:t>
            </a:r>
            <a:r>
              <a:rPr lang="tr-TR" sz="2400" dirty="0" err="1" smtClean="0"/>
              <a:t>given</a:t>
            </a:r>
            <a:r>
              <a:rPr lang="tr-TR" sz="2400" dirty="0" smtClean="0"/>
              <a:t> </a:t>
            </a:r>
            <a:r>
              <a:rPr lang="tr-TR" sz="2400" dirty="0" err="1" smtClean="0"/>
              <a:t>below</a:t>
            </a:r>
            <a:r>
              <a:rPr lang="tr-TR" sz="2400" dirty="0" smtClean="0"/>
              <a:t>:</a:t>
            </a:r>
            <a:endParaRPr lang="en-US" sz="2400" dirty="0"/>
          </a:p>
          <a:p>
            <a:endParaRPr lang="en-US" sz="2400" dirty="0"/>
          </a:p>
          <a:p>
            <a:endParaRPr lang="tr-TR" sz="2400" dirty="0" smtClean="0"/>
          </a:p>
          <a:p>
            <a:r>
              <a:rPr lang="tr-TR" sz="2400" dirty="0"/>
              <a:t>i</a:t>
            </a:r>
            <a:r>
              <a:rPr lang="tr-TR" sz="2400" dirty="0" smtClean="0"/>
              <a:t>n </a:t>
            </a:r>
            <a:r>
              <a:rPr lang="en-US" sz="2400" dirty="0" err="1" smtClean="0"/>
              <a:t>wh</a:t>
            </a:r>
            <a:r>
              <a:rPr lang="tr-TR" sz="2400" dirty="0" err="1" smtClean="0"/>
              <a:t>ich</a:t>
            </a:r>
            <a:r>
              <a:rPr lang="en-US" sz="2400" dirty="0" smtClean="0"/>
              <a:t> </a:t>
            </a:r>
            <a:r>
              <a:rPr lang="tr-TR" sz="2400" dirty="0" smtClean="0"/>
              <a:t>T</a:t>
            </a:r>
            <a:r>
              <a:rPr lang="tr-TR" sz="2400" baseline="30000" dirty="0" smtClean="0">
                <a:latin typeface="Calibri" panose="020F0502020204030204" pitchFamily="34" charset="0"/>
                <a:cs typeface="Calibri" panose="020F0502020204030204" pitchFamily="34" charset="0"/>
              </a:rPr>
              <a:t>ꚙ</a:t>
            </a:r>
            <a:r>
              <a:rPr lang="en-US" sz="2400" dirty="0" smtClean="0"/>
              <a:t> </a:t>
            </a:r>
            <a:r>
              <a:rPr lang="en-US" sz="2400" dirty="0"/>
              <a:t>is the limiting value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glass</a:t>
            </a:r>
            <a:r>
              <a:rPr lang="tr-TR" sz="2400" dirty="0" smtClean="0"/>
              <a:t> </a:t>
            </a:r>
            <a:r>
              <a:rPr lang="tr-TR" sz="2400" dirty="0" err="1" smtClean="0"/>
              <a:t>transition</a:t>
            </a:r>
            <a:r>
              <a:rPr lang="tr-TR" sz="2400" dirty="0" smtClean="0"/>
              <a:t> </a:t>
            </a:r>
            <a:r>
              <a:rPr lang="tr-TR" sz="2400" dirty="0" err="1" smtClean="0"/>
              <a:t>temperature</a:t>
            </a:r>
            <a:r>
              <a:rPr lang="en-US" sz="2400" dirty="0" smtClean="0"/>
              <a:t> </a:t>
            </a:r>
            <a:r>
              <a:rPr lang="en-US" sz="2400" dirty="0"/>
              <a:t>at high molecular weight </a:t>
            </a:r>
            <a:r>
              <a:rPr lang="tr-TR" sz="2400" dirty="0" smtClean="0"/>
              <a:t>of </a:t>
            </a:r>
            <a:r>
              <a:rPr lang="tr-TR" sz="2400" dirty="0" err="1" smtClean="0"/>
              <a:t>infinite</a:t>
            </a:r>
            <a:r>
              <a:rPr lang="tr-TR" sz="2400" dirty="0" smtClean="0"/>
              <a:t>,</a:t>
            </a:r>
            <a:r>
              <a:rPr lang="en-US" sz="2400" dirty="0" smtClean="0"/>
              <a:t> and K </a:t>
            </a:r>
            <a:r>
              <a:rPr lang="en-US" sz="2400" dirty="0"/>
              <a:t>is a constant for a given </a:t>
            </a:r>
            <a:r>
              <a:rPr lang="tr-TR" sz="2400" dirty="0" err="1" smtClean="0"/>
              <a:t>macromolecule</a:t>
            </a:r>
            <a:r>
              <a:rPr lang="en-US" sz="2400" dirty="0" smtClean="0"/>
              <a:t>. </a:t>
            </a:r>
            <a:endParaRPr lang="tr-TR" sz="2400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0379" y="3345366"/>
            <a:ext cx="1579851" cy="693593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49328" y="1867983"/>
            <a:ext cx="5372100" cy="421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343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/>
              <a:t>Solid-</a:t>
            </a:r>
            <a:r>
              <a:rPr lang="tr-TR" dirty="0" err="1"/>
              <a:t>State</a:t>
            </a:r>
            <a:r>
              <a:rPr lang="tr-TR" dirty="0"/>
              <a:t> </a:t>
            </a:r>
            <a:r>
              <a:rPr lang="tr-TR" dirty="0" err="1"/>
              <a:t>Properties</a:t>
            </a:r>
            <a:r>
              <a:rPr lang="tr-TR" dirty="0"/>
              <a:t/>
            </a:r>
            <a:br>
              <a:rPr lang="tr-TR" dirty="0"/>
            </a:br>
            <a:r>
              <a:rPr lang="en-US" sz="2400" dirty="0">
                <a:solidFill>
                  <a:srgbClr val="FF0000"/>
                </a:solidFill>
              </a:rPr>
              <a:t>Effect of Molecular </a:t>
            </a:r>
            <a:r>
              <a:rPr lang="en-US" sz="2400" dirty="0" smtClean="0">
                <a:solidFill>
                  <a:srgbClr val="FF0000"/>
                </a:solidFill>
              </a:rPr>
              <a:t>Weight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tr-TR" sz="2400" dirty="0" err="1" smtClean="0">
                <a:solidFill>
                  <a:srgbClr val="FF0000"/>
                </a:solidFill>
              </a:rPr>
              <a:t>and</a:t>
            </a:r>
            <a:r>
              <a:rPr lang="en-US" sz="2400" dirty="0" smtClean="0">
                <a:solidFill>
                  <a:srgbClr val="FF0000"/>
                </a:solidFill>
              </a:rPr>
              <a:t> Composition</a:t>
            </a:r>
            <a:r>
              <a:rPr lang="tr-TR" sz="2400" dirty="0" smtClean="0">
                <a:solidFill>
                  <a:srgbClr val="FF0000"/>
                </a:solidFill>
              </a:rPr>
              <a:t> o</a:t>
            </a:r>
            <a:r>
              <a:rPr lang="en-US" sz="2400" dirty="0" smtClean="0">
                <a:solidFill>
                  <a:srgbClr val="FF0000"/>
                </a:solidFill>
              </a:rPr>
              <a:t>n </a:t>
            </a:r>
            <a:r>
              <a:rPr lang="en-US" sz="2400" dirty="0">
                <a:solidFill>
                  <a:srgbClr val="FF0000"/>
                </a:solidFill>
              </a:rPr>
              <a:t>Tg</a:t>
            </a:r>
            <a:endParaRPr lang="tr-TR" sz="24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10799618" cy="4351338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Composition </a:t>
            </a:r>
            <a:r>
              <a:rPr lang="en-US" sz="2400" dirty="0" smtClean="0">
                <a:solidFill>
                  <a:srgbClr val="FF0000"/>
                </a:solidFill>
              </a:rPr>
              <a:t>Dependence</a:t>
            </a:r>
            <a:r>
              <a:rPr lang="tr-TR" sz="2400" dirty="0" smtClean="0">
                <a:solidFill>
                  <a:srgbClr val="FF0000"/>
                </a:solidFill>
              </a:rPr>
              <a:t>: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/>
              <a:t>When a second component, </a:t>
            </a:r>
            <a:r>
              <a:rPr lang="tr-TR" sz="2400" dirty="0" err="1" smtClean="0"/>
              <a:t>which</a:t>
            </a:r>
            <a:r>
              <a:rPr lang="tr-TR" sz="2400" dirty="0" smtClean="0"/>
              <a:t> can be </a:t>
            </a:r>
            <a:r>
              <a:rPr lang="en-US" sz="2400" dirty="0" smtClean="0"/>
              <a:t>either </a:t>
            </a:r>
            <a:r>
              <a:rPr lang="en-US" sz="2400" dirty="0"/>
              <a:t>a low-molecular-weight additive or a second </a:t>
            </a:r>
            <a:r>
              <a:rPr lang="en-US" sz="2400" dirty="0" smtClean="0"/>
              <a:t>p</a:t>
            </a:r>
            <a:r>
              <a:rPr lang="tr-TR" sz="2400" dirty="0" err="1" smtClean="0"/>
              <a:t>lastic</a:t>
            </a:r>
            <a:r>
              <a:rPr lang="tr-TR" sz="2400" dirty="0" smtClean="0"/>
              <a:t> </a:t>
            </a:r>
            <a:r>
              <a:rPr lang="tr-TR" sz="2400" dirty="0" err="1" smtClean="0"/>
              <a:t>phase</a:t>
            </a:r>
            <a:r>
              <a:rPr lang="en-US" sz="2400" dirty="0" smtClean="0"/>
              <a:t>, </a:t>
            </a:r>
            <a:r>
              <a:rPr lang="en-US" sz="2400" dirty="0"/>
              <a:t>is </a:t>
            </a:r>
            <a:r>
              <a:rPr lang="tr-TR" sz="2400" dirty="0" err="1" smtClean="0"/>
              <a:t>combined</a:t>
            </a:r>
            <a:r>
              <a:rPr lang="tr-TR" sz="2400" dirty="0" smtClean="0"/>
              <a:t> </a:t>
            </a:r>
            <a:r>
              <a:rPr lang="tr-TR" sz="2400" dirty="0" err="1" smtClean="0"/>
              <a:t>or</a:t>
            </a:r>
            <a:r>
              <a:rPr lang="tr-TR" sz="2400" dirty="0" smtClean="0"/>
              <a:t> </a:t>
            </a:r>
            <a:r>
              <a:rPr lang="en-US" sz="2400" dirty="0" smtClean="0"/>
              <a:t>blended </a:t>
            </a:r>
            <a:r>
              <a:rPr lang="tr-TR" sz="2400" dirty="0" err="1" smtClean="0"/>
              <a:t>with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first</a:t>
            </a:r>
            <a:r>
              <a:rPr lang="tr-TR" sz="2400" dirty="0" smtClean="0"/>
              <a:t> </a:t>
            </a:r>
            <a:r>
              <a:rPr lang="tr-TR" sz="2400" dirty="0" err="1" smtClean="0"/>
              <a:t>polymer</a:t>
            </a:r>
            <a:r>
              <a:rPr lang="tr-TR" sz="2400" dirty="0" smtClean="0"/>
              <a:t> </a:t>
            </a:r>
            <a:r>
              <a:rPr lang="tr-TR" sz="2400" dirty="0" err="1" smtClean="0"/>
              <a:t>phase</a:t>
            </a:r>
            <a:r>
              <a:rPr lang="tr-TR" sz="2400" dirty="0" smtClean="0"/>
              <a:t> </a:t>
            </a:r>
            <a:r>
              <a:rPr lang="en-US" sz="2400" dirty="0" smtClean="0"/>
              <a:t>to </a:t>
            </a:r>
            <a:r>
              <a:rPr lang="en-US" sz="2400" dirty="0"/>
              <a:t>form a homogeneous mixture, the </a:t>
            </a:r>
            <a:r>
              <a:rPr lang="tr-TR" sz="2400" dirty="0" err="1" smtClean="0"/>
              <a:t>glass</a:t>
            </a:r>
            <a:r>
              <a:rPr lang="tr-TR" sz="2400" dirty="0" smtClean="0"/>
              <a:t> </a:t>
            </a:r>
            <a:r>
              <a:rPr lang="tr-TR" sz="2400" dirty="0" err="1" smtClean="0"/>
              <a:t>transition</a:t>
            </a:r>
            <a:r>
              <a:rPr lang="tr-TR" sz="2400" dirty="0" smtClean="0"/>
              <a:t> </a:t>
            </a:r>
            <a:r>
              <a:rPr lang="tr-TR" sz="2400" dirty="0" err="1" smtClean="0"/>
              <a:t>temperature</a:t>
            </a:r>
            <a:r>
              <a:rPr lang="tr-TR" sz="2400" dirty="0" smtClean="0"/>
              <a:t> ‘</a:t>
            </a:r>
            <a:r>
              <a:rPr lang="en-US" sz="2400" dirty="0" smtClean="0"/>
              <a:t>Tg</a:t>
            </a:r>
            <a:r>
              <a:rPr lang="tr-TR" sz="2400" dirty="0" smtClean="0"/>
              <a:t>’</a:t>
            </a:r>
            <a:r>
              <a:rPr lang="en-US" sz="2400" dirty="0" smtClean="0"/>
              <a:t> </a:t>
            </a:r>
            <a:r>
              <a:rPr lang="en-US" sz="2400" dirty="0"/>
              <a:t>of the mixture will depend upon the amount of each </a:t>
            </a:r>
            <a:r>
              <a:rPr lang="en-US" sz="2400" dirty="0" smtClean="0"/>
              <a:t>component</a:t>
            </a:r>
            <a:r>
              <a:rPr lang="tr-TR" sz="2400" dirty="0" smtClean="0"/>
              <a:t>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blend</a:t>
            </a:r>
            <a:r>
              <a:rPr lang="en-US" sz="2400" dirty="0" smtClean="0"/>
              <a:t> </a:t>
            </a:r>
            <a:r>
              <a:rPr lang="en-US" sz="2400" dirty="0"/>
              <a:t>and upon </a:t>
            </a:r>
            <a:r>
              <a:rPr lang="en-US" sz="2400" dirty="0"/>
              <a:t>the glass transition temperature </a:t>
            </a:r>
            <a:r>
              <a:rPr lang="en-US" sz="2400" dirty="0"/>
              <a:t>of the second component. </a:t>
            </a:r>
            <a:endParaRPr lang="tr-TR" sz="2400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form of </a:t>
            </a:r>
            <a:r>
              <a:rPr lang="en-US" sz="2400" dirty="0"/>
              <a:t>the glass transition temperature–composition </a:t>
            </a:r>
            <a:r>
              <a:rPr lang="en-US" sz="2400" dirty="0"/>
              <a:t>dependence </a:t>
            </a:r>
            <a:r>
              <a:rPr lang="tr-TR" sz="2400" dirty="0" smtClean="0"/>
              <a:t>can</a:t>
            </a:r>
            <a:r>
              <a:rPr lang="en-US" sz="2400" dirty="0" smtClean="0"/>
              <a:t> </a:t>
            </a:r>
            <a:r>
              <a:rPr lang="en-US" sz="2400" dirty="0"/>
              <a:t>be </a:t>
            </a:r>
            <a:r>
              <a:rPr lang="tr-TR" sz="2400" dirty="0" err="1" smtClean="0"/>
              <a:t>correlated</a:t>
            </a:r>
            <a:r>
              <a:rPr lang="en-US" sz="2400" dirty="0" smtClean="0"/>
              <a:t> </a:t>
            </a:r>
            <a:r>
              <a:rPr lang="en-US" sz="2400" dirty="0"/>
              <a:t>by several theoretical or </a:t>
            </a:r>
            <a:r>
              <a:rPr lang="en-US" sz="2400" dirty="0" err="1"/>
              <a:t>semiempirical</a:t>
            </a:r>
            <a:r>
              <a:rPr lang="en-US" sz="2400" dirty="0"/>
              <a:t> models.</a:t>
            </a:r>
          </a:p>
          <a:p>
            <a:r>
              <a:rPr lang="en-US" sz="2400" dirty="0"/>
              <a:t>An approximate </a:t>
            </a:r>
            <a:r>
              <a:rPr lang="tr-TR" sz="2400" dirty="0" err="1" smtClean="0"/>
              <a:t>correlation</a:t>
            </a:r>
            <a:r>
              <a:rPr lang="en-US" sz="2400" dirty="0" smtClean="0"/>
              <a:t> </a:t>
            </a:r>
            <a:r>
              <a:rPr lang="en-US" sz="2400" dirty="0"/>
              <a:t>between </a:t>
            </a:r>
            <a:r>
              <a:rPr lang="en-US" sz="2400" dirty="0"/>
              <a:t>the glass transition </a:t>
            </a:r>
            <a:r>
              <a:rPr lang="en-US" sz="2400" dirty="0" smtClean="0"/>
              <a:t>temperature</a:t>
            </a:r>
            <a:r>
              <a:rPr lang="tr-TR" sz="2400" dirty="0" smtClean="0"/>
              <a:t> </a:t>
            </a:r>
            <a:r>
              <a:rPr lang="en-US" sz="2400" dirty="0" smtClean="0"/>
              <a:t>of </a:t>
            </a:r>
            <a:r>
              <a:rPr lang="en-US" sz="2400" dirty="0"/>
              <a:t>a miscible mixture and composition </a:t>
            </a:r>
            <a:r>
              <a:rPr lang="tr-TR" sz="2400" dirty="0" smtClean="0"/>
              <a:t>can be</a:t>
            </a:r>
            <a:r>
              <a:rPr lang="en-US" sz="2400" dirty="0" smtClean="0"/>
              <a:t> </a:t>
            </a:r>
            <a:r>
              <a:rPr lang="en-US" sz="2400" dirty="0"/>
              <a:t>given by the simple rule of </a:t>
            </a:r>
            <a:r>
              <a:rPr lang="en-US" sz="2400" dirty="0" smtClean="0"/>
              <a:t>mixtures</a:t>
            </a:r>
            <a:r>
              <a:rPr lang="tr-TR" sz="2400" dirty="0" smtClean="0"/>
              <a:t> as </a:t>
            </a:r>
            <a:r>
              <a:rPr lang="tr-TR" sz="2400" dirty="0" err="1" smtClean="0"/>
              <a:t>following</a:t>
            </a:r>
            <a:r>
              <a:rPr lang="tr-TR" sz="2400" dirty="0" smtClean="0"/>
              <a:t>:</a:t>
            </a:r>
            <a:endParaRPr lang="tr-TR" sz="2400" dirty="0" smtClean="0"/>
          </a:p>
          <a:p>
            <a:endParaRPr lang="en-US" sz="2400" dirty="0"/>
          </a:p>
          <a:p>
            <a:r>
              <a:rPr lang="tr-TR" sz="2400" dirty="0"/>
              <a:t>i</a:t>
            </a:r>
            <a:r>
              <a:rPr lang="tr-TR" sz="2400" dirty="0" smtClean="0"/>
              <a:t>n </a:t>
            </a:r>
            <a:r>
              <a:rPr lang="en-US" sz="2400" dirty="0" err="1" smtClean="0"/>
              <a:t>wh</a:t>
            </a:r>
            <a:r>
              <a:rPr lang="tr-TR" sz="2400" dirty="0" err="1" smtClean="0"/>
              <a:t>ich</a:t>
            </a:r>
            <a:r>
              <a:rPr lang="en-US" sz="2400" dirty="0" smtClean="0"/>
              <a:t> W</a:t>
            </a:r>
            <a:r>
              <a:rPr lang="tr-TR" sz="2400" baseline="-25000" dirty="0"/>
              <a:t>i</a:t>
            </a:r>
            <a:r>
              <a:rPr lang="en-US" sz="2400" dirty="0" smtClean="0"/>
              <a:t> </a:t>
            </a:r>
            <a:r>
              <a:rPr lang="en-US" sz="2400" dirty="0"/>
              <a:t>is the weight fraction </a:t>
            </a:r>
            <a:r>
              <a:rPr lang="tr-TR" sz="2400" dirty="0" err="1" smtClean="0"/>
              <a:t>or</a:t>
            </a:r>
            <a:r>
              <a:rPr lang="tr-TR" sz="2400" dirty="0" smtClean="0"/>
              <a:t> </a:t>
            </a:r>
            <a:r>
              <a:rPr lang="tr-TR" sz="2400" dirty="0" err="1" smtClean="0"/>
              <a:t>composition</a:t>
            </a:r>
            <a:r>
              <a:rPr lang="tr-TR" sz="2400" dirty="0" smtClean="0"/>
              <a:t> </a:t>
            </a:r>
            <a:r>
              <a:rPr lang="en-US" sz="2400" dirty="0" smtClean="0"/>
              <a:t>and </a:t>
            </a:r>
            <a:r>
              <a:rPr lang="en-US" sz="2400" dirty="0" err="1"/>
              <a:t>Tg,i</a:t>
            </a:r>
            <a:r>
              <a:rPr lang="en-US" sz="2400" dirty="0"/>
              <a:t> </a:t>
            </a:r>
            <a:r>
              <a:rPr lang="en-US" sz="2400" dirty="0" smtClean="0"/>
              <a:t>(K) </a:t>
            </a:r>
            <a:r>
              <a:rPr lang="en-US" sz="2400" dirty="0"/>
              <a:t>is the glass-transition temperature of the </a:t>
            </a:r>
            <a:r>
              <a:rPr lang="en-US" sz="2400" dirty="0" err="1"/>
              <a:t>i</a:t>
            </a:r>
            <a:r>
              <a:rPr lang="en-US" sz="2400" baseline="30000" dirty="0" err="1"/>
              <a:t>th</a:t>
            </a:r>
            <a:r>
              <a:rPr lang="en-US" sz="2400" dirty="0"/>
              <a:t> </a:t>
            </a:r>
            <a:r>
              <a:rPr lang="en-US" sz="2400" dirty="0" smtClean="0"/>
              <a:t>component. </a:t>
            </a:r>
            <a:endParaRPr lang="en-US" sz="2400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4232" y="5166881"/>
            <a:ext cx="2065882" cy="392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1340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/>
              <a:t>Solid-</a:t>
            </a:r>
            <a:r>
              <a:rPr lang="tr-TR" dirty="0" err="1"/>
              <a:t>State</a:t>
            </a:r>
            <a:r>
              <a:rPr lang="tr-TR" dirty="0"/>
              <a:t> </a:t>
            </a:r>
            <a:r>
              <a:rPr lang="tr-TR" dirty="0" err="1"/>
              <a:t>Properties</a:t>
            </a:r>
            <a:r>
              <a:rPr lang="tr-TR" dirty="0"/>
              <a:t/>
            </a:r>
            <a:br>
              <a:rPr lang="tr-TR" dirty="0"/>
            </a:br>
            <a:r>
              <a:rPr lang="en-US" sz="2700" dirty="0">
                <a:solidFill>
                  <a:srgbClr val="FF0000"/>
                </a:solidFill>
              </a:rPr>
              <a:t>Mechanical </a:t>
            </a:r>
            <a:r>
              <a:rPr lang="en-US" sz="2700" dirty="0" smtClean="0">
                <a:solidFill>
                  <a:srgbClr val="FF0000"/>
                </a:solidFill>
              </a:rPr>
              <a:t>Properties</a:t>
            </a:r>
            <a:r>
              <a:rPr lang="tr-TR" sz="2700" dirty="0">
                <a:solidFill>
                  <a:srgbClr val="FF0000"/>
                </a:solidFill>
              </a:rPr>
              <a:t/>
            </a:r>
            <a:br>
              <a:rPr lang="tr-TR" sz="2700" dirty="0">
                <a:solidFill>
                  <a:srgbClr val="FF0000"/>
                </a:solidFill>
              </a:rPr>
            </a:br>
            <a:r>
              <a:rPr lang="tr-TR" sz="2700" dirty="0">
                <a:solidFill>
                  <a:srgbClr val="FF0000"/>
                </a:solidFill>
              </a:rPr>
              <a:t>Mechanisms of </a:t>
            </a:r>
            <a:r>
              <a:rPr lang="tr-TR" sz="2700" dirty="0" err="1">
                <a:solidFill>
                  <a:srgbClr val="FF0000"/>
                </a:solidFill>
              </a:rPr>
              <a:t>Deformation</a:t>
            </a:r>
            <a:endParaRPr lang="tr-TR" sz="27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10799618" cy="4351338"/>
          </a:xfrm>
        </p:spPr>
        <p:txBody>
          <a:bodyPr>
            <a:noAutofit/>
          </a:bodyPr>
          <a:lstStyle/>
          <a:p>
            <a:r>
              <a:rPr lang="en-US" sz="2400" dirty="0"/>
              <a:t>At low strain </a:t>
            </a:r>
            <a:r>
              <a:rPr lang="tr-TR" sz="2400" dirty="0" err="1" smtClean="0"/>
              <a:t>rates</a:t>
            </a:r>
            <a:r>
              <a:rPr lang="tr-TR" sz="2400" dirty="0" smtClean="0"/>
              <a:t>, </a:t>
            </a:r>
            <a:r>
              <a:rPr lang="tr-TR" sz="2400" dirty="0" err="1" smtClean="0"/>
              <a:t>which</a:t>
            </a:r>
            <a:r>
              <a:rPr lang="tr-TR" sz="2400" dirty="0" smtClean="0"/>
              <a:t> is </a:t>
            </a:r>
            <a:r>
              <a:rPr lang="tr-TR" sz="2400" dirty="0" err="1" smtClean="0"/>
              <a:t>less</a:t>
            </a:r>
            <a:r>
              <a:rPr lang="tr-TR" sz="2400" dirty="0" smtClean="0"/>
              <a:t> </a:t>
            </a:r>
            <a:r>
              <a:rPr lang="tr-TR" sz="2400" dirty="0" err="1" smtClean="0"/>
              <a:t>than</a:t>
            </a:r>
            <a:r>
              <a:rPr lang="tr-TR" sz="2400" dirty="0" smtClean="0"/>
              <a:t> </a:t>
            </a:r>
            <a:r>
              <a:rPr lang="en-US" sz="2400" dirty="0" smtClean="0"/>
              <a:t>1%, </a:t>
            </a:r>
            <a:r>
              <a:rPr lang="en-US" sz="2400" dirty="0"/>
              <a:t>the deformation of most </a:t>
            </a:r>
            <a:r>
              <a:rPr lang="tr-TR" sz="2400" dirty="0" err="1" smtClean="0"/>
              <a:t>macromolecules</a:t>
            </a:r>
            <a:r>
              <a:rPr lang="en-US" sz="2400" dirty="0" smtClean="0"/>
              <a:t> </a:t>
            </a:r>
            <a:r>
              <a:rPr lang="en-US" sz="2400" dirty="0"/>
              <a:t>is elastic, </a:t>
            </a:r>
            <a:r>
              <a:rPr lang="tr-TR" sz="2400" dirty="0" err="1" smtClean="0"/>
              <a:t>which</a:t>
            </a:r>
            <a:r>
              <a:rPr lang="tr-TR" sz="2400" dirty="0" smtClean="0"/>
              <a:t> </a:t>
            </a:r>
            <a:r>
              <a:rPr lang="en-US" sz="2400" dirty="0" smtClean="0"/>
              <a:t>mean</a:t>
            </a:r>
            <a:r>
              <a:rPr lang="tr-TR" sz="2400" dirty="0" smtClean="0"/>
              <a:t>s</a:t>
            </a:r>
            <a:r>
              <a:rPr lang="en-US" sz="2400" dirty="0" smtClean="0"/>
              <a:t> </a:t>
            </a:r>
            <a:r>
              <a:rPr lang="en-US" sz="2400" dirty="0"/>
              <a:t>that the deformation </a:t>
            </a:r>
            <a:r>
              <a:rPr lang="tr-TR" sz="2400" dirty="0" smtClean="0"/>
              <a:t>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macromolecules</a:t>
            </a:r>
            <a:r>
              <a:rPr lang="tr-TR" sz="2400" dirty="0" smtClean="0"/>
              <a:t> </a:t>
            </a:r>
            <a:r>
              <a:rPr lang="en-US" sz="2400" dirty="0" smtClean="0"/>
              <a:t>is </a:t>
            </a:r>
            <a:r>
              <a:rPr lang="en-US" sz="2400" dirty="0"/>
              <a:t>homogeneous and full recovery </a:t>
            </a:r>
            <a:r>
              <a:rPr lang="tr-TR" sz="2400" dirty="0" smtClean="0"/>
              <a:t>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macromolecules</a:t>
            </a:r>
            <a:r>
              <a:rPr lang="tr-TR" sz="2400" dirty="0" smtClean="0"/>
              <a:t> </a:t>
            </a:r>
            <a:r>
              <a:rPr lang="en-US" sz="2400" dirty="0" smtClean="0"/>
              <a:t>can </a:t>
            </a:r>
            <a:r>
              <a:rPr lang="en-US" sz="2400" dirty="0"/>
              <a:t>occur over a finite time. </a:t>
            </a:r>
            <a:endParaRPr lang="tr-TR" sz="2400" dirty="0" smtClean="0"/>
          </a:p>
          <a:p>
            <a:r>
              <a:rPr lang="en-US" sz="2400" dirty="0" smtClean="0">
                <a:solidFill>
                  <a:srgbClr val="FF0000"/>
                </a:solidFill>
              </a:rPr>
              <a:t>At </a:t>
            </a:r>
            <a:r>
              <a:rPr lang="en-US" sz="2400" dirty="0">
                <a:solidFill>
                  <a:srgbClr val="FF0000"/>
                </a:solidFill>
              </a:rPr>
              <a:t>higher </a:t>
            </a:r>
            <a:r>
              <a:rPr lang="en-US" sz="2400" dirty="0" smtClean="0">
                <a:solidFill>
                  <a:srgbClr val="FF0000"/>
                </a:solidFill>
              </a:rPr>
              <a:t>strain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tr-TR" sz="2400" dirty="0" err="1" smtClean="0">
                <a:solidFill>
                  <a:srgbClr val="FF0000"/>
                </a:solidFill>
              </a:rPr>
              <a:t>rates</a:t>
            </a:r>
            <a:r>
              <a:rPr lang="en-US" sz="2400" dirty="0" smtClean="0">
                <a:solidFill>
                  <a:srgbClr val="FF0000"/>
                </a:solidFill>
              </a:rPr>
              <a:t>, </a:t>
            </a:r>
            <a:r>
              <a:rPr lang="en-US" sz="2400" dirty="0">
                <a:solidFill>
                  <a:srgbClr val="FF0000"/>
                </a:solidFill>
              </a:rPr>
              <a:t>the deformation of glassy </a:t>
            </a:r>
            <a:r>
              <a:rPr lang="en-US" sz="2400" dirty="0" smtClean="0">
                <a:solidFill>
                  <a:srgbClr val="FF0000"/>
                </a:solidFill>
              </a:rPr>
              <a:t>p</a:t>
            </a:r>
            <a:r>
              <a:rPr lang="tr-TR" sz="2400" dirty="0" err="1" smtClean="0">
                <a:solidFill>
                  <a:srgbClr val="FF0000"/>
                </a:solidFill>
              </a:rPr>
              <a:t>lastics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tr-TR" sz="2400" dirty="0" err="1" smtClean="0">
                <a:solidFill>
                  <a:srgbClr val="FF0000"/>
                </a:solidFill>
              </a:rPr>
              <a:t>takes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tr-TR" sz="2400" dirty="0" err="1" smtClean="0">
                <a:solidFill>
                  <a:srgbClr val="FF0000"/>
                </a:solidFill>
              </a:rPr>
              <a:t>place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by either crazing, </a:t>
            </a:r>
            <a:r>
              <a:rPr lang="tr-TR" sz="2400" dirty="0" err="1" smtClean="0">
                <a:solidFill>
                  <a:srgbClr val="FF0000"/>
                </a:solidFill>
              </a:rPr>
              <a:t>which</a:t>
            </a:r>
            <a:r>
              <a:rPr lang="tr-TR" sz="2400" dirty="0" smtClean="0">
                <a:solidFill>
                  <a:srgbClr val="FF0000"/>
                </a:solidFill>
              </a:rPr>
              <a:t> is </a:t>
            </a:r>
            <a:r>
              <a:rPr lang="en-US" sz="2400" dirty="0" smtClean="0">
                <a:solidFill>
                  <a:srgbClr val="FF0000"/>
                </a:solidFill>
              </a:rPr>
              <a:t>characteristic </a:t>
            </a:r>
            <a:r>
              <a:rPr lang="en-US" sz="2400" dirty="0">
                <a:solidFill>
                  <a:srgbClr val="FF0000"/>
                </a:solidFill>
              </a:rPr>
              <a:t>of brittle </a:t>
            </a:r>
            <a:r>
              <a:rPr lang="en-US" sz="2400" dirty="0" smtClean="0">
                <a:solidFill>
                  <a:srgbClr val="FF0000"/>
                </a:solidFill>
              </a:rPr>
              <a:t>p</a:t>
            </a:r>
            <a:r>
              <a:rPr lang="tr-TR" sz="2400" dirty="0" err="1" smtClean="0">
                <a:solidFill>
                  <a:srgbClr val="FF0000"/>
                </a:solidFill>
              </a:rPr>
              <a:t>lastics</a:t>
            </a:r>
            <a:r>
              <a:rPr lang="en-US" sz="2400" dirty="0" smtClean="0">
                <a:solidFill>
                  <a:srgbClr val="FF0000"/>
                </a:solidFill>
              </a:rPr>
              <a:t>, </a:t>
            </a:r>
            <a:r>
              <a:rPr lang="en-US" sz="2400" dirty="0">
                <a:solidFill>
                  <a:srgbClr val="FF0000"/>
                </a:solidFill>
              </a:rPr>
              <a:t>or by a process called shear banding, </a:t>
            </a:r>
            <a:r>
              <a:rPr lang="en-US" sz="2400" dirty="0" smtClean="0">
                <a:solidFill>
                  <a:srgbClr val="FF0000"/>
                </a:solidFill>
              </a:rPr>
              <a:t>dominant </a:t>
            </a:r>
            <a:r>
              <a:rPr lang="en-US" sz="2400" dirty="0">
                <a:solidFill>
                  <a:srgbClr val="FF0000"/>
                </a:solidFill>
              </a:rPr>
              <a:t>mechanism for ductile </a:t>
            </a:r>
            <a:r>
              <a:rPr lang="en-US" sz="2400" dirty="0" smtClean="0">
                <a:solidFill>
                  <a:srgbClr val="FF0000"/>
                </a:solidFill>
              </a:rPr>
              <a:t>p</a:t>
            </a:r>
            <a:r>
              <a:rPr lang="tr-TR" sz="2400" dirty="0" err="1" smtClean="0">
                <a:solidFill>
                  <a:srgbClr val="FF0000"/>
                </a:solidFill>
              </a:rPr>
              <a:t>lastics</a:t>
            </a:r>
            <a:r>
              <a:rPr lang="en-US" sz="2400" dirty="0" smtClean="0"/>
              <a:t>. </a:t>
            </a:r>
            <a:endParaRPr lang="en-US" sz="2400" dirty="0"/>
          </a:p>
          <a:p>
            <a:r>
              <a:rPr lang="en-US" sz="2400" dirty="0" smtClean="0"/>
              <a:t>Such </a:t>
            </a:r>
            <a:r>
              <a:rPr lang="en-US" sz="2400" dirty="0" smtClean="0"/>
              <a:t>deformations</a:t>
            </a:r>
            <a:r>
              <a:rPr lang="tr-TR" sz="2400" dirty="0" smtClean="0"/>
              <a:t>, </a:t>
            </a:r>
            <a:r>
              <a:rPr lang="tr-TR" sz="2400" dirty="0" err="1" smtClean="0"/>
              <a:t>crazing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shear</a:t>
            </a:r>
            <a:r>
              <a:rPr lang="tr-TR" sz="2400" dirty="0" smtClean="0"/>
              <a:t> </a:t>
            </a:r>
            <a:r>
              <a:rPr lang="tr-TR" sz="2400" dirty="0" err="1" smtClean="0"/>
              <a:t>banding</a:t>
            </a:r>
            <a:r>
              <a:rPr lang="tr-TR" sz="2400" dirty="0" smtClean="0"/>
              <a:t>,</a:t>
            </a:r>
            <a:r>
              <a:rPr lang="en-US" sz="2400" dirty="0" smtClean="0"/>
              <a:t> </a:t>
            </a:r>
            <a:r>
              <a:rPr lang="en-US" sz="2400" dirty="0" smtClean="0"/>
              <a:t>are not reversible unless the </a:t>
            </a:r>
            <a:r>
              <a:rPr lang="en-US" sz="2400" dirty="0" smtClean="0"/>
              <a:t>p</a:t>
            </a:r>
            <a:r>
              <a:rPr lang="tr-TR" sz="2400" dirty="0" err="1" smtClean="0"/>
              <a:t>lastic</a:t>
            </a:r>
            <a:r>
              <a:rPr lang="en-US" sz="2400" dirty="0" smtClean="0"/>
              <a:t> </a:t>
            </a:r>
            <a:r>
              <a:rPr lang="en-US" sz="2400" dirty="0" smtClean="0"/>
              <a:t>is heated above its glass-transition temperature</a:t>
            </a:r>
            <a:r>
              <a:rPr lang="en-US" sz="2400" dirty="0" smtClean="0"/>
              <a:t>.</a:t>
            </a:r>
            <a:endParaRPr lang="tr-TR" sz="2400" dirty="0" smtClean="0"/>
          </a:p>
          <a:p>
            <a:r>
              <a:rPr lang="en-US" sz="2400" dirty="0">
                <a:solidFill>
                  <a:srgbClr val="FF0000"/>
                </a:solidFill>
              </a:rPr>
              <a:t>Crazing</a:t>
            </a:r>
            <a:r>
              <a:rPr lang="en-US" sz="2400" dirty="0"/>
              <a:t>: The term </a:t>
            </a:r>
            <a:r>
              <a:rPr lang="tr-TR" sz="2400" dirty="0" smtClean="0"/>
              <a:t>‘</a:t>
            </a:r>
            <a:r>
              <a:rPr lang="en-US" sz="2400" dirty="0" smtClean="0"/>
              <a:t>crazing</a:t>
            </a:r>
            <a:r>
              <a:rPr lang="tr-TR" sz="2400" dirty="0" smtClean="0"/>
              <a:t>’</a:t>
            </a:r>
            <a:r>
              <a:rPr lang="en-US" sz="2400" dirty="0" smtClean="0"/>
              <a:t> </a:t>
            </a:r>
            <a:r>
              <a:rPr lang="en-US" sz="2400" dirty="0"/>
              <a:t>means </a:t>
            </a:r>
            <a:r>
              <a:rPr lang="tr-TR" sz="2400" dirty="0" smtClean="0"/>
              <a:t>‘</a:t>
            </a:r>
            <a:r>
              <a:rPr lang="en-US" sz="2400" dirty="0" smtClean="0"/>
              <a:t>breaking</a:t>
            </a:r>
            <a:r>
              <a:rPr lang="tr-TR" sz="2400" dirty="0" smtClean="0"/>
              <a:t>’</a:t>
            </a:r>
            <a:r>
              <a:rPr lang="en-US" sz="2400" dirty="0" smtClean="0"/>
              <a:t>.</a:t>
            </a:r>
            <a:endParaRPr lang="en-US" sz="2400" dirty="0"/>
          </a:p>
          <a:p>
            <a:r>
              <a:rPr lang="tr-TR" sz="2400" dirty="0" err="1" smtClean="0"/>
              <a:t>This</a:t>
            </a:r>
            <a:r>
              <a:rPr lang="tr-TR" sz="2400" dirty="0" smtClean="0"/>
              <a:t> </a:t>
            </a:r>
            <a:r>
              <a:rPr lang="tr-TR" sz="2400" dirty="0" err="1" smtClean="0"/>
              <a:t>term</a:t>
            </a:r>
            <a:r>
              <a:rPr lang="en-US" sz="2400" dirty="0" smtClean="0"/>
              <a:t> </a:t>
            </a:r>
            <a:r>
              <a:rPr lang="en-US" sz="2400" dirty="0"/>
              <a:t>was originally </a:t>
            </a:r>
            <a:r>
              <a:rPr lang="tr-TR" sz="2400" dirty="0" err="1" smtClean="0"/>
              <a:t>utilized</a:t>
            </a:r>
            <a:r>
              <a:rPr lang="en-US" sz="2400" dirty="0" smtClean="0"/>
              <a:t> </a:t>
            </a:r>
            <a:r>
              <a:rPr lang="en-US" sz="2400" dirty="0"/>
              <a:t>to describe a network of fine </a:t>
            </a:r>
            <a:r>
              <a:rPr lang="en-US" sz="2400" dirty="0" smtClean="0"/>
              <a:t>cracks</a:t>
            </a:r>
            <a:r>
              <a:rPr lang="tr-TR" sz="2400" dirty="0" smtClean="0"/>
              <a:t>, </a:t>
            </a:r>
            <a:r>
              <a:rPr lang="tr-TR" sz="2400" dirty="0" err="1" smtClean="0"/>
              <a:t>which</a:t>
            </a:r>
            <a:r>
              <a:rPr lang="en-US" sz="2400" dirty="0" smtClean="0"/>
              <a:t> appear </a:t>
            </a:r>
            <a:r>
              <a:rPr lang="en-US" sz="2400" dirty="0"/>
              <a:t>on the surface of ceramics and glasses.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3151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/>
              <a:t>Solid-</a:t>
            </a:r>
            <a:r>
              <a:rPr lang="tr-TR" dirty="0" err="1"/>
              <a:t>State</a:t>
            </a:r>
            <a:r>
              <a:rPr lang="tr-TR" dirty="0"/>
              <a:t> </a:t>
            </a:r>
            <a:r>
              <a:rPr lang="tr-TR" dirty="0" err="1"/>
              <a:t>Properties</a:t>
            </a:r>
            <a:r>
              <a:rPr lang="tr-TR" dirty="0"/>
              <a:t/>
            </a:r>
            <a:br>
              <a:rPr lang="tr-TR" dirty="0"/>
            </a:br>
            <a:r>
              <a:rPr lang="en-US" sz="2700" dirty="0">
                <a:solidFill>
                  <a:srgbClr val="FF0000"/>
                </a:solidFill>
              </a:rPr>
              <a:t>Mechanical </a:t>
            </a:r>
            <a:r>
              <a:rPr lang="en-US" sz="2700" dirty="0" smtClean="0">
                <a:solidFill>
                  <a:srgbClr val="FF0000"/>
                </a:solidFill>
              </a:rPr>
              <a:t>Properties</a:t>
            </a:r>
            <a:r>
              <a:rPr lang="tr-TR" sz="2700" dirty="0">
                <a:solidFill>
                  <a:srgbClr val="FF0000"/>
                </a:solidFill>
              </a:rPr>
              <a:t/>
            </a:r>
            <a:br>
              <a:rPr lang="tr-TR" sz="2700" dirty="0">
                <a:solidFill>
                  <a:srgbClr val="FF0000"/>
                </a:solidFill>
              </a:rPr>
            </a:br>
            <a:r>
              <a:rPr lang="tr-TR" sz="2700" dirty="0">
                <a:solidFill>
                  <a:srgbClr val="FF0000"/>
                </a:solidFill>
              </a:rPr>
              <a:t>Mechanisms of </a:t>
            </a:r>
            <a:r>
              <a:rPr lang="tr-TR" sz="2700" dirty="0" err="1">
                <a:solidFill>
                  <a:srgbClr val="FF0000"/>
                </a:solidFill>
              </a:rPr>
              <a:t>Deformation</a:t>
            </a:r>
            <a:endParaRPr lang="tr-TR" sz="27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10799618" cy="4351338"/>
          </a:xfrm>
        </p:spPr>
        <p:txBody>
          <a:bodyPr>
            <a:noAutofit/>
          </a:bodyPr>
          <a:lstStyle/>
          <a:p>
            <a:r>
              <a:rPr lang="tr-TR" sz="2400" dirty="0" err="1" smtClean="0"/>
              <a:t>If</a:t>
            </a:r>
            <a:r>
              <a:rPr lang="en-US" sz="2400" dirty="0" smtClean="0"/>
              <a:t> </a:t>
            </a:r>
            <a:r>
              <a:rPr lang="tr-TR" sz="2400" dirty="0" err="1" smtClean="0"/>
              <a:t>certain</a:t>
            </a:r>
            <a:r>
              <a:rPr lang="tr-TR" sz="2400" dirty="0" smtClean="0"/>
              <a:t> </a:t>
            </a:r>
            <a:r>
              <a:rPr lang="tr-TR" sz="2400" dirty="0" err="1" smtClean="0"/>
              <a:t>plastics</a:t>
            </a:r>
            <a:r>
              <a:rPr lang="en-US" sz="2400" dirty="0" smtClean="0"/>
              <a:t> </a:t>
            </a:r>
            <a:r>
              <a:rPr lang="tr-TR" sz="2400" dirty="0" err="1" smtClean="0"/>
              <a:t>like</a:t>
            </a:r>
            <a:r>
              <a:rPr lang="en-US" sz="2400" dirty="0" smtClean="0"/>
              <a:t> </a:t>
            </a:r>
            <a:r>
              <a:rPr lang="en-US" sz="2400" dirty="0"/>
              <a:t>polystyrene are deformed </a:t>
            </a:r>
            <a:r>
              <a:rPr lang="tr-TR" sz="2400" dirty="0" err="1" smtClean="0"/>
              <a:t>up</a:t>
            </a:r>
            <a:r>
              <a:rPr lang="tr-TR" sz="2400" dirty="0" smtClean="0"/>
              <a:t> </a:t>
            </a:r>
            <a:r>
              <a:rPr lang="en-US" sz="2400" dirty="0" smtClean="0"/>
              <a:t>to </a:t>
            </a:r>
            <a:r>
              <a:rPr lang="en-US" sz="2400" dirty="0"/>
              <a:t>a certain level, the critical strain (</a:t>
            </a:r>
            <a:r>
              <a:rPr lang="en-US" sz="2400" dirty="0" err="1" smtClean="0"/>
              <a:t>εc</a:t>
            </a:r>
            <a:r>
              <a:rPr lang="en-US" sz="2400" dirty="0" smtClean="0"/>
              <a:t>) </a:t>
            </a:r>
            <a:r>
              <a:rPr lang="tr-TR" sz="2400" dirty="0" err="1" smtClean="0"/>
              <a:t>will</a:t>
            </a:r>
            <a:r>
              <a:rPr lang="tr-TR" sz="2400" dirty="0" smtClean="0"/>
              <a:t> </a:t>
            </a:r>
            <a:r>
              <a:rPr lang="en-US" sz="2400" dirty="0" smtClean="0"/>
              <a:t>develop </a:t>
            </a:r>
            <a:r>
              <a:rPr lang="en-US" sz="2400" dirty="0"/>
              <a:t>in a direction perpendicular to the principal direction of deformation. </a:t>
            </a:r>
            <a:endParaRPr lang="tr-TR" sz="2400" dirty="0" smtClean="0"/>
          </a:p>
          <a:p>
            <a:r>
              <a:rPr lang="en-US" sz="2400" dirty="0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resulting</a:t>
            </a:r>
            <a:r>
              <a:rPr lang="en-US" sz="2400" dirty="0" smtClean="0"/>
              <a:t> </a:t>
            </a:r>
            <a:r>
              <a:rPr lang="en-US" sz="2400" dirty="0"/>
              <a:t>crazes reflect light and result in visual cloudiness or whitening of the </a:t>
            </a:r>
            <a:r>
              <a:rPr lang="tr-TR" sz="2400" dirty="0" err="1" smtClean="0"/>
              <a:t>specified</a:t>
            </a:r>
            <a:r>
              <a:rPr lang="tr-TR" sz="2400" dirty="0" smtClean="0"/>
              <a:t> </a:t>
            </a:r>
            <a:r>
              <a:rPr lang="tr-TR" sz="2400" dirty="0" err="1" smtClean="0"/>
              <a:t>plastic</a:t>
            </a:r>
            <a:r>
              <a:rPr lang="tr-TR" sz="2400" dirty="0" smtClean="0"/>
              <a:t> </a:t>
            </a:r>
            <a:r>
              <a:rPr lang="en-US" sz="2400" dirty="0" smtClean="0"/>
              <a:t>sample.</a:t>
            </a:r>
            <a:endParaRPr lang="tr-TR" sz="2400" dirty="0" smtClean="0"/>
          </a:p>
          <a:p>
            <a:r>
              <a:rPr lang="en-US" sz="2400" dirty="0" smtClean="0"/>
              <a:t>A </a:t>
            </a:r>
            <a:r>
              <a:rPr lang="en-US" sz="2400" dirty="0"/>
              <a:t>craze is a unique morphological </a:t>
            </a:r>
            <a:r>
              <a:rPr lang="tr-TR" sz="2400" dirty="0" err="1" smtClean="0"/>
              <a:t>propert</a:t>
            </a:r>
            <a:r>
              <a:rPr lang="en-US" sz="2400" dirty="0" smtClean="0"/>
              <a:t> </a:t>
            </a:r>
            <a:r>
              <a:rPr lang="en-US" sz="2400" dirty="0"/>
              <a:t>of </a:t>
            </a:r>
            <a:r>
              <a:rPr lang="en-US" sz="2400" dirty="0" smtClean="0"/>
              <a:t>p</a:t>
            </a:r>
            <a:r>
              <a:rPr lang="tr-TR" sz="2400" dirty="0" err="1" smtClean="0"/>
              <a:t>lastics</a:t>
            </a:r>
            <a:r>
              <a:rPr lang="en-US" sz="2400" dirty="0" smtClean="0"/>
              <a:t> </a:t>
            </a:r>
            <a:r>
              <a:rPr lang="en-US" sz="2400" dirty="0"/>
              <a:t>and </a:t>
            </a:r>
            <a:r>
              <a:rPr lang="tr-TR" sz="2400" dirty="0" smtClean="0"/>
              <a:t>it </a:t>
            </a:r>
            <a:r>
              <a:rPr lang="en-US" sz="2400" dirty="0" smtClean="0"/>
              <a:t>is </a:t>
            </a:r>
            <a:r>
              <a:rPr lang="en-US" sz="2400" dirty="0"/>
              <a:t>morphologically different from a true </a:t>
            </a:r>
            <a:r>
              <a:rPr lang="en-US" sz="2400" dirty="0" smtClean="0"/>
              <a:t>crack</a:t>
            </a:r>
            <a:r>
              <a:rPr lang="tr-TR" sz="2400" dirty="0" smtClean="0"/>
              <a:t>, </a:t>
            </a:r>
            <a:r>
              <a:rPr lang="tr-TR" sz="2400" dirty="0" err="1" smtClean="0"/>
              <a:t>observed</a:t>
            </a:r>
            <a:r>
              <a:rPr lang="tr-TR" sz="2400" dirty="0" smtClean="0"/>
              <a:t> </a:t>
            </a:r>
            <a:r>
              <a:rPr lang="tr-TR" sz="2400" dirty="0" err="1" smtClean="0"/>
              <a:t>with</a:t>
            </a:r>
            <a:r>
              <a:rPr lang="tr-TR" sz="2400" dirty="0" smtClean="0"/>
              <a:t> </a:t>
            </a:r>
            <a:r>
              <a:rPr lang="tr-TR" sz="2400" dirty="0" err="1" smtClean="0"/>
              <a:t>ceramics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glasses</a:t>
            </a:r>
            <a:r>
              <a:rPr lang="en-US" sz="2400" dirty="0" smtClean="0"/>
              <a:t>. </a:t>
            </a:r>
            <a:endParaRPr lang="en-US" sz="2400" dirty="0"/>
          </a:p>
          <a:p>
            <a:r>
              <a:rPr lang="tr-TR" sz="2400" dirty="0" err="1" smtClean="0"/>
              <a:t>The</a:t>
            </a:r>
            <a:r>
              <a:rPr lang="en-US" sz="2400" dirty="0" smtClean="0"/>
              <a:t> </a:t>
            </a:r>
            <a:r>
              <a:rPr lang="en-US" sz="2400" dirty="0"/>
              <a:t>craze, which can </a:t>
            </a:r>
            <a:r>
              <a:rPr lang="tr-TR" sz="2400" dirty="0" err="1" smtClean="0"/>
              <a:t>range</a:t>
            </a:r>
            <a:r>
              <a:rPr lang="en-US" sz="2400" dirty="0" smtClean="0"/>
              <a:t> </a:t>
            </a:r>
            <a:r>
              <a:rPr lang="tr-TR" sz="2400" dirty="0" err="1" smtClean="0"/>
              <a:t>from</a:t>
            </a:r>
            <a:r>
              <a:rPr lang="tr-TR" sz="2400" dirty="0" smtClean="0"/>
              <a:t> </a:t>
            </a:r>
            <a:r>
              <a:rPr lang="en-US" sz="2400" dirty="0" smtClean="0"/>
              <a:t>nanometers </a:t>
            </a:r>
            <a:r>
              <a:rPr lang="en-US" sz="2400" dirty="0"/>
              <a:t>to a few micrometers in thickness, </a:t>
            </a:r>
            <a:r>
              <a:rPr lang="tr-TR" sz="2400" dirty="0" smtClean="0"/>
              <a:t>is </a:t>
            </a:r>
            <a:r>
              <a:rPr lang="tr-TR" sz="2400" dirty="0" err="1" smtClean="0"/>
              <a:t>composed</a:t>
            </a:r>
            <a:r>
              <a:rPr lang="tr-TR" sz="2400" dirty="0" smtClean="0"/>
              <a:t> of</a:t>
            </a:r>
            <a:r>
              <a:rPr lang="en-US" sz="2400" dirty="0" smtClean="0"/>
              <a:t> </a:t>
            </a:r>
            <a:r>
              <a:rPr lang="en-US" sz="2400" dirty="0"/>
              <a:t>polymer </a:t>
            </a:r>
            <a:r>
              <a:rPr lang="en-US" sz="2400" dirty="0" err="1" smtClean="0"/>
              <a:t>microfibrils</a:t>
            </a:r>
            <a:r>
              <a:rPr lang="tr-TR" sz="2400" dirty="0" smtClean="0"/>
              <a:t>,</a:t>
            </a:r>
            <a:r>
              <a:rPr lang="en-US" sz="2400" dirty="0" smtClean="0"/>
              <a:t> </a:t>
            </a:r>
            <a:r>
              <a:rPr lang="tr-TR" sz="2400" dirty="0" err="1" smtClean="0"/>
              <a:t>ranging</a:t>
            </a:r>
            <a:r>
              <a:rPr lang="tr-TR" sz="2400" dirty="0" smtClean="0"/>
              <a:t> </a:t>
            </a:r>
            <a:r>
              <a:rPr lang="tr-TR" sz="2400" dirty="0" err="1" smtClean="0"/>
              <a:t>from</a:t>
            </a:r>
            <a:r>
              <a:rPr lang="tr-TR" sz="2400" dirty="0" smtClean="0"/>
              <a:t> 0.</a:t>
            </a:r>
            <a:r>
              <a:rPr lang="en-US" sz="2400" dirty="0" smtClean="0"/>
              <a:t>6 </a:t>
            </a:r>
            <a:r>
              <a:rPr lang="tr-TR" sz="2400" dirty="0" err="1" smtClean="0"/>
              <a:t>nm</a:t>
            </a:r>
            <a:r>
              <a:rPr lang="tr-TR" sz="2400" dirty="0" smtClean="0"/>
              <a:t> </a:t>
            </a:r>
            <a:r>
              <a:rPr lang="en-US" sz="2400" dirty="0" smtClean="0"/>
              <a:t>to </a:t>
            </a:r>
            <a:r>
              <a:rPr lang="en-US" sz="2400" dirty="0"/>
              <a:t>30 nm in </a:t>
            </a:r>
            <a:r>
              <a:rPr lang="en-US" sz="2400" dirty="0" smtClean="0"/>
              <a:t>diameter</a:t>
            </a:r>
            <a:r>
              <a:rPr lang="tr-TR" sz="2400" dirty="0" smtClean="0"/>
              <a:t>,</a:t>
            </a:r>
            <a:r>
              <a:rPr lang="en-US" sz="2400" dirty="0" smtClean="0"/>
              <a:t> </a:t>
            </a:r>
            <a:r>
              <a:rPr lang="en-US" sz="2400" dirty="0"/>
              <a:t>stretched in the direction of tensile deformation. </a:t>
            </a:r>
          </a:p>
          <a:p>
            <a:r>
              <a:rPr lang="en-US" sz="2400" dirty="0"/>
              <a:t>The </a:t>
            </a:r>
            <a:r>
              <a:rPr lang="tr-TR" sz="2400" dirty="0" err="1" smtClean="0"/>
              <a:t>specified</a:t>
            </a:r>
            <a:r>
              <a:rPr lang="tr-TR" sz="2400" dirty="0" smtClean="0"/>
              <a:t> </a:t>
            </a:r>
            <a:r>
              <a:rPr lang="en-US" sz="2400" dirty="0" err="1" smtClean="0"/>
              <a:t>microfibrils</a:t>
            </a:r>
            <a:r>
              <a:rPr lang="en-US" sz="2400" dirty="0" smtClean="0"/>
              <a:t> </a:t>
            </a:r>
            <a:r>
              <a:rPr lang="en-US" sz="2400" dirty="0"/>
              <a:t>are surrounded by void space, which can </a:t>
            </a:r>
            <a:r>
              <a:rPr lang="tr-TR" sz="2400" dirty="0" smtClean="0"/>
              <a:t>form</a:t>
            </a:r>
            <a:r>
              <a:rPr lang="en-US" sz="2400" dirty="0" smtClean="0"/>
              <a:t> </a:t>
            </a:r>
            <a:r>
              <a:rPr lang="en-US" sz="2400" dirty="0"/>
              <a:t>as much as 90% of the total volume of the craze.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9759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/>
              <a:t>Solid-</a:t>
            </a:r>
            <a:r>
              <a:rPr lang="tr-TR" dirty="0" err="1"/>
              <a:t>State</a:t>
            </a:r>
            <a:r>
              <a:rPr lang="tr-TR" dirty="0"/>
              <a:t> </a:t>
            </a:r>
            <a:r>
              <a:rPr lang="tr-TR" dirty="0" err="1"/>
              <a:t>Properties</a:t>
            </a:r>
            <a:r>
              <a:rPr lang="tr-TR" dirty="0"/>
              <a:t/>
            </a:r>
            <a:br>
              <a:rPr lang="tr-TR" dirty="0"/>
            </a:br>
            <a:r>
              <a:rPr lang="en-US" sz="2700" dirty="0">
                <a:solidFill>
                  <a:srgbClr val="FF0000"/>
                </a:solidFill>
              </a:rPr>
              <a:t>Mechanical </a:t>
            </a:r>
            <a:r>
              <a:rPr lang="en-US" sz="2700" dirty="0" smtClean="0">
                <a:solidFill>
                  <a:srgbClr val="FF0000"/>
                </a:solidFill>
              </a:rPr>
              <a:t>Properties</a:t>
            </a:r>
            <a:r>
              <a:rPr lang="tr-TR" sz="2700" dirty="0">
                <a:solidFill>
                  <a:srgbClr val="FF0000"/>
                </a:solidFill>
              </a:rPr>
              <a:t/>
            </a:r>
            <a:br>
              <a:rPr lang="tr-TR" sz="2700" dirty="0">
                <a:solidFill>
                  <a:srgbClr val="FF0000"/>
                </a:solidFill>
              </a:rPr>
            </a:br>
            <a:r>
              <a:rPr lang="tr-TR" sz="2700" dirty="0">
                <a:solidFill>
                  <a:srgbClr val="FF0000"/>
                </a:solidFill>
              </a:rPr>
              <a:t>Mechanisms of </a:t>
            </a:r>
            <a:r>
              <a:rPr lang="tr-TR" sz="2700" dirty="0" err="1">
                <a:solidFill>
                  <a:srgbClr val="FF0000"/>
                </a:solidFill>
              </a:rPr>
              <a:t>Deformation</a:t>
            </a:r>
            <a:endParaRPr lang="tr-TR" sz="27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10861964" cy="4351338"/>
          </a:xfrm>
        </p:spPr>
        <p:txBody>
          <a:bodyPr>
            <a:noAutofit/>
          </a:bodyPr>
          <a:lstStyle/>
          <a:p>
            <a:r>
              <a:rPr lang="en-US" sz="2400" dirty="0"/>
              <a:t>The time </a:t>
            </a:r>
            <a:r>
              <a:rPr lang="tr-TR" sz="2400" dirty="0" err="1" smtClean="0"/>
              <a:t>needed</a:t>
            </a:r>
            <a:r>
              <a:rPr lang="tr-TR" sz="2400" dirty="0" smtClean="0"/>
              <a:t> </a:t>
            </a:r>
            <a:r>
              <a:rPr lang="en-US" sz="2400" dirty="0" smtClean="0"/>
              <a:t>for </a:t>
            </a:r>
            <a:r>
              <a:rPr lang="en-US" sz="2400" dirty="0"/>
              <a:t>the initiation of </a:t>
            </a:r>
            <a:r>
              <a:rPr lang="tr-TR" sz="2400" dirty="0" err="1" smtClean="0"/>
              <a:t>the</a:t>
            </a:r>
            <a:r>
              <a:rPr lang="en-US" sz="2400" dirty="0" smtClean="0"/>
              <a:t> </a:t>
            </a:r>
            <a:r>
              <a:rPr lang="en-US" sz="2400" dirty="0"/>
              <a:t>craze depends </a:t>
            </a:r>
            <a:r>
              <a:rPr lang="en-US" sz="2400" dirty="0" smtClean="0"/>
              <a:t>on </a:t>
            </a:r>
            <a:r>
              <a:rPr lang="en-US" sz="2400" dirty="0"/>
              <a:t>many factors, </a:t>
            </a:r>
            <a:r>
              <a:rPr lang="tr-TR" sz="2400" dirty="0" err="1" smtClean="0"/>
              <a:t>which</a:t>
            </a:r>
            <a:r>
              <a:rPr lang="tr-TR" sz="2400" dirty="0" smtClean="0"/>
              <a:t> </a:t>
            </a:r>
            <a:r>
              <a:rPr lang="en-US" sz="2400" dirty="0" err="1" smtClean="0"/>
              <a:t>includ</a:t>
            </a:r>
            <a:r>
              <a:rPr lang="tr-TR" sz="2400" dirty="0" smtClean="0"/>
              <a:t>e</a:t>
            </a:r>
            <a:r>
              <a:rPr lang="en-US" sz="2400" dirty="0" smtClean="0"/>
              <a:t> </a:t>
            </a:r>
            <a:r>
              <a:rPr lang="en-US" sz="2400" dirty="0"/>
              <a:t>the magnitude of the applied stress, </a:t>
            </a:r>
            <a:r>
              <a:rPr lang="en-US" sz="2400" dirty="0" smtClean="0"/>
              <a:t>temperature</a:t>
            </a:r>
            <a:r>
              <a:rPr lang="tr-TR" sz="2400" dirty="0" smtClean="0"/>
              <a:t>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medium</a:t>
            </a:r>
            <a:r>
              <a:rPr lang="en-US" sz="2400" dirty="0" smtClean="0"/>
              <a:t>, </a:t>
            </a:r>
            <a:r>
              <a:rPr lang="en-US" sz="2400" dirty="0"/>
              <a:t>and the presence of low-molecular-weight liquids, </a:t>
            </a:r>
            <a:r>
              <a:rPr lang="en-US" sz="2400" dirty="0" smtClean="0"/>
              <a:t>act</a:t>
            </a:r>
            <a:r>
              <a:rPr lang="tr-TR" sz="2400" dirty="0" err="1" smtClean="0"/>
              <a:t>ing</a:t>
            </a:r>
            <a:r>
              <a:rPr lang="en-US" sz="2400" dirty="0" smtClean="0"/>
              <a:t> </a:t>
            </a:r>
            <a:r>
              <a:rPr lang="en-US" sz="2400" dirty="0"/>
              <a:t>to promote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craze </a:t>
            </a:r>
            <a:r>
              <a:rPr lang="tr-TR" sz="2400" dirty="0" err="1" smtClean="0"/>
              <a:t>growth</a:t>
            </a:r>
            <a:r>
              <a:rPr lang="en-US" sz="2400" dirty="0" smtClean="0"/>
              <a:t>. </a:t>
            </a:r>
            <a:endParaRPr lang="tr-TR" sz="2400" dirty="0" smtClean="0"/>
          </a:p>
          <a:p>
            <a:r>
              <a:rPr lang="tr-TR" sz="2400" dirty="0" smtClean="0"/>
              <a:t>T</a:t>
            </a:r>
            <a:r>
              <a:rPr lang="en-US" sz="2400" dirty="0" smtClean="0"/>
              <a:t>he </a:t>
            </a:r>
            <a:r>
              <a:rPr lang="tr-TR" sz="2400" dirty="0" err="1" smtClean="0"/>
              <a:t>exact</a:t>
            </a:r>
            <a:r>
              <a:rPr lang="tr-TR" sz="2400" dirty="0" smtClean="0"/>
              <a:t> </a:t>
            </a:r>
            <a:r>
              <a:rPr lang="en-US" sz="2400" dirty="0" smtClean="0"/>
              <a:t>reason </a:t>
            </a:r>
            <a:r>
              <a:rPr lang="en-US" sz="2400" dirty="0"/>
              <a:t>for craze initiation </a:t>
            </a:r>
            <a:r>
              <a:rPr lang="tr-TR" sz="2400" dirty="0" smtClean="0"/>
              <a:t> </a:t>
            </a:r>
            <a:r>
              <a:rPr lang="tr-TR" sz="2400" dirty="0" err="1" smtClean="0"/>
              <a:t>process</a:t>
            </a:r>
            <a:r>
              <a:rPr lang="tr-TR" sz="2400" dirty="0" smtClean="0"/>
              <a:t> </a:t>
            </a:r>
            <a:r>
              <a:rPr lang="tr-TR" sz="2400" dirty="0" smtClean="0"/>
              <a:t>is</a:t>
            </a:r>
            <a:r>
              <a:rPr lang="en-US" sz="2400" dirty="0" smtClean="0"/>
              <a:t> </a:t>
            </a:r>
            <a:r>
              <a:rPr lang="en-US" sz="2400" dirty="0"/>
              <a:t>still </a:t>
            </a:r>
            <a:r>
              <a:rPr lang="en-US" sz="2400" dirty="0" smtClean="0"/>
              <a:t>un</a:t>
            </a:r>
            <a:r>
              <a:rPr lang="tr-TR" sz="2400" dirty="0" err="1" smtClean="0"/>
              <a:t>known</a:t>
            </a:r>
            <a:r>
              <a:rPr lang="en-US" sz="2400" dirty="0" smtClean="0"/>
              <a:t> </a:t>
            </a:r>
            <a:r>
              <a:rPr lang="en-US" sz="2400" dirty="0"/>
              <a:t>and several different theories have been </a:t>
            </a:r>
            <a:r>
              <a:rPr lang="en-US" sz="2400" dirty="0" smtClean="0"/>
              <a:t>proposed</a:t>
            </a:r>
            <a:r>
              <a:rPr lang="tr-TR" sz="2400" dirty="0" smtClean="0"/>
              <a:t>.</a:t>
            </a:r>
          </a:p>
          <a:p>
            <a:r>
              <a:rPr lang="tr-TR" sz="2400" dirty="0" smtClean="0"/>
              <a:t>But, i</a:t>
            </a:r>
            <a:r>
              <a:rPr lang="en-US" sz="2400" dirty="0" smtClean="0"/>
              <a:t>t </a:t>
            </a:r>
            <a:r>
              <a:rPr lang="en-US" sz="2400" dirty="0"/>
              <a:t>is </a:t>
            </a:r>
            <a:r>
              <a:rPr lang="tr-TR" sz="2400" dirty="0" err="1" smtClean="0"/>
              <a:t>well-known</a:t>
            </a:r>
            <a:r>
              <a:rPr lang="tr-TR" sz="2400" dirty="0" smtClean="0"/>
              <a:t> </a:t>
            </a:r>
            <a:r>
              <a:rPr lang="en-US" sz="2400" dirty="0" smtClean="0"/>
              <a:t>that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tr-TR" sz="2400" dirty="0" err="1" smtClean="0">
                <a:solidFill>
                  <a:srgbClr val="FF0000"/>
                </a:solidFill>
              </a:rPr>
              <a:t>the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crazes </a:t>
            </a:r>
            <a:r>
              <a:rPr lang="en-US" sz="2400" dirty="0">
                <a:solidFill>
                  <a:srgbClr val="FF0000"/>
                </a:solidFill>
              </a:rPr>
              <a:t>constitute the defects from which </a:t>
            </a:r>
            <a:r>
              <a:rPr lang="tr-TR" sz="2400" dirty="0" err="1" smtClean="0">
                <a:solidFill>
                  <a:srgbClr val="FF0000"/>
                </a:solidFill>
              </a:rPr>
              <a:t>the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brittle </a:t>
            </a:r>
            <a:r>
              <a:rPr lang="en-US" sz="2400" dirty="0">
                <a:solidFill>
                  <a:srgbClr val="FF0000"/>
                </a:solidFill>
              </a:rPr>
              <a:t>cracks initiate. </a:t>
            </a:r>
            <a:endParaRPr lang="tr-TR" sz="2400" dirty="0" smtClean="0">
              <a:solidFill>
                <a:srgbClr val="FF0000"/>
              </a:solidFill>
            </a:endParaRPr>
          </a:p>
          <a:p>
            <a:r>
              <a:rPr lang="en-US" sz="2400" dirty="0" smtClean="0"/>
              <a:t>Mechanical </a:t>
            </a:r>
            <a:r>
              <a:rPr lang="en-US" sz="2400" dirty="0"/>
              <a:t>fracture of a </a:t>
            </a:r>
            <a:r>
              <a:rPr lang="tr-TR" sz="2400" dirty="0" err="1" smtClean="0"/>
              <a:t>polymeric</a:t>
            </a:r>
            <a:r>
              <a:rPr lang="tr-TR" sz="2400" dirty="0" smtClean="0"/>
              <a:t> </a:t>
            </a:r>
            <a:r>
              <a:rPr lang="en-US" sz="2400" dirty="0" smtClean="0"/>
              <a:t>sample </a:t>
            </a:r>
            <a:r>
              <a:rPr lang="en-US" sz="2400" dirty="0"/>
              <a:t>that has begun crazing is </a:t>
            </a:r>
            <a:r>
              <a:rPr lang="tr-TR" sz="2400" dirty="0" err="1" smtClean="0"/>
              <a:t>started</a:t>
            </a:r>
            <a:r>
              <a:rPr lang="en-US" sz="2400" dirty="0" smtClean="0"/>
              <a:t> </a:t>
            </a:r>
            <a:r>
              <a:rPr lang="tr-TR" sz="2400" dirty="0" err="1" smtClean="0"/>
              <a:t>with</a:t>
            </a:r>
            <a:r>
              <a:rPr lang="en-US" sz="2400" dirty="0" smtClean="0"/>
              <a:t> </a:t>
            </a:r>
            <a:r>
              <a:rPr lang="en-US" sz="2400" dirty="0"/>
              <a:t>the breakdown of the </a:t>
            </a:r>
            <a:r>
              <a:rPr lang="en-US" sz="2400" dirty="0" err="1"/>
              <a:t>fibrillar</a:t>
            </a:r>
            <a:r>
              <a:rPr lang="en-US" sz="2400" dirty="0"/>
              <a:t> microstructure to form additional </a:t>
            </a:r>
            <a:r>
              <a:rPr lang="en-US" sz="2400" dirty="0" smtClean="0"/>
              <a:t>void</a:t>
            </a:r>
            <a:r>
              <a:rPr lang="tr-TR" sz="2400" dirty="0" smtClean="0"/>
              <a:t>s,</a:t>
            </a:r>
            <a:r>
              <a:rPr lang="en-US" sz="2400" dirty="0" smtClean="0"/>
              <a:t>  grow</a:t>
            </a:r>
            <a:r>
              <a:rPr lang="tr-TR" sz="2400" dirty="0" err="1" smtClean="0"/>
              <a:t>ing</a:t>
            </a:r>
            <a:r>
              <a:rPr lang="en-US" sz="2400" dirty="0" smtClean="0"/>
              <a:t> </a:t>
            </a:r>
            <a:r>
              <a:rPr lang="en-US" sz="2400" dirty="0"/>
              <a:t>slowly until some critical size has been reached. </a:t>
            </a:r>
            <a:endParaRPr lang="tr-TR" sz="2400" dirty="0" smtClean="0"/>
          </a:p>
          <a:p>
            <a:r>
              <a:rPr lang="en-US" sz="2400" dirty="0" smtClean="0"/>
              <a:t>Beyond </a:t>
            </a:r>
            <a:r>
              <a:rPr lang="en-US" sz="2400" dirty="0"/>
              <a:t>this </a:t>
            </a:r>
            <a:r>
              <a:rPr lang="tr-TR" sz="2400" dirty="0" err="1" smtClean="0"/>
              <a:t>critical</a:t>
            </a:r>
            <a:r>
              <a:rPr lang="tr-TR" sz="2400" dirty="0" smtClean="0"/>
              <a:t> </a:t>
            </a:r>
            <a:r>
              <a:rPr lang="en-US" sz="2400" dirty="0" smtClean="0"/>
              <a:t>point</a:t>
            </a:r>
            <a:r>
              <a:rPr lang="en-US" sz="2400" dirty="0"/>
              <a:t>, the </a:t>
            </a:r>
            <a:r>
              <a:rPr lang="tr-TR" sz="2400" dirty="0" err="1" smtClean="0"/>
              <a:t>specified</a:t>
            </a:r>
            <a:r>
              <a:rPr lang="tr-TR" sz="2400" dirty="0" smtClean="0"/>
              <a:t> </a:t>
            </a:r>
            <a:r>
              <a:rPr lang="en-US" sz="2400" dirty="0" smtClean="0"/>
              <a:t>craze </a:t>
            </a:r>
            <a:r>
              <a:rPr lang="en-US" sz="2400" dirty="0"/>
              <a:t>will rapidly propagate as a </a:t>
            </a:r>
            <a:r>
              <a:rPr lang="en-US" sz="2400" dirty="0" smtClean="0"/>
              <a:t>crack</a:t>
            </a:r>
            <a:r>
              <a:rPr lang="tr-TR" sz="2400" dirty="0" smtClean="0"/>
              <a:t> </a:t>
            </a:r>
            <a:r>
              <a:rPr lang="tr-TR" sz="2400" dirty="0" err="1" smtClean="0"/>
              <a:t>until</a:t>
            </a:r>
            <a:r>
              <a:rPr lang="tr-TR" sz="2400" dirty="0" smtClean="0"/>
              <a:t> it </a:t>
            </a:r>
            <a:r>
              <a:rPr lang="tr-TR" sz="2400" dirty="0" err="1" smtClean="0"/>
              <a:t>breaks</a:t>
            </a:r>
            <a:r>
              <a:rPr lang="en-US" sz="2400" dirty="0" smtClean="0"/>
              <a:t>. 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420438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/>
              <a:t>Solid-</a:t>
            </a:r>
            <a:r>
              <a:rPr lang="tr-TR" dirty="0" err="1"/>
              <a:t>State</a:t>
            </a:r>
            <a:r>
              <a:rPr lang="tr-TR" dirty="0"/>
              <a:t> </a:t>
            </a:r>
            <a:r>
              <a:rPr lang="tr-TR" dirty="0" err="1"/>
              <a:t>Properties</a:t>
            </a:r>
            <a:r>
              <a:rPr lang="tr-TR" dirty="0"/>
              <a:t/>
            </a:r>
            <a:br>
              <a:rPr lang="tr-TR" dirty="0"/>
            </a:br>
            <a:r>
              <a:rPr lang="en-US" sz="2700" dirty="0">
                <a:solidFill>
                  <a:srgbClr val="FF0000"/>
                </a:solidFill>
              </a:rPr>
              <a:t>Mechanical </a:t>
            </a:r>
            <a:r>
              <a:rPr lang="en-US" sz="2700" dirty="0" smtClean="0">
                <a:solidFill>
                  <a:srgbClr val="FF0000"/>
                </a:solidFill>
              </a:rPr>
              <a:t>Properties</a:t>
            </a:r>
            <a:r>
              <a:rPr lang="tr-TR" sz="2700" dirty="0">
                <a:solidFill>
                  <a:srgbClr val="FF0000"/>
                </a:solidFill>
              </a:rPr>
              <a:t/>
            </a:r>
            <a:br>
              <a:rPr lang="tr-TR" sz="2700" dirty="0">
                <a:solidFill>
                  <a:srgbClr val="FF0000"/>
                </a:solidFill>
              </a:rPr>
            </a:br>
            <a:r>
              <a:rPr lang="tr-TR" sz="2700" dirty="0">
                <a:solidFill>
                  <a:srgbClr val="FF0000"/>
                </a:solidFill>
              </a:rPr>
              <a:t>Mechanisms of </a:t>
            </a:r>
            <a:r>
              <a:rPr lang="tr-TR" sz="2700" dirty="0" err="1">
                <a:solidFill>
                  <a:srgbClr val="FF0000"/>
                </a:solidFill>
              </a:rPr>
              <a:t>Deformation</a:t>
            </a:r>
            <a:endParaRPr lang="tr-TR" sz="27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10841182" cy="4351338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Shear </a:t>
            </a:r>
            <a:r>
              <a:rPr lang="en-US" sz="2400" dirty="0" smtClean="0">
                <a:solidFill>
                  <a:srgbClr val="FF0000"/>
                </a:solidFill>
              </a:rPr>
              <a:t>Banding</a:t>
            </a:r>
            <a:r>
              <a:rPr lang="tr-TR" sz="2400" dirty="0" smtClean="0">
                <a:solidFill>
                  <a:srgbClr val="FF0000"/>
                </a:solidFill>
              </a:rPr>
              <a:t>: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/>
              <a:t>While </a:t>
            </a:r>
            <a:r>
              <a:rPr lang="tr-TR" sz="2400" dirty="0" err="1" smtClean="0"/>
              <a:t>certain</a:t>
            </a:r>
            <a:r>
              <a:rPr lang="en-US" sz="2400" dirty="0" smtClean="0"/>
              <a:t> </a:t>
            </a:r>
            <a:r>
              <a:rPr lang="tr-TR" sz="2400" dirty="0" err="1" smtClean="0"/>
              <a:t>plastics</a:t>
            </a:r>
            <a:r>
              <a:rPr lang="en-US" sz="2400" dirty="0" smtClean="0"/>
              <a:t> </a:t>
            </a:r>
            <a:r>
              <a:rPr lang="tr-TR" sz="2400" dirty="0" err="1" smtClean="0"/>
              <a:t>like</a:t>
            </a:r>
            <a:r>
              <a:rPr lang="tr-TR" sz="2400" dirty="0" smtClean="0"/>
              <a:t> </a:t>
            </a:r>
            <a:r>
              <a:rPr lang="tr-TR" sz="2400" dirty="0" err="1" smtClean="0"/>
              <a:t>commercial</a:t>
            </a:r>
            <a:r>
              <a:rPr lang="tr-TR" sz="2400" dirty="0" smtClean="0"/>
              <a:t> </a:t>
            </a:r>
            <a:r>
              <a:rPr lang="en-US" sz="2400" dirty="0" smtClean="0"/>
              <a:t>polystyrene </a:t>
            </a:r>
            <a:r>
              <a:rPr lang="en-US" sz="2400" dirty="0"/>
              <a:t>will readily craze when strained in tension,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crazes </a:t>
            </a:r>
            <a:r>
              <a:rPr lang="en-US" sz="2400" dirty="0"/>
              <a:t>may not </a:t>
            </a:r>
            <a:r>
              <a:rPr lang="tr-TR" sz="2400" dirty="0" err="1" smtClean="0"/>
              <a:t>grow</a:t>
            </a:r>
            <a:r>
              <a:rPr lang="en-US" sz="2400" dirty="0" smtClean="0"/>
              <a:t> </a:t>
            </a:r>
            <a:r>
              <a:rPr lang="en-US" sz="2400" dirty="0"/>
              <a:t>in other </a:t>
            </a:r>
            <a:r>
              <a:rPr lang="en-US" sz="2400" dirty="0" smtClean="0"/>
              <a:t>p</a:t>
            </a:r>
            <a:r>
              <a:rPr lang="tr-TR" sz="2400" dirty="0" err="1" smtClean="0"/>
              <a:t>lastics</a:t>
            </a:r>
            <a:r>
              <a:rPr lang="en-US" sz="2400" dirty="0" smtClean="0"/>
              <a:t> </a:t>
            </a:r>
            <a:r>
              <a:rPr lang="tr-TR" sz="2400" dirty="0" err="1" smtClean="0"/>
              <a:t>like</a:t>
            </a:r>
            <a:r>
              <a:rPr lang="en-US" sz="2400" dirty="0" smtClean="0"/>
              <a:t> </a:t>
            </a:r>
            <a:r>
              <a:rPr lang="en-US" sz="2400" dirty="0"/>
              <a:t>polycarbonate under identical conditions. </a:t>
            </a:r>
            <a:endParaRPr lang="tr-TR" sz="2400" dirty="0" smtClean="0"/>
          </a:p>
          <a:p>
            <a:r>
              <a:rPr lang="tr-TR" sz="2400" dirty="0"/>
              <a:t>T</a:t>
            </a:r>
            <a:r>
              <a:rPr lang="en-US" sz="2400" dirty="0" smtClean="0"/>
              <a:t>h</a:t>
            </a:r>
            <a:r>
              <a:rPr lang="tr-TR" sz="2400" dirty="0" smtClean="0"/>
              <a:t>is </a:t>
            </a:r>
            <a:r>
              <a:rPr lang="tr-TR" sz="2400" dirty="0" err="1" smtClean="0"/>
              <a:t>type</a:t>
            </a:r>
            <a:r>
              <a:rPr lang="tr-TR" sz="2400" dirty="0" smtClean="0"/>
              <a:t> of</a:t>
            </a:r>
            <a:r>
              <a:rPr lang="en-US" sz="2400" dirty="0" smtClean="0"/>
              <a:t> </a:t>
            </a:r>
            <a:r>
              <a:rPr lang="en-US" sz="2400" dirty="0"/>
              <a:t>polymers will form regions of localized shear </a:t>
            </a:r>
            <a:r>
              <a:rPr lang="en-US" sz="2400" dirty="0" smtClean="0"/>
              <a:t>deformation</a:t>
            </a:r>
            <a:r>
              <a:rPr lang="tr-TR" sz="2400" dirty="0" smtClean="0"/>
              <a:t> </a:t>
            </a:r>
            <a:r>
              <a:rPr lang="tr-TR" sz="2400" dirty="0" err="1" smtClean="0"/>
              <a:t>instead</a:t>
            </a:r>
            <a:r>
              <a:rPr lang="tr-TR" sz="2400" dirty="0" smtClean="0"/>
              <a:t> of </a:t>
            </a:r>
            <a:r>
              <a:rPr lang="tr-TR" sz="2400" dirty="0" err="1" smtClean="0"/>
              <a:t>craze</a:t>
            </a:r>
            <a:r>
              <a:rPr lang="tr-TR" sz="2400" dirty="0" smtClean="0"/>
              <a:t> </a:t>
            </a:r>
            <a:r>
              <a:rPr lang="tr-TR" sz="2400" dirty="0" err="1" smtClean="0"/>
              <a:t>formation</a:t>
            </a:r>
            <a:r>
              <a:rPr lang="en-US" sz="2400" dirty="0" smtClean="0"/>
              <a:t>. </a:t>
            </a:r>
            <a:endParaRPr lang="tr-TR" sz="2400" dirty="0" smtClean="0"/>
          </a:p>
          <a:p>
            <a:r>
              <a:rPr lang="en-US" sz="2400" dirty="0" err="1" smtClean="0"/>
              <a:t>Th</a:t>
            </a:r>
            <a:r>
              <a:rPr lang="tr-TR" sz="2400" dirty="0" smtClean="0"/>
              <a:t>e</a:t>
            </a:r>
            <a:r>
              <a:rPr lang="en-US" sz="2400" dirty="0" smtClean="0"/>
              <a:t> regions</a:t>
            </a:r>
            <a:r>
              <a:rPr lang="tr-TR" sz="2400" dirty="0" smtClean="0"/>
              <a:t> </a:t>
            </a:r>
            <a:r>
              <a:rPr lang="tr-TR" sz="2400" dirty="0" err="1" smtClean="0"/>
              <a:t>occuring</a:t>
            </a:r>
            <a:r>
              <a:rPr lang="tr-TR" sz="2400" dirty="0" smtClean="0"/>
              <a:t> </a:t>
            </a:r>
            <a:r>
              <a:rPr lang="tr-TR" sz="2400" dirty="0" err="1" smtClean="0"/>
              <a:t>with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shear</a:t>
            </a:r>
            <a:r>
              <a:rPr lang="tr-TR" sz="2400" dirty="0" smtClean="0"/>
              <a:t> </a:t>
            </a:r>
            <a:r>
              <a:rPr lang="tr-TR" sz="2400" dirty="0" err="1" smtClean="0"/>
              <a:t>deformation</a:t>
            </a:r>
            <a:r>
              <a:rPr lang="en-US" sz="2400" dirty="0" smtClean="0"/>
              <a:t> </a:t>
            </a:r>
            <a:r>
              <a:rPr lang="en-US" sz="2400" dirty="0"/>
              <a:t>are called shear bands, </a:t>
            </a:r>
            <a:r>
              <a:rPr lang="tr-TR" sz="2400" dirty="0" smtClean="0"/>
              <a:t>d</a:t>
            </a:r>
            <a:r>
              <a:rPr lang="en-US" sz="2400" dirty="0" err="1" smtClean="0"/>
              <a:t>evelop</a:t>
            </a:r>
            <a:r>
              <a:rPr lang="tr-TR" sz="2400" dirty="0" err="1" smtClean="0"/>
              <a:t>ing</a:t>
            </a:r>
            <a:r>
              <a:rPr lang="en-US" sz="2400" dirty="0" smtClean="0"/>
              <a:t> </a:t>
            </a:r>
            <a:r>
              <a:rPr lang="en-US" sz="2400" dirty="0"/>
              <a:t>at angles of 45° to the stretch direction. </a:t>
            </a:r>
            <a:endParaRPr lang="tr-TR" sz="2400" dirty="0" smtClean="0"/>
          </a:p>
          <a:p>
            <a:r>
              <a:rPr lang="tr-TR" sz="2400" dirty="0"/>
              <a:t>G</a:t>
            </a:r>
            <a:r>
              <a:rPr lang="en-US" sz="2400" dirty="0" err="1" smtClean="0"/>
              <a:t>eneral</a:t>
            </a:r>
            <a:r>
              <a:rPr lang="tr-TR" sz="2400" dirty="0" err="1" smtClean="0"/>
              <a:t>ly</a:t>
            </a:r>
            <a:r>
              <a:rPr lang="en-US" sz="2400" dirty="0" smtClean="0"/>
              <a:t>,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shear-band </a:t>
            </a:r>
            <a:r>
              <a:rPr lang="en-US" sz="2400" dirty="0"/>
              <a:t>formation is a dominant </a:t>
            </a:r>
            <a:r>
              <a:rPr lang="tr-TR" sz="2400" dirty="0" err="1" smtClean="0"/>
              <a:t>process</a:t>
            </a:r>
            <a:r>
              <a:rPr lang="en-US" sz="2400" dirty="0" smtClean="0"/>
              <a:t> </a:t>
            </a:r>
            <a:r>
              <a:rPr lang="en-US" sz="2400" dirty="0"/>
              <a:t>of deformation during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tensile </a:t>
            </a:r>
            <a:r>
              <a:rPr lang="en-US" sz="2400" dirty="0"/>
              <a:t>yielding of ductile </a:t>
            </a:r>
            <a:r>
              <a:rPr lang="en-US" sz="2400" dirty="0" smtClean="0"/>
              <a:t>p</a:t>
            </a:r>
            <a:r>
              <a:rPr lang="tr-TR" sz="2400" dirty="0" err="1" smtClean="0"/>
              <a:t>lastics</a:t>
            </a:r>
            <a:r>
              <a:rPr lang="en-US" sz="2400" dirty="0" smtClean="0"/>
              <a:t>.</a:t>
            </a:r>
            <a:endParaRPr lang="tr-TR" sz="2400" dirty="0" smtClean="0"/>
          </a:p>
          <a:p>
            <a:r>
              <a:rPr lang="en-US" sz="2400" dirty="0"/>
              <a:t>Variety of </a:t>
            </a:r>
            <a:r>
              <a:rPr lang="tr-TR" sz="2400" dirty="0" err="1" smtClean="0"/>
              <a:t>techniques</a:t>
            </a:r>
            <a:r>
              <a:rPr lang="en-US" sz="2400" dirty="0" smtClean="0"/>
              <a:t> </a:t>
            </a:r>
            <a:r>
              <a:rPr lang="en-US" sz="2400" dirty="0"/>
              <a:t>are </a:t>
            </a:r>
            <a:r>
              <a:rPr lang="tr-TR" sz="2400" dirty="0" err="1" smtClean="0"/>
              <a:t>utilized</a:t>
            </a:r>
            <a:r>
              <a:rPr lang="en-US" sz="2400" dirty="0" smtClean="0"/>
              <a:t> </a:t>
            </a:r>
            <a:r>
              <a:rPr lang="en-US" sz="2400" dirty="0"/>
              <a:t>to </a:t>
            </a:r>
            <a:r>
              <a:rPr lang="tr-TR" sz="2400" dirty="0" err="1" smtClean="0"/>
              <a:t>study</a:t>
            </a:r>
            <a:r>
              <a:rPr lang="en-US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mechanical </a:t>
            </a:r>
            <a:r>
              <a:rPr lang="en-US" sz="2400" dirty="0"/>
              <a:t>performance under a variety of loading conditions.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0493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2832</TotalTime>
  <Words>1303</Words>
  <Application>Microsoft Office PowerPoint</Application>
  <PresentationFormat>Geniş ekran</PresentationFormat>
  <Paragraphs>61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Teması</vt:lpstr>
      <vt:lpstr>Polymer Technology</vt:lpstr>
      <vt:lpstr>Solid-State Properties Effect of Molecular Weight and Composition on Tg</vt:lpstr>
      <vt:lpstr>Solid-State Properties Effect of Molecular Weight and Composition on Tg</vt:lpstr>
      <vt:lpstr>Solid-State Properties Effect of Molecular Weight and Composition on Tg</vt:lpstr>
      <vt:lpstr>Solid-State Properties Effect of Molecular Weight and Composition on Tg</vt:lpstr>
      <vt:lpstr>Solid-State Properties Mechanical Properties Mechanisms of Deformation</vt:lpstr>
      <vt:lpstr>Solid-State Properties Mechanical Properties Mechanisms of Deformation</vt:lpstr>
      <vt:lpstr>Solid-State Properties Mechanical Properties Mechanisms of Deformation</vt:lpstr>
      <vt:lpstr>Solid-State Properties Mechanical Properties Mechanisms of Deformation</vt:lpstr>
      <vt:lpstr>Solid-State Properties Mechanical Properties Methods of Testing</vt:lpstr>
      <vt:lpstr>Solid-State Properties Mechanical Properties Methods of Testing Static Testing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Polymer Technology</dc:title>
  <dc:creator>pc205</dc:creator>
  <cp:lastModifiedBy>pc205</cp:lastModifiedBy>
  <cp:revision>571</cp:revision>
  <dcterms:created xsi:type="dcterms:W3CDTF">2018-09-03T08:05:30Z</dcterms:created>
  <dcterms:modified xsi:type="dcterms:W3CDTF">2019-04-30T12:11:53Z</dcterms:modified>
</cp:coreProperties>
</file>