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1" r:id="rId3"/>
    <p:sldId id="260" r:id="rId4"/>
    <p:sldId id="259" r:id="rId5"/>
    <p:sldId id="258" r:id="rId6"/>
    <p:sldId id="262" r:id="rId7"/>
    <p:sldId id="257" r:id="rId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4" d="100"/>
          <a:sy n="74" d="100"/>
        </p:scale>
        <p:origin x="-126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891821" y="5617774"/>
            <a:ext cx="7382935"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989952" y="1016990"/>
            <a:ext cx="7179733" cy="4831643"/>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990600" y="1009650"/>
            <a:ext cx="7179733" cy="4831643"/>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769521" y="702069"/>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7855433" y="749720"/>
            <a:ext cx="566928" cy="566928"/>
          </a:xfrm>
          <a:prstGeom prst="rect">
            <a:avLst/>
          </a:prstGeom>
          <a:noFill/>
        </p:spPr>
      </p:pic>
      <p:sp>
        <p:nvSpPr>
          <p:cNvPr id="2" name="Title 1"/>
          <p:cNvSpPr>
            <a:spLocks noGrp="1"/>
          </p:cNvSpPr>
          <p:nvPr>
            <p:ph type="ctrTitle"/>
          </p:nvPr>
        </p:nvSpPr>
        <p:spPr>
          <a:xfrm>
            <a:off x="1727201" y="1794935"/>
            <a:ext cx="5723468" cy="1828090"/>
          </a:xfrm>
        </p:spPr>
        <p:txBody>
          <a:bodyPr anchor="b">
            <a:normAutofit/>
          </a:bodyPr>
          <a:lstStyle>
            <a:lvl1pPr>
              <a:defRPr sz="4800"/>
            </a:lvl1pPr>
          </a:lstStyle>
          <a:p>
            <a:r>
              <a:rPr lang="tr-TR" smtClean="0"/>
              <a:t>Asıl başlık stili için tıklatın</a:t>
            </a:r>
            <a:endParaRPr lang="en-US"/>
          </a:p>
        </p:txBody>
      </p:sp>
      <p:sp>
        <p:nvSpPr>
          <p:cNvPr id="3" name="Subtitle 2"/>
          <p:cNvSpPr>
            <a:spLocks noGrp="1"/>
          </p:cNvSpPr>
          <p:nvPr>
            <p:ph type="subTitle" idx="1"/>
          </p:nvPr>
        </p:nvSpPr>
        <p:spPr>
          <a:xfrm>
            <a:off x="1727200" y="3736622"/>
            <a:ext cx="5712179" cy="1524000"/>
          </a:xfr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a:xfrm>
            <a:off x="6770676" y="5357592"/>
            <a:ext cx="1213821" cy="365125"/>
          </a:xfrm>
        </p:spPr>
        <p:txBody>
          <a:bodyPr/>
          <a:lstStyle/>
          <a:p>
            <a:fld id="{A23720DD-5B6D-40BF-8493-A6B52D484E6B}" type="datetimeFigureOut">
              <a:rPr lang="tr-TR" smtClean="0"/>
              <a:t>15.04.2021</a:t>
            </a:fld>
            <a:endParaRPr lang="tr-TR"/>
          </a:p>
        </p:txBody>
      </p:sp>
      <p:sp>
        <p:nvSpPr>
          <p:cNvPr id="5" name="Footer Placeholder 4"/>
          <p:cNvSpPr>
            <a:spLocks noGrp="1"/>
          </p:cNvSpPr>
          <p:nvPr>
            <p:ph type="ftr" sz="quarter" idx="11"/>
          </p:nvPr>
        </p:nvSpPr>
        <p:spPr>
          <a:xfrm>
            <a:off x="1174044" y="5357592"/>
            <a:ext cx="5034845" cy="365125"/>
          </a:xfrm>
        </p:spPr>
        <p:txBody>
          <a:bodyPr/>
          <a:lstStyle/>
          <a:p>
            <a:endParaRPr lang="tr-TR"/>
          </a:p>
        </p:txBody>
      </p:sp>
      <p:sp>
        <p:nvSpPr>
          <p:cNvPr id="6" name="Slide Number Placeholder 5"/>
          <p:cNvSpPr>
            <a:spLocks noGrp="1"/>
          </p:cNvSpPr>
          <p:nvPr>
            <p:ph type="sldNum" sz="quarter" idx="12"/>
          </p:nvPr>
        </p:nvSpPr>
        <p:spPr>
          <a:xfrm>
            <a:off x="6213930" y="5357592"/>
            <a:ext cx="554023" cy="365125"/>
          </a:xfrm>
        </p:spPr>
        <p:txBody>
          <a:bodyPr/>
          <a:lstStyle>
            <a:lvl1pPr algn="ctr">
              <a:defRPr/>
            </a:lvl1p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15.04.2021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1" y="925690"/>
            <a:ext cx="1430867" cy="4763911"/>
          </a:xfrm>
        </p:spPr>
        <p:txBody>
          <a:bodyPr vert="eaVert"/>
          <a:lstStyle>
            <a:lvl1pPr algn="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298221" y="1106312"/>
            <a:ext cx="5178779" cy="440266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15.04.2021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15.04.2021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444979" y="2239430"/>
            <a:ext cx="6254044" cy="1362075"/>
          </a:xfrm>
        </p:spPr>
        <p:txBody>
          <a:bodyPr anchor="b"/>
          <a:lstStyle>
            <a:lvl1pPr algn="ctr">
              <a:defRPr sz="4000" b="0" cap="none" baseline="0"/>
            </a:lvl1pPr>
          </a:lstStyle>
          <a:p>
            <a:r>
              <a:rPr lang="tr-TR" smtClean="0"/>
              <a:t>Asıl başlık stili için tıklatın</a:t>
            </a:r>
            <a:endParaRPr lang="en-US" dirty="0"/>
          </a:p>
        </p:txBody>
      </p:sp>
      <p:sp>
        <p:nvSpPr>
          <p:cNvPr id="3" name="Text Placeholder 2"/>
          <p:cNvSpPr>
            <a:spLocks noGrp="1"/>
          </p:cNvSpPr>
          <p:nvPr>
            <p:ph type="body" idx="1"/>
          </p:nvPr>
        </p:nvSpPr>
        <p:spPr>
          <a:xfrm>
            <a:off x="1456267" y="3725334"/>
            <a:ext cx="6231467" cy="1309511"/>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t>15.04.2021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5" name="Date Placeholder 4"/>
          <p:cNvSpPr>
            <a:spLocks noGrp="1"/>
          </p:cNvSpPr>
          <p:nvPr>
            <p:ph type="dt" sz="half" idx="10"/>
          </p:nvPr>
        </p:nvSpPr>
        <p:spPr/>
        <p:txBody>
          <a:bodyPr/>
          <a:lstStyle/>
          <a:p>
            <a:fld id="{A23720DD-5B6D-40BF-8493-A6B52D484E6B}" type="datetimeFigureOut">
              <a:rPr lang="tr-TR" smtClean="0"/>
              <a:t>15.04.2021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
        <p:nvSpPr>
          <p:cNvPr id="9" name="Content Placeholder 8"/>
          <p:cNvSpPr>
            <a:spLocks noGrp="1"/>
          </p:cNvSpPr>
          <p:nvPr>
            <p:ph sz="quarter" idx="13"/>
          </p:nvPr>
        </p:nvSpPr>
        <p:spPr>
          <a:xfrm>
            <a:off x="1298448" y="2121407"/>
            <a:ext cx="3200400" cy="360273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1" name="Content Placeholder 10"/>
          <p:cNvSpPr>
            <a:spLocks noGrp="1"/>
          </p:cNvSpPr>
          <p:nvPr>
            <p:ph sz="quarter" idx="14"/>
          </p:nvPr>
        </p:nvSpPr>
        <p:spPr>
          <a:xfrm>
            <a:off x="4663440" y="2119313"/>
            <a:ext cx="3200400" cy="360521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1557869" y="2122312"/>
            <a:ext cx="2939521" cy="820208"/>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4910669" y="2122311"/>
            <a:ext cx="2944368" cy="822960"/>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7" name="Date Placeholder 6"/>
          <p:cNvSpPr>
            <a:spLocks noGrp="1"/>
          </p:cNvSpPr>
          <p:nvPr>
            <p:ph type="dt" sz="half" idx="10"/>
          </p:nvPr>
        </p:nvSpPr>
        <p:spPr/>
        <p:txBody>
          <a:bodyPr/>
          <a:lstStyle/>
          <a:p>
            <a:fld id="{A23720DD-5B6D-40BF-8493-A6B52D484E6B}" type="datetimeFigureOut">
              <a:rPr lang="tr-TR" smtClean="0"/>
              <a:t>15.04.2021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
        <p:nvSpPr>
          <p:cNvPr id="11" name="Content Placeholder 10"/>
          <p:cNvSpPr>
            <a:spLocks noGrp="1"/>
          </p:cNvSpPr>
          <p:nvPr>
            <p:ph sz="quarter" idx="13"/>
          </p:nvPr>
        </p:nvSpPr>
        <p:spPr>
          <a:xfrm>
            <a:off x="1298448" y="2944368"/>
            <a:ext cx="3227832" cy="277977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13" name="Content Placeholder 12"/>
          <p:cNvSpPr>
            <a:spLocks noGrp="1"/>
          </p:cNvSpPr>
          <p:nvPr>
            <p:ph sz="quarter" idx="14"/>
          </p:nvPr>
        </p:nvSpPr>
        <p:spPr>
          <a:xfrm>
            <a:off x="4645151" y="2944813"/>
            <a:ext cx="3227832" cy="277977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A23720DD-5B6D-40BF-8493-A6B52D484E6B}" type="datetimeFigureOut">
              <a:rPr lang="tr-TR" smtClean="0"/>
              <a:t>15.04.2021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3720DD-5B6D-40BF-8493-A6B52D484E6B}" type="datetimeFigureOut">
              <a:rPr lang="tr-TR" smtClean="0"/>
              <a:t>15.04.2021</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Freeform 1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rot="60000">
            <a:off x="4471416" y="603504"/>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21540000">
            <a:off x="749808" y="576072"/>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9"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8976" y="2020042"/>
            <a:ext cx="3064827" cy="1503037"/>
          </a:xfrm>
        </p:spPr>
        <p:txBody>
          <a:bodyPr anchor="b">
            <a:normAutofit/>
          </a:bodyPr>
          <a:lstStyle>
            <a:lvl1pPr algn="ctr">
              <a:defRPr sz="2400" b="0"/>
            </a:lvl1pPr>
          </a:lstStyle>
          <a:p>
            <a:r>
              <a:rPr lang="tr-TR" smtClean="0"/>
              <a:t>Asıl başlık stili için tıklatın</a:t>
            </a:r>
            <a:endParaRPr lang="en-US"/>
          </a:p>
        </p:txBody>
      </p:sp>
      <p:sp>
        <p:nvSpPr>
          <p:cNvPr id="3" name="Content Placeholder 2"/>
          <p:cNvSpPr>
            <a:spLocks noGrp="1"/>
          </p:cNvSpPr>
          <p:nvPr>
            <p:ph idx="1"/>
          </p:nvPr>
        </p:nvSpPr>
        <p:spPr>
          <a:xfrm rot="60000">
            <a:off x="4854291" y="1150993"/>
            <a:ext cx="3020792" cy="4625489"/>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rot="-60000">
            <a:off x="1148125" y="3623748"/>
            <a:ext cx="3048891" cy="2100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rot="60000">
            <a:off x="6341698" y="5885672"/>
            <a:ext cx="1213821" cy="365125"/>
          </a:xfrm>
        </p:spPr>
        <p:txBody>
          <a:bodyPr/>
          <a:lstStyle/>
          <a:p>
            <a:fld id="{A23720DD-5B6D-40BF-8493-A6B52D484E6B}" type="datetimeFigureOut">
              <a:rPr lang="tr-TR" smtClean="0"/>
              <a:t>15.04.2021</a:t>
            </a:fld>
            <a:endParaRPr lang="tr-TR"/>
          </a:p>
        </p:txBody>
      </p:sp>
      <p:sp>
        <p:nvSpPr>
          <p:cNvPr id="6" name="Footer Placeholder 5"/>
          <p:cNvSpPr>
            <a:spLocks noGrp="1"/>
          </p:cNvSpPr>
          <p:nvPr>
            <p:ph type="ftr" sz="quarter" idx="11"/>
          </p:nvPr>
        </p:nvSpPr>
        <p:spPr>
          <a:xfrm rot="-60000">
            <a:off x="914554" y="5829261"/>
            <a:ext cx="3522607" cy="365125"/>
          </a:xfrm>
        </p:spPr>
        <p:txBody>
          <a:bodyPr/>
          <a:lstStyle/>
          <a:p>
            <a:endParaRPr lang="tr-TR"/>
          </a:p>
        </p:txBody>
      </p:sp>
      <p:sp>
        <p:nvSpPr>
          <p:cNvPr id="7" name="Slide Number Placeholder 6"/>
          <p:cNvSpPr>
            <a:spLocks noGrp="1"/>
          </p:cNvSpPr>
          <p:nvPr>
            <p:ph type="sldNum" sz="quarter" idx="12"/>
          </p:nvPr>
        </p:nvSpPr>
        <p:spPr>
          <a:xfrm rot="60000">
            <a:off x="7557313" y="5896961"/>
            <a:ext cx="554023" cy="365125"/>
          </a:xfrm>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Freeform 3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5058" y="575769"/>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rot="60000">
            <a:off x="4464768" y="603920"/>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5"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6424" y="2020824"/>
            <a:ext cx="3063240" cy="1499616"/>
          </a:xfrm>
        </p:spPr>
        <p:txBody>
          <a:bodyPr anchor="b">
            <a:normAutofit/>
          </a:bodyPr>
          <a:lstStyle>
            <a:lvl1pPr algn="ctr">
              <a:defRPr sz="2400" b="0"/>
            </a:lvl1pPr>
          </a:lstStyle>
          <a:p>
            <a:r>
              <a:rPr lang="tr-TR" smtClean="0"/>
              <a:t>Asıl başlık stili için tıklatın</a:t>
            </a:r>
            <a:endParaRPr lang="en-US" dirty="0"/>
          </a:p>
        </p:txBody>
      </p:sp>
      <p:sp>
        <p:nvSpPr>
          <p:cNvPr id="3" name="Picture Placeholder 2"/>
          <p:cNvSpPr>
            <a:spLocks noGrp="1"/>
          </p:cNvSpPr>
          <p:nvPr>
            <p:ph type="pic" idx="1"/>
          </p:nvPr>
        </p:nvSpPr>
        <p:spPr>
          <a:xfrm rot="60000">
            <a:off x="4898615" y="1207272"/>
            <a:ext cx="2913863" cy="4539412"/>
          </a:xfrm>
          <a:ln w="101600" cap="rnd">
            <a:solidFill>
              <a:srgbClr val="FFFFFF"/>
            </a:solidFill>
          </a:ln>
          <a:effectLst>
            <a:outerShdw blurRad="88900" dir="2700000" algn="tl" rotWithShape="0">
              <a:prstClr val="black">
                <a:alpha val="40000"/>
              </a:prstClr>
            </a:outerShdw>
          </a:effectLst>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a:p>
        </p:txBody>
      </p:sp>
      <p:sp>
        <p:nvSpPr>
          <p:cNvPr id="4" name="Text Placeholder 3"/>
          <p:cNvSpPr>
            <a:spLocks noGrp="1"/>
          </p:cNvSpPr>
          <p:nvPr>
            <p:ph type="body" sz="half" idx="2"/>
          </p:nvPr>
        </p:nvSpPr>
        <p:spPr>
          <a:xfrm rot="-60000">
            <a:off x="1152144" y="3621024"/>
            <a:ext cx="3044952" cy="210312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rot="60000">
            <a:off x="6345936" y="5888737"/>
            <a:ext cx="1213821" cy="365125"/>
          </a:xfrm>
        </p:spPr>
        <p:txBody>
          <a:bodyPr/>
          <a:lstStyle/>
          <a:p>
            <a:fld id="{A23720DD-5B6D-40BF-8493-A6B52D484E6B}" type="datetimeFigureOut">
              <a:rPr lang="tr-TR" smtClean="0"/>
              <a:t>15.04.2021</a:t>
            </a:fld>
            <a:endParaRPr lang="tr-TR"/>
          </a:p>
        </p:txBody>
      </p:sp>
      <p:sp>
        <p:nvSpPr>
          <p:cNvPr id="6" name="Footer Placeholder 5"/>
          <p:cNvSpPr>
            <a:spLocks noGrp="1"/>
          </p:cNvSpPr>
          <p:nvPr>
            <p:ph type="ftr" sz="quarter" idx="11"/>
          </p:nvPr>
        </p:nvSpPr>
        <p:spPr>
          <a:xfrm rot="-60000">
            <a:off x="914569" y="5831037"/>
            <a:ext cx="3319043" cy="365125"/>
          </a:xfrm>
        </p:spPr>
        <p:txBody>
          <a:bodyPr/>
          <a:lstStyle/>
          <a:p>
            <a:endParaRPr lang="tr-TR"/>
          </a:p>
        </p:txBody>
      </p:sp>
      <p:sp>
        <p:nvSpPr>
          <p:cNvPr id="7" name="Slide Number Placeholder 6"/>
          <p:cNvSpPr>
            <a:spLocks noGrp="1"/>
          </p:cNvSpPr>
          <p:nvPr>
            <p:ph type="sldNum" sz="quarter" idx="12"/>
          </p:nvPr>
        </p:nvSpPr>
        <p:spPr>
          <a:xfrm rot="60000">
            <a:off x="7562089" y="5900026"/>
            <a:ext cx="554023" cy="365125"/>
          </a:xfrm>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628650" y="6069330"/>
            <a:ext cx="792099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731520" y="575310"/>
            <a:ext cx="7696200" cy="5715000"/>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31520" y="576072"/>
            <a:ext cx="7696200" cy="5715000"/>
          </a:xfrm>
          <a:prstGeom prst="rect">
            <a:avLst/>
          </a:prstGeom>
          <a:blipFill dpi="0" rotWithShape="1">
            <a:blip r:embed="rId13"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14" cstate="print"/>
          <a:srcRect/>
          <a:stretch>
            <a:fillRect/>
          </a:stretch>
        </p:blipFill>
        <p:spPr bwMode="auto">
          <a:xfrm rot="1435684">
            <a:off x="543741" y="273091"/>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14" cstate="print"/>
          <a:srcRect/>
          <a:stretch>
            <a:fillRect/>
          </a:stretch>
        </p:blipFill>
        <p:spPr bwMode="auto">
          <a:xfrm rot="4096196">
            <a:off x="8115079" y="298163"/>
            <a:ext cx="566928" cy="566928"/>
          </a:xfrm>
          <a:prstGeom prst="rect">
            <a:avLst/>
          </a:prstGeom>
          <a:noFill/>
        </p:spPr>
      </p:pic>
      <p:sp>
        <p:nvSpPr>
          <p:cNvPr id="2" name="Title Placeholder 1"/>
          <p:cNvSpPr>
            <a:spLocks noGrp="1"/>
          </p:cNvSpPr>
          <p:nvPr>
            <p:ph type="title"/>
          </p:nvPr>
        </p:nvSpPr>
        <p:spPr>
          <a:xfrm>
            <a:off x="1095023" y="817582"/>
            <a:ext cx="6965245" cy="1202485"/>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463040" y="2119257"/>
            <a:ext cx="6196405" cy="3603812"/>
          </a:xfrm>
          <a:prstGeom prst="rect">
            <a:avLst/>
          </a:prstGeom>
        </p:spPr>
        <p:txBody>
          <a:bodyPr vert="horz" lIns="91440" tIns="45720" rIns="91440" bIns="45720" rtlCol="0" anchor="t">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454588" y="5809152"/>
            <a:ext cx="1213821" cy="365125"/>
          </a:xfrm>
          <a:prstGeom prst="rect">
            <a:avLst/>
          </a:prstGeom>
        </p:spPr>
        <p:txBody>
          <a:bodyPr vert="horz" lIns="91440" tIns="45720" rIns="91440" bIns="45720" rtlCol="0" anchor="ctr"/>
          <a:lstStyle>
            <a:lvl1pPr algn="r">
              <a:defRPr sz="1200">
                <a:solidFill>
                  <a:schemeClr val="tx2"/>
                </a:solidFill>
                <a:latin typeface="Rage Italic" pitchFamily="66" charset="0"/>
              </a:defRPr>
            </a:lvl1pPr>
          </a:lstStyle>
          <a:p>
            <a:fld id="{A23720DD-5B6D-40BF-8493-A6B52D484E6B}" type="datetimeFigureOut">
              <a:rPr lang="tr-TR" smtClean="0"/>
              <a:t>15.04.2021</a:t>
            </a:fld>
            <a:endParaRPr lang="tr-TR"/>
          </a:p>
        </p:txBody>
      </p:sp>
      <p:sp>
        <p:nvSpPr>
          <p:cNvPr id="5" name="Footer Placeholder 4"/>
          <p:cNvSpPr>
            <a:spLocks noGrp="1"/>
          </p:cNvSpPr>
          <p:nvPr>
            <p:ph type="ftr" sz="quarter" idx="3"/>
          </p:nvPr>
        </p:nvSpPr>
        <p:spPr>
          <a:xfrm>
            <a:off x="914401" y="5809152"/>
            <a:ext cx="5540188" cy="365125"/>
          </a:xfrm>
          <a:prstGeom prst="rect">
            <a:avLst/>
          </a:prstGeom>
        </p:spPr>
        <p:txBody>
          <a:bodyPr vert="horz" lIns="91440" tIns="45720" rIns="91440" bIns="45720" rtlCol="0" anchor="ctr"/>
          <a:lstStyle>
            <a:lvl1pPr algn="l">
              <a:defRPr sz="1400">
                <a:solidFill>
                  <a:schemeClr val="tx2"/>
                </a:solidFill>
                <a:latin typeface="Rage Italic" pitchFamily="66" charset="0"/>
              </a:defRPr>
            </a:lvl1pPr>
          </a:lstStyle>
          <a:p>
            <a:endParaRPr lang="tr-TR"/>
          </a:p>
        </p:txBody>
      </p:sp>
      <p:sp>
        <p:nvSpPr>
          <p:cNvPr id="6" name="Slide Number Placeholder 5"/>
          <p:cNvSpPr>
            <a:spLocks noGrp="1"/>
          </p:cNvSpPr>
          <p:nvPr>
            <p:ph type="sldNum" sz="quarter" idx="4"/>
          </p:nvPr>
        </p:nvSpPr>
        <p:spPr>
          <a:xfrm>
            <a:off x="7670202" y="5809152"/>
            <a:ext cx="554023" cy="365125"/>
          </a:xfrm>
          <a:prstGeom prst="rect">
            <a:avLst/>
          </a:prstGeom>
        </p:spPr>
        <p:txBody>
          <a:bodyPr vert="horz" lIns="91440" tIns="45720" rIns="91440" bIns="45720" rtlCol="0" anchor="ctr"/>
          <a:lstStyle>
            <a:lvl1pPr algn="r">
              <a:defRPr sz="1400">
                <a:solidFill>
                  <a:schemeClr val="tx2"/>
                </a:solidFill>
                <a:latin typeface="Rage Italic" pitchFamily="66" charset="0"/>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2"/>
        </a:buClr>
        <a:buSzPct val="85000"/>
        <a:buFont typeface="Brush Script MT" pitchFamily="66" charset="0"/>
        <a:buChar char="O"/>
        <a:defRPr sz="2400" kern="1200">
          <a:solidFill>
            <a:schemeClr val="tx1"/>
          </a:solidFill>
          <a:latin typeface="+mn-lt"/>
          <a:ea typeface="+mn-ea"/>
          <a:cs typeface="+mn-cs"/>
        </a:defRPr>
      </a:lvl1pPr>
      <a:lvl2pPr marL="640080" indent="-274320" algn="l" defTabSz="914400" rtl="0" eaLnBrk="1" latinLnBrk="0" hangingPunct="1">
        <a:spcBef>
          <a:spcPct val="20000"/>
        </a:spcBef>
        <a:buClr>
          <a:schemeClr val="accent2"/>
        </a:buClr>
        <a:buSzPct val="85000"/>
        <a:buFont typeface="Brush Script MT" pitchFamily="66" charset="0"/>
        <a:buChar char="O"/>
        <a:defRPr sz="22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SzPct val="85000"/>
        <a:buFont typeface="Brush Script MT" pitchFamily="66" charset="0"/>
        <a:buChar char="O"/>
        <a:defRPr sz="2000" kern="1200">
          <a:solidFill>
            <a:schemeClr val="tx1"/>
          </a:solidFill>
          <a:latin typeface="+mn-lt"/>
          <a:ea typeface="+mn-ea"/>
          <a:cs typeface="+mn-cs"/>
        </a:defRPr>
      </a:lvl3pPr>
      <a:lvl4pPr marL="1280160" indent="-228600" algn="l" defTabSz="914400" rtl="0" eaLnBrk="1" latinLnBrk="0" hangingPunct="1">
        <a:spcBef>
          <a:spcPct val="20000"/>
        </a:spcBef>
        <a:buClr>
          <a:schemeClr val="accent2"/>
        </a:buClr>
        <a:buSzPct val="85000"/>
        <a:buFont typeface="Brush Script MT" pitchFamily="66" charset="0"/>
        <a:buChar char="O"/>
        <a:defRPr sz="1800" kern="1200">
          <a:solidFill>
            <a:schemeClr val="tx1"/>
          </a:solidFill>
          <a:latin typeface="+mn-lt"/>
          <a:ea typeface="+mn-ea"/>
          <a:cs typeface="+mn-cs"/>
        </a:defRPr>
      </a:lvl4pPr>
      <a:lvl5pPr marL="164592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5pPr>
      <a:lvl6pPr marL="201168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6pPr>
      <a:lvl7pPr marL="237744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7pPr>
      <a:lvl8pPr marL="274320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8pPr>
      <a:lvl9pPr marL="310896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normAutofit fontScale="90000"/>
          </a:bodyPr>
          <a:lstStyle/>
          <a:p>
            <a:r>
              <a:rPr lang="tr-TR" dirty="0" smtClean="0"/>
              <a:t>ERKEN MÜDAHALEDE DEĞERLENDİRME</a:t>
            </a:r>
            <a:endParaRPr lang="tr-TR" dirty="0"/>
          </a:p>
        </p:txBody>
      </p:sp>
      <p:sp>
        <p:nvSpPr>
          <p:cNvPr id="3" name="Alt Başlık 2"/>
          <p:cNvSpPr>
            <a:spLocks noGrp="1"/>
          </p:cNvSpPr>
          <p:nvPr>
            <p:ph type="subTitle" idx="1"/>
          </p:nvPr>
        </p:nvSpPr>
        <p:spPr/>
        <p:txBody>
          <a:bodyPr/>
          <a:lstStyle/>
          <a:p>
            <a:r>
              <a:rPr lang="tr-TR" dirty="0" smtClean="0"/>
              <a:t>Prof. Dr. Müdriye YILDIZ BIÇAKÇI</a:t>
            </a:r>
            <a:endParaRPr lang="tr-TR" dirty="0"/>
          </a:p>
        </p:txBody>
      </p:sp>
    </p:spTree>
    <p:extLst>
      <p:ext uri="{BB962C8B-B14F-4D97-AF65-F5344CB8AC3E}">
        <p14:creationId xmlns:p14="http://schemas.microsoft.com/office/powerpoint/2010/main" val="28345237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t>Uygun değerlendirme araçlarıyla alanında uzman kişiler tarafından doğru zamanda ve </a:t>
            </a:r>
            <a:r>
              <a:rPr lang="tr-TR" dirty="0" smtClean="0"/>
              <a:t>doğru şekilde </a:t>
            </a:r>
            <a:r>
              <a:rPr lang="tr-TR" dirty="0"/>
              <a:t>yapılan değerlendirmeler aracılığıyla, erken müdahale programlarının faydalı </a:t>
            </a:r>
            <a:r>
              <a:rPr lang="tr-TR" dirty="0" smtClean="0"/>
              <a:t>biçimde uygulanmasından </a:t>
            </a:r>
            <a:r>
              <a:rPr lang="tr-TR" dirty="0"/>
              <a:t>ve bu programların olumlu etkisinden söz etmek mümkün </a:t>
            </a:r>
            <a:r>
              <a:rPr lang="tr-TR" dirty="0" smtClean="0"/>
              <a:t>olabilecektir</a:t>
            </a:r>
            <a:r>
              <a:rPr lang="tr-TR" dirty="0"/>
              <a:t> </a:t>
            </a:r>
            <a:r>
              <a:rPr lang="tr-TR" dirty="0" smtClean="0"/>
              <a:t>(Yükselen ve </a:t>
            </a:r>
            <a:r>
              <a:rPr lang="tr-TR" dirty="0" err="1"/>
              <a:t>Argüt</a:t>
            </a:r>
            <a:r>
              <a:rPr lang="tr-TR" dirty="0"/>
              <a:t>, </a:t>
            </a:r>
            <a:r>
              <a:rPr lang="tr-TR" dirty="0" smtClean="0"/>
              <a:t>2018</a:t>
            </a:r>
            <a:r>
              <a:rPr lang="tr-TR" dirty="0"/>
              <a:t>). </a:t>
            </a:r>
          </a:p>
        </p:txBody>
      </p:sp>
    </p:spTree>
    <p:extLst>
      <p:ext uri="{BB962C8B-B14F-4D97-AF65-F5344CB8AC3E}">
        <p14:creationId xmlns:p14="http://schemas.microsoft.com/office/powerpoint/2010/main" val="5313690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Değerlendirmede Dikkat Edilmesi Gereken Hususlar</a:t>
            </a:r>
            <a:endParaRPr lang="tr-TR" dirty="0"/>
          </a:p>
        </p:txBody>
      </p:sp>
      <p:sp>
        <p:nvSpPr>
          <p:cNvPr id="3" name="İçerik Yer Tutucusu 2"/>
          <p:cNvSpPr>
            <a:spLocks noGrp="1"/>
          </p:cNvSpPr>
          <p:nvPr>
            <p:ph idx="1"/>
          </p:nvPr>
        </p:nvSpPr>
        <p:spPr/>
        <p:txBody>
          <a:bodyPr>
            <a:normAutofit lnSpcReduction="10000"/>
          </a:bodyPr>
          <a:lstStyle/>
          <a:p>
            <a:pPr algn="just"/>
            <a:r>
              <a:rPr lang="tr-TR" dirty="0" smtClean="0"/>
              <a:t>Değerlendirme ekibi </a:t>
            </a:r>
          </a:p>
          <a:p>
            <a:pPr algn="just"/>
            <a:r>
              <a:rPr lang="tr-TR" dirty="0" smtClean="0"/>
              <a:t>Değerlendirmenin şartları ve gerçekleştirildiği çevre</a:t>
            </a:r>
          </a:p>
          <a:p>
            <a:pPr algn="just"/>
            <a:r>
              <a:rPr lang="tr-TR" dirty="0" smtClean="0"/>
              <a:t>Değerlendirmede kullanılan kavramlar ve terimler</a:t>
            </a:r>
          </a:p>
          <a:p>
            <a:pPr algn="just"/>
            <a:r>
              <a:rPr lang="tr-TR" dirty="0" smtClean="0"/>
              <a:t>Değerlendirme araçlarının özellikleri ve seçimi</a:t>
            </a:r>
          </a:p>
          <a:p>
            <a:pPr algn="just"/>
            <a:r>
              <a:rPr lang="tr-TR" dirty="0" smtClean="0"/>
              <a:t>Değerlendirme araçlarına yapılan eleştiriler</a:t>
            </a:r>
            <a:endParaRPr lang="tr-TR" dirty="0"/>
          </a:p>
        </p:txBody>
      </p:sp>
    </p:spTree>
    <p:extLst>
      <p:ext uri="{BB962C8B-B14F-4D97-AF65-F5344CB8AC3E}">
        <p14:creationId xmlns:p14="http://schemas.microsoft.com/office/powerpoint/2010/main" val="39693003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Değerlendirmede İncelenen Hususlar</a:t>
            </a:r>
            <a:endParaRPr lang="tr-TR" dirty="0"/>
          </a:p>
        </p:txBody>
      </p:sp>
      <p:sp>
        <p:nvSpPr>
          <p:cNvPr id="3" name="İçerik Yer Tutucusu 2"/>
          <p:cNvSpPr>
            <a:spLocks noGrp="1"/>
          </p:cNvSpPr>
          <p:nvPr>
            <p:ph idx="1"/>
          </p:nvPr>
        </p:nvSpPr>
        <p:spPr/>
        <p:txBody>
          <a:bodyPr>
            <a:normAutofit/>
          </a:bodyPr>
          <a:lstStyle/>
          <a:p>
            <a:pPr algn="just"/>
            <a:r>
              <a:rPr lang="tr-TR" dirty="0" smtClean="0"/>
              <a:t>Çocuk ve çocuğun gelişimi</a:t>
            </a:r>
          </a:p>
          <a:p>
            <a:pPr algn="just"/>
            <a:r>
              <a:rPr lang="tr-TR" dirty="0" smtClean="0"/>
              <a:t>Çocuğun dahil olduğu sosyal çevre </a:t>
            </a:r>
          </a:p>
          <a:p>
            <a:pPr algn="just"/>
            <a:r>
              <a:rPr lang="tr-TR" dirty="0" smtClean="0"/>
              <a:t>Aile </a:t>
            </a:r>
          </a:p>
          <a:p>
            <a:pPr algn="just"/>
            <a:r>
              <a:rPr lang="tr-TR" dirty="0" smtClean="0"/>
              <a:t>Okul ve diğer ortamlar</a:t>
            </a:r>
          </a:p>
          <a:p>
            <a:endParaRPr lang="tr-TR" dirty="0"/>
          </a:p>
        </p:txBody>
      </p:sp>
    </p:spTree>
    <p:extLst>
      <p:ext uri="{BB962C8B-B14F-4D97-AF65-F5344CB8AC3E}">
        <p14:creationId xmlns:p14="http://schemas.microsoft.com/office/powerpoint/2010/main" val="59227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a:t>Değerlendirme Sürecinde Yaklaşım Geliştirmek</a:t>
            </a:r>
          </a:p>
        </p:txBody>
      </p:sp>
      <p:sp>
        <p:nvSpPr>
          <p:cNvPr id="3" name="İçerik Yer Tutucusu 2"/>
          <p:cNvSpPr>
            <a:spLocks noGrp="1"/>
          </p:cNvSpPr>
          <p:nvPr>
            <p:ph idx="1"/>
          </p:nvPr>
        </p:nvSpPr>
        <p:spPr/>
        <p:txBody>
          <a:bodyPr>
            <a:normAutofit fontScale="85000" lnSpcReduction="10000"/>
          </a:bodyPr>
          <a:lstStyle/>
          <a:p>
            <a:pPr algn="just"/>
            <a:r>
              <a:rPr lang="tr-TR" dirty="0"/>
              <a:t>Bilgi sahibi olma</a:t>
            </a:r>
            <a:r>
              <a:rPr lang="tr-TR" dirty="0" smtClean="0"/>
              <a:t>;</a:t>
            </a:r>
          </a:p>
          <a:p>
            <a:pPr algn="just"/>
            <a:r>
              <a:rPr lang="tr-TR" dirty="0"/>
              <a:t>Sağlık ve gelişimsel geçmişle ilgili bilgilerin alınması</a:t>
            </a:r>
            <a:r>
              <a:rPr lang="tr-TR" dirty="0" smtClean="0"/>
              <a:t>;</a:t>
            </a:r>
          </a:p>
          <a:p>
            <a:pPr algn="just"/>
            <a:r>
              <a:rPr lang="tr-TR" dirty="0"/>
              <a:t>Sistematik olma</a:t>
            </a:r>
            <a:r>
              <a:rPr lang="tr-TR" dirty="0" smtClean="0"/>
              <a:t>;</a:t>
            </a:r>
          </a:p>
          <a:p>
            <a:pPr algn="just"/>
            <a:r>
              <a:rPr lang="tr-TR" dirty="0"/>
              <a:t>Değerlendirme süreci için strateji geliştirilmelidir</a:t>
            </a:r>
            <a:r>
              <a:rPr lang="tr-TR" dirty="0" smtClean="0"/>
              <a:t>;</a:t>
            </a:r>
          </a:p>
          <a:p>
            <a:pPr algn="just"/>
            <a:r>
              <a:rPr lang="tr-TR" dirty="0"/>
              <a:t>Çocuğun davranışlarıyla ilgili mevcut gözlemleri dahil etme</a:t>
            </a:r>
            <a:r>
              <a:rPr lang="tr-TR" dirty="0" smtClean="0"/>
              <a:t>;</a:t>
            </a:r>
          </a:p>
          <a:p>
            <a:pPr algn="just"/>
            <a:r>
              <a:rPr lang="tr-TR" dirty="0"/>
              <a:t>Ailenin ve toplumun karakter özellikleri ile ilgili bilgileri edinilmesi</a:t>
            </a:r>
            <a:r>
              <a:rPr lang="tr-TR" dirty="0" smtClean="0"/>
              <a:t>;</a:t>
            </a:r>
          </a:p>
          <a:p>
            <a:pPr algn="just"/>
            <a:r>
              <a:rPr lang="tr-TR" dirty="0"/>
              <a:t>Ailenin ve toplumun karakter özellikleri ile ilgili bilgileri </a:t>
            </a:r>
            <a:r>
              <a:rPr lang="tr-TR" dirty="0" smtClean="0"/>
              <a:t>edinilmesi.</a:t>
            </a:r>
            <a:endParaRPr lang="tr-TR" dirty="0"/>
          </a:p>
        </p:txBody>
      </p:sp>
    </p:spTree>
    <p:extLst>
      <p:ext uri="{BB962C8B-B14F-4D97-AF65-F5344CB8AC3E}">
        <p14:creationId xmlns:p14="http://schemas.microsoft.com/office/powerpoint/2010/main" val="36797379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a:t>Değerlendirme ve Müdahalenin Birleştirilmesi</a:t>
            </a:r>
          </a:p>
        </p:txBody>
      </p:sp>
      <p:sp>
        <p:nvSpPr>
          <p:cNvPr id="3" name="İçerik Yer Tutucusu 2"/>
          <p:cNvSpPr>
            <a:spLocks noGrp="1"/>
          </p:cNvSpPr>
          <p:nvPr>
            <p:ph idx="1"/>
          </p:nvPr>
        </p:nvSpPr>
        <p:spPr/>
        <p:txBody>
          <a:bodyPr>
            <a:normAutofit fontScale="70000" lnSpcReduction="20000"/>
          </a:bodyPr>
          <a:lstStyle/>
          <a:p>
            <a:pPr algn="just"/>
            <a:r>
              <a:rPr lang="tr-TR" dirty="0"/>
              <a:t>Değerlendirme ve müdahalenin arkasındaki fikir, basit ve üç temel noktaya dayalıdır. İlki, çocuğun yaşantılarını ve bakım veren kişinin müdahalelerini zaman aralıklarıyla geniş bir yelpazede yansıtan ve değişik kaynaklardan elde edilen bilgilerin kullanıldığı dinamik bir süreçtir. İkincisi, değerlendirme eylemi çocuk ve aile hakkında bilgi edinme </a:t>
            </a:r>
            <a:r>
              <a:rPr lang="tr-TR" dirty="0" smtClean="0"/>
              <a:t>sürecindeki </a:t>
            </a:r>
            <a:r>
              <a:rPr lang="tr-TR" dirty="0"/>
              <a:t>ilk basamaktır. Müdahale boyunca, -değerlendirme sürecinde üretilen hipotez ve </a:t>
            </a:r>
            <a:r>
              <a:rPr lang="tr-TR" dirty="0" smtClean="0"/>
              <a:t>teorileri </a:t>
            </a:r>
            <a:r>
              <a:rPr lang="tr-TR" dirty="0"/>
              <a:t>deneyerek - daha fazla bilgi elde edilerek değerlendirme sürecine ve müdahalenin iyileştirilmesi sürecine katkıda bulunulabilir. Üçüncüsü, değerlendirmenin, müdahalenin yokluğunda sınırlı bir değere sahip olmasıdır. Değerlendirmenin yarar sağlaması </a:t>
            </a:r>
            <a:r>
              <a:rPr lang="tr-TR" dirty="0" smtClean="0"/>
              <a:t>uygulama </a:t>
            </a:r>
            <a:r>
              <a:rPr lang="tr-TR" dirty="0"/>
              <a:t>sürecinde doğru karar alınması ve devam eden süreçlere yön verebilmesiyle alakalıdır (</a:t>
            </a:r>
            <a:r>
              <a:rPr lang="tr-TR" dirty="0" err="1"/>
              <a:t>Shonkoff</a:t>
            </a:r>
            <a:r>
              <a:rPr lang="tr-TR" dirty="0"/>
              <a:t> ve </a:t>
            </a:r>
            <a:r>
              <a:rPr lang="tr-TR" dirty="0" err="1"/>
              <a:t>Meisels</a:t>
            </a:r>
            <a:r>
              <a:rPr lang="tr-TR" dirty="0"/>
              <a:t>, </a:t>
            </a:r>
            <a:r>
              <a:rPr lang="tr-TR" dirty="0" smtClean="0"/>
              <a:t>2000’den akt. </a:t>
            </a:r>
            <a:r>
              <a:rPr lang="tr-TR" dirty="0"/>
              <a:t>Yükselen ve </a:t>
            </a:r>
            <a:r>
              <a:rPr lang="tr-TR" dirty="0" err="1"/>
              <a:t>Argüt</a:t>
            </a:r>
            <a:r>
              <a:rPr lang="tr-TR" dirty="0"/>
              <a:t>, 2018</a:t>
            </a:r>
            <a:r>
              <a:rPr lang="tr-TR" dirty="0" smtClean="0"/>
              <a:t>).</a:t>
            </a:r>
            <a:endParaRPr lang="tr-TR" dirty="0"/>
          </a:p>
        </p:txBody>
      </p:sp>
    </p:spTree>
    <p:extLst>
      <p:ext uri="{BB962C8B-B14F-4D97-AF65-F5344CB8AC3E}">
        <p14:creationId xmlns:p14="http://schemas.microsoft.com/office/powerpoint/2010/main" val="38040949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p:txBody>
          <a:bodyPr/>
          <a:lstStyle/>
          <a:p>
            <a:pPr algn="just"/>
            <a:r>
              <a:rPr lang="tr-TR" dirty="0" smtClean="0"/>
              <a:t>Yükselen, </a:t>
            </a:r>
            <a:r>
              <a:rPr lang="tr-TR" dirty="0"/>
              <a:t>A</a:t>
            </a:r>
            <a:r>
              <a:rPr lang="tr-TR" dirty="0" smtClean="0"/>
              <a:t>. </a:t>
            </a:r>
            <a:r>
              <a:rPr lang="tr-TR" dirty="0"/>
              <a:t>&amp; </a:t>
            </a:r>
            <a:r>
              <a:rPr lang="tr-TR" dirty="0" err="1" smtClean="0"/>
              <a:t>Argüt</a:t>
            </a:r>
            <a:r>
              <a:rPr lang="tr-TR" dirty="0" smtClean="0"/>
              <a:t>, </a:t>
            </a:r>
            <a:r>
              <a:rPr lang="tr-TR" dirty="0"/>
              <a:t>N. (2018). Erken müdahalede değerlendirme. Erken Müdahale. Ankara: Hedef, 122-135.</a:t>
            </a:r>
            <a:endParaRPr lang="tr-TR" dirty="0"/>
          </a:p>
        </p:txBody>
      </p:sp>
    </p:spTree>
    <p:extLst>
      <p:ext uri="{BB962C8B-B14F-4D97-AF65-F5344CB8AC3E}">
        <p14:creationId xmlns:p14="http://schemas.microsoft.com/office/powerpoint/2010/main" val="3359525786"/>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Raptiye">
  <a:themeElements>
    <a:clrScheme name="Raptiye">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Raptiye">
      <a:majorFont>
        <a:latin typeface="Constantia"/>
        <a:ea typeface=""/>
        <a:cs typeface=""/>
        <a:font script="Jpan" typeface="HGS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aptiye">
      <a:fillStyleLst>
        <a:solidFill>
          <a:schemeClr val="phClr"/>
        </a:solidFill>
        <a:gradFill rotWithShape="1">
          <a:gsLst>
            <a:gs pos="0">
              <a:schemeClr val="phClr">
                <a:tint val="50000"/>
                <a:satMod val="180000"/>
                <a:lumMod val="100000"/>
              </a:schemeClr>
            </a:gs>
            <a:gs pos="40000">
              <a:schemeClr val="phClr">
                <a:tint val="60000"/>
                <a:satMod val="130000"/>
                <a:lumMod val="100000"/>
              </a:schemeClr>
            </a:gs>
            <a:gs pos="100000">
              <a:schemeClr val="phClr">
                <a:tint val="96000"/>
                <a:lumMod val="108000"/>
              </a:schemeClr>
            </a:gs>
          </a:gsLst>
          <a:lin ang="5400000" scaled="0"/>
        </a:gradFill>
        <a:gradFill rotWithShape="1">
          <a:gsLst>
            <a:gs pos="0">
              <a:schemeClr val="phClr"/>
            </a:gs>
            <a:gs pos="100000">
              <a:schemeClr val="phClr">
                <a:shade val="76000"/>
                <a:lumMod val="90000"/>
              </a:schemeClr>
            </a:gs>
          </a:gsLst>
          <a:lin ang="5400000" scaled="0"/>
        </a:gradFill>
      </a:fillStyleLst>
      <a:lnStyleLst>
        <a:ln w="9525" cap="flat" cmpd="sng" algn="ctr">
          <a:solidFill>
            <a:schemeClr val="phClr"/>
          </a:solidFill>
          <a:prstDash val="solid"/>
        </a:ln>
        <a:ln w="15875" cap="flat" cmpd="sng" algn="ctr">
          <a:solidFill>
            <a:schemeClr val="phClr">
              <a:shade val="80000"/>
              <a:lumMod val="90000"/>
            </a:schemeClr>
          </a:solidFill>
          <a:prstDash val="solid"/>
        </a:ln>
        <a:ln w="25400" cap="flat" cmpd="sng" algn="ctr">
          <a:solidFill>
            <a:schemeClr val="phClr"/>
          </a:solidFill>
          <a:prstDash val="solid"/>
        </a:ln>
      </a:lnStyleLst>
      <a:effectStyleLst>
        <a:effectStyle>
          <a:effectLst/>
        </a:effectStyle>
        <a:effectStyle>
          <a:effectLst>
            <a:outerShdw blurRad="38100" dist="38100" dir="4800000" sx="98000" sy="98000" rotWithShape="0">
              <a:srgbClr val="000000">
                <a:alpha val="32000"/>
              </a:srgbClr>
            </a:outerShdw>
          </a:effectLst>
        </a:effectStyle>
        <a:effectStyle>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a:effectStyle>
      </a:effectStyleLst>
      <a:bgFillStyleLst>
        <a:solidFill>
          <a:schemeClr val="phClr">
            <a:tint val="93000"/>
          </a:schemeClr>
        </a:solidFill>
        <a:blipFill rotWithShape="1">
          <a:blip xmlns:r="http://schemas.openxmlformats.org/officeDocument/2006/relationships" r:embed="rId1">
            <a:duotone>
              <a:schemeClr val="phClr">
                <a:shade val="80000"/>
                <a:satMod val="140000"/>
                <a:lumMod val="50000"/>
              </a:schemeClr>
              <a:schemeClr val="phClr">
                <a:tint val="95000"/>
                <a:satMod val="180000"/>
                <a:lumMod val="160000"/>
              </a:schemeClr>
            </a:duotone>
          </a:blip>
          <a:stretch/>
        </a:blipFill>
        <a:blipFill rotWithShape="1">
          <a:blip xmlns:r="http://schemas.openxmlformats.org/officeDocument/2006/relationships" r:embed="rId2">
            <a:duotone>
              <a:schemeClr val="phClr">
                <a:tint val="98000"/>
                <a:shade val="90000"/>
                <a:satMod val="120000"/>
                <a:lumMod val="54000"/>
              </a:schemeClr>
              <a:schemeClr val="phClr">
                <a:tint val="80000"/>
                <a:satMod val="160000"/>
                <a:lumMod val="14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Pushpin</Template>
  <TotalTime>13</TotalTime>
  <Words>294</Words>
  <Application>Microsoft Office PowerPoint</Application>
  <PresentationFormat>Ekran Gösterisi (4:3)</PresentationFormat>
  <Paragraphs>26</Paragraphs>
  <Slides>7</Slides>
  <Notes>0</Notes>
  <HiddenSlides>0</HiddenSlides>
  <MMClips>0</MMClips>
  <ScaleCrop>false</ScaleCrop>
  <HeadingPairs>
    <vt:vector size="4" baseType="variant">
      <vt:variant>
        <vt:lpstr>Tema</vt:lpstr>
      </vt:variant>
      <vt:variant>
        <vt:i4>1</vt:i4>
      </vt:variant>
      <vt:variant>
        <vt:lpstr>Slayt Başlıkları</vt:lpstr>
      </vt:variant>
      <vt:variant>
        <vt:i4>7</vt:i4>
      </vt:variant>
    </vt:vector>
  </HeadingPairs>
  <TitlesOfParts>
    <vt:vector size="8" baseType="lpstr">
      <vt:lpstr>Raptiye</vt:lpstr>
      <vt:lpstr>ERKEN MÜDAHALEDE DEĞERLENDİRME</vt:lpstr>
      <vt:lpstr>PowerPoint Sunusu</vt:lpstr>
      <vt:lpstr>Değerlendirmede Dikkat Edilmesi Gereken Hususlar</vt:lpstr>
      <vt:lpstr>Değerlendirmede İncelenen Hususlar</vt:lpstr>
      <vt:lpstr>Değerlendirme Sürecinde Yaklaşım Geliştirmek</vt:lpstr>
      <vt:lpstr>Değerlendirme ve Müdahalenin Birleştirilmesi</vt:lpstr>
      <vt:lpstr>Kaynaklar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Erken müdahale ile ilgili tanım ve kavramlar</dc:title>
  <dc:creator>AYÇA</dc:creator>
  <cp:lastModifiedBy>Ayçin Köycekaş</cp:lastModifiedBy>
  <cp:revision>10</cp:revision>
  <dcterms:created xsi:type="dcterms:W3CDTF">2021-04-10T13:29:01Z</dcterms:created>
  <dcterms:modified xsi:type="dcterms:W3CDTF">2021-04-15T04:40:03Z</dcterms:modified>
</cp:coreProperties>
</file>