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9" r:id="rId5"/>
    <p:sldId id="258" r:id="rId6"/>
    <p:sldId id="262" r:id="rId7"/>
    <p:sldId id="257"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MÜDAHALEDE DEĞERLENDİRME</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Uygun değerlendirme araçlarıyla alanında uzman kişiler tarafından doğru zamanda ve </a:t>
            </a:r>
            <a:r>
              <a:rPr lang="tr-TR" dirty="0" smtClean="0"/>
              <a:t>doğru şekilde </a:t>
            </a:r>
            <a:r>
              <a:rPr lang="tr-TR" dirty="0"/>
              <a:t>yapılan değerlendirmeler aracılığıyla, erken müdahale programlarının faydalı </a:t>
            </a:r>
            <a:r>
              <a:rPr lang="tr-TR" dirty="0" smtClean="0"/>
              <a:t>biçimde uygulanmasından </a:t>
            </a:r>
            <a:r>
              <a:rPr lang="tr-TR" dirty="0"/>
              <a:t>ve bu programların olumlu etkisinden söz etmek mümkün </a:t>
            </a:r>
            <a:r>
              <a:rPr lang="tr-TR" dirty="0" smtClean="0"/>
              <a:t>olabilecektir</a:t>
            </a:r>
            <a:r>
              <a:rPr lang="tr-TR" dirty="0"/>
              <a:t> </a:t>
            </a:r>
            <a:r>
              <a:rPr lang="tr-TR" dirty="0" smtClean="0"/>
              <a:t>(Yükselen ve </a:t>
            </a:r>
            <a:r>
              <a:rPr lang="tr-TR" dirty="0" err="1"/>
              <a:t>Argüt</a:t>
            </a:r>
            <a:r>
              <a:rPr lang="tr-TR" dirty="0"/>
              <a:t>, </a:t>
            </a:r>
            <a:r>
              <a:rPr lang="tr-TR" dirty="0" smtClean="0"/>
              <a:t>2018</a:t>
            </a:r>
            <a:r>
              <a:rPr lang="tr-TR" dirty="0"/>
              <a:t>). </a:t>
            </a:r>
          </a:p>
        </p:txBody>
      </p:sp>
    </p:spTree>
    <p:extLst>
      <p:ext uri="{BB962C8B-B14F-4D97-AF65-F5344CB8AC3E}">
        <p14:creationId xmlns:p14="http://schemas.microsoft.com/office/powerpoint/2010/main" val="53136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Değerlendirmede Dikkat Edilmesi Gereken Hususlar</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Değerlendirme ekibi </a:t>
            </a:r>
          </a:p>
          <a:p>
            <a:pPr algn="just"/>
            <a:r>
              <a:rPr lang="tr-TR" dirty="0" smtClean="0"/>
              <a:t>Değerlendirmenin şartları ve gerçekleştirildiği çevre</a:t>
            </a:r>
          </a:p>
          <a:p>
            <a:pPr algn="just"/>
            <a:r>
              <a:rPr lang="tr-TR" dirty="0" smtClean="0"/>
              <a:t>Değerlendirmede kullanılan kavramlar ve terimler</a:t>
            </a:r>
          </a:p>
          <a:p>
            <a:pPr algn="just"/>
            <a:r>
              <a:rPr lang="tr-TR" dirty="0" smtClean="0"/>
              <a:t>Değerlendirme araçlarının özellikleri ve seçimi</a:t>
            </a:r>
          </a:p>
          <a:p>
            <a:pPr algn="just"/>
            <a:r>
              <a:rPr lang="tr-TR" dirty="0" smtClean="0"/>
              <a:t>Değerlendirme araçlarına yapılan eleştiriler</a:t>
            </a:r>
            <a:endParaRPr lang="tr-TR" dirty="0"/>
          </a:p>
        </p:txBody>
      </p:sp>
    </p:spTree>
    <p:extLst>
      <p:ext uri="{BB962C8B-B14F-4D97-AF65-F5344CB8AC3E}">
        <p14:creationId xmlns:p14="http://schemas.microsoft.com/office/powerpoint/2010/main" val="396930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Değerlendirmede İncelenen Hususlar</a:t>
            </a:r>
            <a:endParaRPr lang="tr-TR" dirty="0"/>
          </a:p>
        </p:txBody>
      </p:sp>
      <p:sp>
        <p:nvSpPr>
          <p:cNvPr id="3" name="İçerik Yer Tutucusu 2"/>
          <p:cNvSpPr>
            <a:spLocks noGrp="1"/>
          </p:cNvSpPr>
          <p:nvPr>
            <p:ph idx="1"/>
          </p:nvPr>
        </p:nvSpPr>
        <p:spPr/>
        <p:txBody>
          <a:bodyPr>
            <a:normAutofit/>
          </a:bodyPr>
          <a:lstStyle/>
          <a:p>
            <a:pPr algn="just"/>
            <a:r>
              <a:rPr lang="tr-TR" dirty="0" smtClean="0"/>
              <a:t>Çocuk ve çocuğun gelişimi</a:t>
            </a:r>
          </a:p>
          <a:p>
            <a:pPr algn="just"/>
            <a:r>
              <a:rPr lang="tr-TR" dirty="0" smtClean="0"/>
              <a:t>Çocuğun dahil olduğu sosyal çevre </a:t>
            </a:r>
          </a:p>
          <a:p>
            <a:pPr algn="just"/>
            <a:r>
              <a:rPr lang="tr-TR" dirty="0" smtClean="0"/>
              <a:t>Aile </a:t>
            </a:r>
          </a:p>
          <a:p>
            <a:pPr algn="just"/>
            <a:r>
              <a:rPr lang="tr-TR" dirty="0" smtClean="0"/>
              <a:t>Okul ve diğer ortamlar</a:t>
            </a:r>
          </a:p>
          <a:p>
            <a:endParaRPr lang="tr-TR" dirty="0"/>
          </a:p>
        </p:txBody>
      </p:sp>
    </p:spTree>
    <p:extLst>
      <p:ext uri="{BB962C8B-B14F-4D97-AF65-F5344CB8AC3E}">
        <p14:creationId xmlns:p14="http://schemas.microsoft.com/office/powerpoint/2010/main" val="592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Değerlendirme Sürecinde Yaklaşım Geliştirmek</a:t>
            </a:r>
          </a:p>
        </p:txBody>
      </p:sp>
      <p:sp>
        <p:nvSpPr>
          <p:cNvPr id="3" name="İçerik Yer Tutucusu 2"/>
          <p:cNvSpPr>
            <a:spLocks noGrp="1"/>
          </p:cNvSpPr>
          <p:nvPr>
            <p:ph idx="1"/>
          </p:nvPr>
        </p:nvSpPr>
        <p:spPr/>
        <p:txBody>
          <a:bodyPr>
            <a:normAutofit fontScale="85000" lnSpcReduction="10000"/>
          </a:bodyPr>
          <a:lstStyle/>
          <a:p>
            <a:pPr algn="just"/>
            <a:r>
              <a:rPr lang="tr-TR" dirty="0"/>
              <a:t>Bilgi sahibi olma</a:t>
            </a:r>
            <a:r>
              <a:rPr lang="tr-TR" dirty="0" smtClean="0"/>
              <a:t>;</a:t>
            </a:r>
          </a:p>
          <a:p>
            <a:pPr algn="just"/>
            <a:r>
              <a:rPr lang="tr-TR" dirty="0"/>
              <a:t>Sağlık ve gelişimsel geçmişle ilgili bilgilerin alınması</a:t>
            </a:r>
            <a:r>
              <a:rPr lang="tr-TR" dirty="0" smtClean="0"/>
              <a:t>;</a:t>
            </a:r>
          </a:p>
          <a:p>
            <a:pPr algn="just"/>
            <a:r>
              <a:rPr lang="tr-TR" dirty="0"/>
              <a:t>Sistematik olma</a:t>
            </a:r>
            <a:r>
              <a:rPr lang="tr-TR" dirty="0" smtClean="0"/>
              <a:t>;</a:t>
            </a:r>
          </a:p>
          <a:p>
            <a:pPr algn="just"/>
            <a:r>
              <a:rPr lang="tr-TR" dirty="0"/>
              <a:t>Değerlendirme süreci için strateji geliştirilmelidir</a:t>
            </a:r>
            <a:r>
              <a:rPr lang="tr-TR" dirty="0" smtClean="0"/>
              <a:t>;</a:t>
            </a:r>
          </a:p>
          <a:p>
            <a:pPr algn="just"/>
            <a:r>
              <a:rPr lang="tr-TR" dirty="0"/>
              <a:t>Çocuğun davranışlarıyla ilgili mevcut gözlemleri dahil etme</a:t>
            </a:r>
            <a:r>
              <a:rPr lang="tr-TR" dirty="0" smtClean="0"/>
              <a:t>;</a:t>
            </a:r>
          </a:p>
          <a:p>
            <a:pPr algn="just"/>
            <a:r>
              <a:rPr lang="tr-TR" dirty="0"/>
              <a:t>Ailenin ve toplumun karakter özellikleri ile ilgili bilgileri edinilmesi</a:t>
            </a:r>
            <a:r>
              <a:rPr lang="tr-TR" dirty="0" smtClean="0"/>
              <a:t>;</a:t>
            </a:r>
          </a:p>
          <a:p>
            <a:pPr algn="just"/>
            <a:r>
              <a:rPr lang="tr-TR" dirty="0"/>
              <a:t>Ailenin ve toplumun karakter özellikleri ile ilgili bilgileri </a:t>
            </a:r>
            <a:r>
              <a:rPr lang="tr-TR" dirty="0" smtClean="0"/>
              <a:t>edinilmesi.</a:t>
            </a:r>
            <a:endParaRPr lang="tr-TR" dirty="0"/>
          </a:p>
        </p:txBody>
      </p:sp>
    </p:spTree>
    <p:extLst>
      <p:ext uri="{BB962C8B-B14F-4D97-AF65-F5344CB8AC3E}">
        <p14:creationId xmlns:p14="http://schemas.microsoft.com/office/powerpoint/2010/main" val="367973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Değerlendirme ve Müdahalenin Birleştirilmesi</a:t>
            </a:r>
          </a:p>
        </p:txBody>
      </p:sp>
      <p:sp>
        <p:nvSpPr>
          <p:cNvPr id="3" name="İçerik Yer Tutucusu 2"/>
          <p:cNvSpPr>
            <a:spLocks noGrp="1"/>
          </p:cNvSpPr>
          <p:nvPr>
            <p:ph idx="1"/>
          </p:nvPr>
        </p:nvSpPr>
        <p:spPr/>
        <p:txBody>
          <a:bodyPr>
            <a:normAutofit fontScale="70000" lnSpcReduction="20000"/>
          </a:bodyPr>
          <a:lstStyle/>
          <a:p>
            <a:pPr algn="just"/>
            <a:r>
              <a:rPr lang="tr-TR" dirty="0"/>
              <a:t>Değerlendirme ve müdahalenin arkasındaki fikir, basit ve üç temel noktaya dayalıdır. İlki, çocuğun yaşantılarını ve bakım veren kişinin müdahalelerini zaman aralıklarıyla geniş bir yelpazede yansıtan ve değişik kaynaklardan elde edilen bilgilerin kullanıldığı dinamik bir süreçtir. İkincisi, değerlendirme eylemi çocuk ve aile hakkında bilgi edinme </a:t>
            </a:r>
            <a:r>
              <a:rPr lang="tr-TR" dirty="0" smtClean="0"/>
              <a:t>sürecindeki </a:t>
            </a:r>
            <a:r>
              <a:rPr lang="tr-TR" dirty="0"/>
              <a:t>ilk basamaktır. Müdahale boyunca, -değerlendirme sürecinde üretilen hipotez ve </a:t>
            </a:r>
            <a:r>
              <a:rPr lang="tr-TR" dirty="0" smtClean="0"/>
              <a:t>teorileri </a:t>
            </a:r>
            <a:r>
              <a:rPr lang="tr-TR" dirty="0"/>
              <a:t>deneyerek - daha fazla bilgi elde edilerek değerlendirme sürecine ve müdahalenin iyileştirilmesi sürecine katkıda bulunulabilir. Üçüncüsü, değerlendirmenin, müdahalenin yokluğunda sınırlı bir değere sahip olmasıdır. Değerlendirmenin yarar sağlaması </a:t>
            </a:r>
            <a:r>
              <a:rPr lang="tr-TR" dirty="0" smtClean="0"/>
              <a:t>uygulama </a:t>
            </a:r>
            <a:r>
              <a:rPr lang="tr-TR" dirty="0"/>
              <a:t>sürecinde doğru karar alınması ve devam eden süreçlere yön verebilmesiyle alakalıdır (</a:t>
            </a:r>
            <a:r>
              <a:rPr lang="tr-TR" dirty="0" err="1"/>
              <a:t>Shonkoff</a:t>
            </a:r>
            <a:r>
              <a:rPr lang="tr-TR" dirty="0"/>
              <a:t> ve </a:t>
            </a:r>
            <a:r>
              <a:rPr lang="tr-TR" dirty="0" err="1"/>
              <a:t>Meisels</a:t>
            </a:r>
            <a:r>
              <a:rPr lang="tr-TR" dirty="0"/>
              <a:t>, </a:t>
            </a:r>
            <a:r>
              <a:rPr lang="tr-TR" dirty="0" smtClean="0"/>
              <a:t>2000’den akt. </a:t>
            </a:r>
            <a:r>
              <a:rPr lang="tr-TR" dirty="0"/>
              <a:t>Yükselen ve </a:t>
            </a:r>
            <a:r>
              <a:rPr lang="tr-TR" dirty="0" err="1"/>
              <a:t>Argüt</a:t>
            </a:r>
            <a:r>
              <a:rPr lang="tr-TR" dirty="0"/>
              <a:t>, 2018</a:t>
            </a:r>
            <a:r>
              <a:rPr lang="tr-TR" dirty="0" smtClean="0"/>
              <a:t>).</a:t>
            </a:r>
            <a:endParaRPr lang="tr-TR" dirty="0"/>
          </a:p>
        </p:txBody>
      </p:sp>
    </p:spTree>
    <p:extLst>
      <p:ext uri="{BB962C8B-B14F-4D97-AF65-F5344CB8AC3E}">
        <p14:creationId xmlns:p14="http://schemas.microsoft.com/office/powerpoint/2010/main" val="380409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algn="just"/>
            <a:r>
              <a:rPr lang="tr-TR" dirty="0" smtClean="0"/>
              <a:t>Yükselen, </a:t>
            </a:r>
            <a:r>
              <a:rPr lang="tr-TR" dirty="0"/>
              <a:t>A</a:t>
            </a:r>
            <a:r>
              <a:rPr lang="tr-TR" dirty="0" smtClean="0"/>
              <a:t>. </a:t>
            </a:r>
            <a:r>
              <a:rPr lang="tr-TR" dirty="0"/>
              <a:t>&amp; </a:t>
            </a:r>
            <a:r>
              <a:rPr lang="tr-TR" dirty="0" err="1" smtClean="0"/>
              <a:t>Argüt</a:t>
            </a:r>
            <a:r>
              <a:rPr lang="tr-TR" dirty="0" smtClean="0"/>
              <a:t>, </a:t>
            </a:r>
            <a:r>
              <a:rPr lang="tr-TR" dirty="0"/>
              <a:t>N. (2018). Erken müdahalede değerlendirme. Erken Müdahale. Ankara: Hedef, 122-135.</a:t>
            </a:r>
            <a:endParaRPr lang="tr-TR" dirty="0"/>
          </a:p>
        </p:txBody>
      </p:sp>
    </p:spTree>
    <p:extLst>
      <p:ext uri="{BB962C8B-B14F-4D97-AF65-F5344CB8AC3E}">
        <p14:creationId xmlns:p14="http://schemas.microsoft.com/office/powerpoint/2010/main" val="33595257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TotalTime>
  <Words>294</Words>
  <Application>Microsoft Office PowerPoint</Application>
  <PresentationFormat>Ekran Gösterisi (4:3)</PresentationFormat>
  <Paragraphs>26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Raptiye</vt:lpstr>
      <vt:lpstr>ERKEN MÜDAHALEDE DEĞERLENDİRME</vt:lpstr>
      <vt:lpstr>PowerPoint Sunusu</vt:lpstr>
      <vt:lpstr>Değerlendirmede Dikkat Edilmesi Gereken Hususlar</vt:lpstr>
      <vt:lpstr>Değerlendirmede İncelenen Hususlar</vt:lpstr>
      <vt:lpstr>Değerlendirme Sürecinde Yaklaşım Geliştirmek</vt:lpstr>
      <vt:lpstr>Değerlendirme ve Müdahalenin Birleştirilmesi</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10</cp:revision>
  <dcterms:created xsi:type="dcterms:W3CDTF">2021-04-10T13:29:01Z</dcterms:created>
  <dcterms:modified xsi:type="dcterms:W3CDTF">2021-04-15T04:40:03Z</dcterms:modified>
</cp:coreProperties>
</file>