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01.03.2018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1 Başlık"/>
          <p:cNvSpPr>
            <a:spLocks noGrp="1"/>
          </p:cNvSpPr>
          <p:nvPr>
            <p:ph type="title"/>
          </p:nvPr>
        </p:nvSpPr>
        <p:spPr/>
        <p:txBody>
          <a:bodyPr>
            <a:normAutofit fontScale="90000"/>
          </a:bodyPr>
          <a:lstStyle/>
          <a:p>
            <a:pPr algn="l"/>
            <a:r>
              <a:rPr lang="tr-TR" b="1" dirty="0" smtClean="0">
                <a:solidFill>
                  <a:srgbClr val="FF0000"/>
                </a:solidFill>
              </a:rPr>
              <a:t>11. </a:t>
            </a:r>
            <a:r>
              <a:rPr lang="tr-TR" b="1" dirty="0" smtClean="0">
                <a:solidFill>
                  <a:srgbClr val="FF0000"/>
                </a:solidFill>
              </a:rPr>
              <a:t>Hafta</a:t>
            </a:r>
            <a:r>
              <a:rPr lang="tr-TR" dirty="0" smtClean="0">
                <a:solidFill>
                  <a:srgbClr val="FF0000"/>
                </a:solidFill>
              </a:rPr>
              <a:t>	</a:t>
            </a:r>
            <a:br>
              <a:rPr lang="tr-TR" dirty="0" smtClean="0">
                <a:solidFill>
                  <a:srgbClr val="FF0000"/>
                </a:solidFill>
              </a:rPr>
            </a:br>
            <a:r>
              <a:rPr lang="tr-TR" dirty="0" smtClean="0">
                <a:solidFill>
                  <a:srgbClr val="FF0000"/>
                </a:solidFill>
              </a:rPr>
              <a:t>Benlik ve Kimlik</a:t>
            </a:r>
            <a:endParaRPr lang="tr-TR" altLang="tr-TR" dirty="0" smtClean="0">
              <a:solidFill>
                <a:srgbClr val="FF0000"/>
              </a:solidFill>
            </a:endParaRPr>
          </a:p>
        </p:txBody>
      </p:sp>
      <p:sp>
        <p:nvSpPr>
          <p:cNvPr id="143363" name="2 İçerik Yer Tutucusu"/>
          <p:cNvSpPr>
            <a:spLocks noGrp="1"/>
          </p:cNvSpPr>
          <p:nvPr>
            <p:ph idx="1"/>
          </p:nvPr>
        </p:nvSpPr>
        <p:spPr/>
        <p:txBody>
          <a:bodyPr/>
          <a:lstStyle/>
          <a:p>
            <a:pPr marL="0" indent="0">
              <a:buFont typeface="Arial" charset="0"/>
              <a:buNone/>
              <a:defRPr/>
            </a:pPr>
            <a:r>
              <a:rPr lang="tr-TR" altLang="tr-TR" sz="2800" dirty="0" smtClean="0"/>
              <a:t>James’e göre benlik üç unsurdan oluşur:</a:t>
            </a:r>
          </a:p>
          <a:p>
            <a:pPr marL="0" indent="0">
              <a:buFont typeface="Arial" charset="0"/>
              <a:buNone/>
              <a:defRPr/>
            </a:pPr>
            <a:r>
              <a:rPr lang="tr-TR" altLang="tr-TR" sz="2800" dirty="0" smtClean="0">
                <a:solidFill>
                  <a:srgbClr val="FF0000"/>
                </a:solidFill>
              </a:rPr>
              <a:t>Maddesel</a:t>
            </a:r>
            <a:r>
              <a:rPr lang="tr-TR" altLang="tr-TR" sz="2800" dirty="0" smtClean="0"/>
              <a:t>, </a:t>
            </a:r>
            <a:r>
              <a:rPr lang="tr-TR" altLang="tr-TR" sz="2800" dirty="0" smtClean="0">
                <a:solidFill>
                  <a:srgbClr val="FF0000"/>
                </a:solidFill>
              </a:rPr>
              <a:t>sosyal ve manevi</a:t>
            </a:r>
          </a:p>
          <a:p>
            <a:pPr>
              <a:defRPr/>
            </a:pPr>
            <a:r>
              <a:rPr lang="tr-TR" altLang="tr-TR" sz="2800" dirty="0" smtClean="0">
                <a:solidFill>
                  <a:srgbClr val="FF0000"/>
                </a:solidFill>
              </a:rPr>
              <a:t>Maddesel benlik </a:t>
            </a:r>
            <a:r>
              <a:rPr lang="tr-TR" altLang="tr-TR" sz="2800" dirty="0" smtClean="0"/>
              <a:t>içine bedenin kendisini, elbiselerini, sağlığını, çalışmalarını (yazılarını) sahip olduklarını dahil edebiliriz.</a:t>
            </a:r>
          </a:p>
          <a:p>
            <a:pPr>
              <a:defRPr/>
            </a:pPr>
            <a:r>
              <a:rPr lang="tr-TR" altLang="tr-TR" sz="2800" dirty="0" smtClean="0">
                <a:solidFill>
                  <a:srgbClr val="FF0000"/>
                </a:solidFill>
              </a:rPr>
              <a:t>Sosyal benlik, </a:t>
            </a:r>
            <a:r>
              <a:rPr lang="tr-TR" altLang="tr-TR" sz="2800" dirty="0" smtClean="0"/>
              <a:t>kişinin kendini diğerlerinin onu tanıyışı üzerinden ele almasıdır.</a:t>
            </a:r>
          </a:p>
          <a:p>
            <a:pPr>
              <a:defRPr/>
            </a:pPr>
            <a:r>
              <a:rPr lang="tr-TR" altLang="tr-TR" sz="2800" dirty="0" smtClean="0">
                <a:solidFill>
                  <a:srgbClr val="FF0000"/>
                </a:solidFill>
              </a:rPr>
              <a:t>Manevi benlik, </a:t>
            </a:r>
            <a:r>
              <a:rPr lang="tr-TR" altLang="tr-TR" sz="2800" dirty="0" smtClean="0"/>
              <a:t>özdür.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2 İçerik Yer Tutucusu"/>
          <p:cNvSpPr>
            <a:spLocks noGrp="1"/>
          </p:cNvSpPr>
          <p:nvPr>
            <p:ph idx="1"/>
          </p:nvPr>
        </p:nvSpPr>
        <p:spPr>
          <a:xfrm>
            <a:off x="457200" y="685800"/>
            <a:ext cx="8229600" cy="5440363"/>
          </a:xfrm>
        </p:spPr>
        <p:txBody>
          <a:bodyPr/>
          <a:lstStyle/>
          <a:p>
            <a:r>
              <a:rPr lang="tr-TR" altLang="tr-TR" smtClean="0">
                <a:solidFill>
                  <a:srgbClr val="FF0000"/>
                </a:solidFill>
              </a:rPr>
              <a:t>Mead’in sosyal benlik teorisi: </a:t>
            </a:r>
            <a:r>
              <a:rPr lang="tr-TR" altLang="tr-TR" smtClean="0"/>
              <a:t>Benlik denilen kavram, insan evrimi, her bireyin kendi gelişimi, sosyal güçler ve sosyal süreçler boyutlarında düşünülmelidir. Mead’e göre, bu boyutların ‘ben’in inşasına katkıda bulunuş tarzında dil merkezi bir pozisyondadır. Dil etkileşime sembolik olarak vasıta olandır. İşte davranışçılardan ayrıldığı yer burasıdır. Davranışçılar dili düşüncenin bir aktarıcısı olarak görürken, Mead dilin zihni üreten olduğunu söyler.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1" name="2 İçerik Yer Tutucusu"/>
          <p:cNvSpPr>
            <a:spLocks noGrp="1"/>
          </p:cNvSpPr>
          <p:nvPr>
            <p:ph idx="1"/>
          </p:nvPr>
        </p:nvSpPr>
        <p:spPr>
          <a:xfrm>
            <a:off x="457200" y="609600"/>
            <a:ext cx="8229600" cy="5516563"/>
          </a:xfrm>
        </p:spPr>
        <p:txBody>
          <a:bodyPr/>
          <a:lstStyle/>
          <a:p>
            <a:pPr>
              <a:defRPr/>
            </a:pPr>
            <a:r>
              <a:rPr lang="tr-TR" altLang="tr-TR" dirty="0" err="1" smtClean="0">
                <a:solidFill>
                  <a:srgbClr val="FF0000"/>
                </a:solidFill>
              </a:rPr>
              <a:t>Adorno’nun</a:t>
            </a:r>
            <a:r>
              <a:rPr lang="tr-TR" altLang="tr-TR" dirty="0" smtClean="0">
                <a:solidFill>
                  <a:srgbClr val="FF0000"/>
                </a:solidFill>
              </a:rPr>
              <a:t> Sosyal Olarak Edinilen Kişilik Teorisi : </a:t>
            </a:r>
            <a:r>
              <a:rPr lang="tr-TR" altLang="tr-TR" dirty="0" err="1" smtClean="0">
                <a:solidFill>
                  <a:srgbClr val="FF0000"/>
                </a:solidFill>
              </a:rPr>
              <a:t>Otoriteryanizm</a:t>
            </a:r>
            <a:endParaRPr lang="tr-TR" altLang="tr-TR" dirty="0" smtClean="0">
              <a:solidFill>
                <a:srgbClr val="FF0000"/>
              </a:solidFill>
            </a:endParaRPr>
          </a:p>
          <a:p>
            <a:pPr marL="0" indent="0">
              <a:buFont typeface="Arial" charset="0"/>
              <a:buNone/>
              <a:defRPr/>
            </a:pPr>
            <a:r>
              <a:rPr lang="tr-TR" altLang="tr-TR" dirty="0" err="1" smtClean="0"/>
              <a:t>Adorno</a:t>
            </a:r>
            <a:r>
              <a:rPr lang="tr-TR" altLang="tr-TR" dirty="0" smtClean="0"/>
              <a:t> ve arkadaşları (1950) 2. Dünya Savaşının hemen ardından Nazi düşüncesinin temelindeki düşüncelerden olan Yahudi düşmanlığını anlamak amacıyla ilk kişilik çalışmalarından birini başlatmıştı. En belirgin hedefleri bazı insanları önyargılı hale gelmesine yol açanın ne olduğunu  bulmaktı.</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2 İçerik Yer Tutucusu"/>
          <p:cNvSpPr>
            <a:spLocks noGrp="1"/>
          </p:cNvSpPr>
          <p:nvPr>
            <p:ph idx="1"/>
          </p:nvPr>
        </p:nvSpPr>
        <p:spPr>
          <a:xfrm>
            <a:off x="457200" y="457200"/>
            <a:ext cx="8229600" cy="5668963"/>
          </a:xfrm>
        </p:spPr>
        <p:txBody>
          <a:bodyPr/>
          <a:lstStyle/>
          <a:p>
            <a:pPr marL="0" indent="0">
              <a:buFont typeface="Arial" charset="0"/>
              <a:buNone/>
            </a:pPr>
            <a:r>
              <a:rPr lang="tr-TR" altLang="tr-TR" smtClean="0"/>
              <a:t>Adorno ve arkadaşları otoriter kişilik vasıfları beyan eden insanların çok sert bir çocukluk ve yetişme dönemi geçirmiş olma eğilimi taşıdıklarını buldu. Ebeveynleri çok sert geleneksel cinsel rollere sahipti. Katı ve esnemez kurallar koymuş ve kurallara uymadığında da sert cezalar uygulamıştı.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2 İçerik Yer Tutucusu"/>
          <p:cNvSpPr>
            <a:spLocks noGrp="1"/>
          </p:cNvSpPr>
          <p:nvPr>
            <p:ph idx="1"/>
          </p:nvPr>
        </p:nvSpPr>
        <p:spPr>
          <a:xfrm>
            <a:off x="457200" y="381000"/>
            <a:ext cx="8229600" cy="5745163"/>
          </a:xfrm>
        </p:spPr>
        <p:txBody>
          <a:bodyPr/>
          <a:lstStyle/>
          <a:p>
            <a:pPr marL="0" indent="0">
              <a:buFont typeface="Arial" charset="0"/>
              <a:buNone/>
            </a:pPr>
            <a:r>
              <a:rPr lang="tr-TR" altLang="tr-TR" smtClean="0"/>
              <a:t>Adorno ve arkadaşları otoriteryanizmin baskılanmış agresyonun bir ürünü olduğu kararına vardılar. Bu tarzda yetiştirilen çocukların kötü muameleden dolayı ebeveynlerine karşı düşmanca duygular yaşayacaklarını ama ebeveynlerin baskı kurucu kontrolleri sebebiyle çocukken bu duygularını ifade edemeyeceklerini ama öfkelerinin, başka ırktan olanlar ya da homoseksüeller gibi ‘daha az tehlikeli hedeflerle yer değiştirdiğini öne sürmüşlerdir’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3" name="2 İçerik Yer Tutucusu"/>
          <p:cNvSpPr>
            <a:spLocks noGrp="1"/>
          </p:cNvSpPr>
          <p:nvPr>
            <p:ph idx="1"/>
          </p:nvPr>
        </p:nvSpPr>
        <p:spPr>
          <a:xfrm>
            <a:off x="457200" y="609600"/>
            <a:ext cx="8229600" cy="5516563"/>
          </a:xfrm>
        </p:spPr>
        <p:txBody>
          <a:bodyPr/>
          <a:lstStyle/>
          <a:p>
            <a:pPr marL="0" indent="0">
              <a:buFont typeface="Arial" charset="0"/>
              <a:buNone/>
              <a:defRPr/>
            </a:pPr>
            <a:r>
              <a:rPr lang="tr-TR" altLang="tr-TR" dirty="0" err="1" smtClean="0">
                <a:solidFill>
                  <a:srgbClr val="FF0000"/>
                </a:solidFill>
              </a:rPr>
              <a:t>Söylemsel</a:t>
            </a:r>
            <a:r>
              <a:rPr lang="tr-TR" altLang="tr-TR" dirty="0" smtClean="0">
                <a:solidFill>
                  <a:srgbClr val="FF0000"/>
                </a:solidFill>
              </a:rPr>
              <a:t> psikolojinin benliğe bakışı</a:t>
            </a:r>
          </a:p>
          <a:p>
            <a:pPr>
              <a:defRPr/>
            </a:pPr>
            <a:r>
              <a:rPr lang="tr-TR" altLang="tr-TR" dirty="0" err="1" smtClean="0"/>
              <a:t>Söylemsel</a:t>
            </a:r>
            <a:r>
              <a:rPr lang="tr-TR" altLang="tr-TR" dirty="0" smtClean="0"/>
              <a:t> psikoloji kişi ve ortam ayırımına oturan bir benlik görüşünü reddeder. </a:t>
            </a:r>
          </a:p>
          <a:p>
            <a:pPr>
              <a:defRPr/>
            </a:pPr>
            <a:r>
              <a:rPr lang="tr-TR" altLang="tr-TR" dirty="0" smtClean="0"/>
              <a:t>Kişi  ile ortamı ayırmak yapay ayırımdır, bu ikisi birbirinden ayrılamaz. Bilinci yerinde olduğu müddetçe kişi her zaman ortamın, dünyanın içinde olma hali içindedir. Bu nedenle her zaman sosyal etkinin içindedir.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2 İçerik Yer Tutucusu"/>
          <p:cNvSpPr>
            <a:spLocks noGrp="1"/>
          </p:cNvSpPr>
          <p:nvPr>
            <p:ph idx="1"/>
          </p:nvPr>
        </p:nvSpPr>
        <p:spPr>
          <a:xfrm>
            <a:off x="457200" y="685800"/>
            <a:ext cx="8229600" cy="4525963"/>
          </a:xfrm>
        </p:spPr>
        <p:txBody>
          <a:bodyPr/>
          <a:lstStyle/>
          <a:p>
            <a:pPr marL="0" indent="0">
              <a:buFont typeface="Arial" charset="0"/>
              <a:buNone/>
            </a:pPr>
            <a:r>
              <a:rPr lang="tr-TR" altLang="tr-TR" smtClean="0"/>
              <a:t>Bir ortam asla basit bir şekilde çevresel şartları nesnel bir şekilde sunmaz. İnsanların düşüncelerini, yaşantılarını ve eylemlerini onlar için ifade ettiği anlam ve önemiyle etkiler. Yani sosyal ortam insanları, insanların o ortamı yorumlayışıyla etkiler. Kısacası insanları etkileyen o ortamı nasıl yorumladıklarıdır.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2 İçerik Yer Tutucusu"/>
          <p:cNvSpPr>
            <a:spLocks noGrp="1"/>
          </p:cNvSpPr>
          <p:nvPr>
            <p:ph idx="1"/>
          </p:nvPr>
        </p:nvSpPr>
        <p:spPr>
          <a:xfrm>
            <a:off x="457200" y="1066800"/>
            <a:ext cx="8229600" cy="5059363"/>
          </a:xfrm>
        </p:spPr>
        <p:txBody>
          <a:bodyPr/>
          <a:lstStyle/>
          <a:p>
            <a:r>
              <a:rPr lang="tr-TR" altLang="tr-TR" smtClean="0"/>
              <a:t>Kişi ortamda asla zaman dışı bir varlık değildir. Tersine, kişi zamanda sürekli, an be an inşa edilir. Bu inşa kişinin içinde olduğu sürekli dönüştürdüğü ve müzakere ettiği ortamların ona sunduğu mevcut ihtimallerle gerçekleşir. </a:t>
            </a:r>
          </a:p>
          <a:p>
            <a:endParaRPr lang="tr-TR" altLang="tr-TR" smtClean="0"/>
          </a:p>
          <a:p>
            <a:r>
              <a:rPr lang="tr-TR" altLang="tr-TR" smtClean="0"/>
              <a:t>Kısaca benliklerimiz sürekli durum içinde konumlanarak inşa edilir.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2 İçerik Yer Tutucusu"/>
          <p:cNvSpPr>
            <a:spLocks noGrp="1"/>
          </p:cNvSpPr>
          <p:nvPr>
            <p:ph idx="1"/>
          </p:nvPr>
        </p:nvSpPr>
        <p:spPr/>
        <p:txBody>
          <a:bodyPr/>
          <a:lstStyle/>
          <a:p>
            <a:r>
              <a:rPr lang="tr-TR" altLang="tr-TR" smtClean="0"/>
              <a:t>Benlik söylemsel uygulamalarda inşa edilir. Modern kadın (hem çocuklu hem çalışan) söylemi gibi.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609</Words>
  <Application>Microsoft Office PowerPoint</Application>
  <PresentationFormat>Ekran Gösterisi (4:3)</PresentationFormat>
  <Paragraphs>28</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11. Hafta  Benlik ve Kimlik</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 Hafta  Benlik ve Kimlik</dc:title>
  <dc:creator>SEMA BECERIKLI</dc:creator>
  <cp:lastModifiedBy>SEMA BECERIKLI</cp:lastModifiedBy>
  <cp:revision>1</cp:revision>
  <dcterms:created xsi:type="dcterms:W3CDTF">2018-03-01T09:35:09Z</dcterms:created>
  <dcterms:modified xsi:type="dcterms:W3CDTF">2018-03-01T09:44:49Z</dcterms:modified>
</cp:coreProperties>
</file>