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7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1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2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6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20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5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00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7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2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9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3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3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310E80-7868-45F7-9AAB-1B693145244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5551D3-4502-4DFF-844B-D377FCD1C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85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Enzimler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</a:t>
            </a:r>
            <a:r>
              <a:rPr lang="tr-TR" dirty="0" smtClean="0"/>
              <a:t>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56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3</a:t>
            </a:r>
            <a:r>
              <a:rPr lang="tr-TR" dirty="0"/>
              <a:t>. </a:t>
            </a:r>
            <a:r>
              <a:rPr lang="tr-TR" dirty="0" err="1"/>
              <a:t>Hidrolazlar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su katılması suretiyle bağların parçalandığı hidroliz reaksiyonlarını katalize ederler </a:t>
            </a:r>
          </a:p>
          <a:p>
            <a:pPr lvl="1"/>
            <a:r>
              <a:rPr lang="tr-TR" dirty="0" err="1"/>
              <a:t>lipaz</a:t>
            </a:r>
            <a:endParaRPr lang="tr-TR" dirty="0"/>
          </a:p>
          <a:p>
            <a:pPr lvl="1"/>
            <a:r>
              <a:rPr lang="tr-TR" dirty="0"/>
              <a:t>Kolesterol </a:t>
            </a:r>
            <a:r>
              <a:rPr lang="tr-TR" dirty="0" err="1"/>
              <a:t>esteraz</a:t>
            </a:r>
            <a:endParaRPr lang="tr-TR" dirty="0"/>
          </a:p>
          <a:p>
            <a:pPr lvl="1"/>
            <a:r>
              <a:rPr lang="tr-TR" dirty="0" err="1"/>
              <a:t>Alkalen</a:t>
            </a:r>
            <a:r>
              <a:rPr lang="tr-TR" dirty="0"/>
              <a:t> </a:t>
            </a:r>
            <a:r>
              <a:rPr lang="tr-TR" dirty="0" err="1"/>
              <a:t>fosfataz</a:t>
            </a:r>
            <a:endParaRPr lang="tr-TR" dirty="0"/>
          </a:p>
          <a:p>
            <a:pPr lvl="1"/>
            <a:r>
              <a:rPr lang="tr-TR" dirty="0" smtClean="0"/>
              <a:t>Alfa-Amilaz</a:t>
            </a:r>
            <a:endParaRPr lang="tr-TR" dirty="0"/>
          </a:p>
          <a:p>
            <a:pPr lvl="1"/>
            <a:r>
              <a:rPr lang="tr-TR" dirty="0" err="1"/>
              <a:t>Tripsin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3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4</a:t>
            </a:r>
            <a:r>
              <a:rPr lang="tr-TR" dirty="0"/>
              <a:t>. </a:t>
            </a:r>
            <a:r>
              <a:rPr lang="tr-TR" dirty="0" err="1"/>
              <a:t>Liyazlar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oksidasyon</a:t>
            </a:r>
            <a:r>
              <a:rPr lang="tr-TR" dirty="0"/>
              <a:t> veya hidrolizden başka yollarla bağları yıkar veya oluştururlar </a:t>
            </a:r>
          </a:p>
          <a:p>
            <a:pPr lvl="1"/>
            <a:r>
              <a:rPr lang="tr-TR" dirty="0" err="1"/>
              <a:t>Pirüvat</a:t>
            </a:r>
            <a:r>
              <a:rPr lang="tr-TR" dirty="0"/>
              <a:t> </a:t>
            </a:r>
            <a:r>
              <a:rPr lang="tr-TR" dirty="0" err="1"/>
              <a:t>dekarboksilaz</a:t>
            </a:r>
            <a:endParaRPr lang="tr-TR" dirty="0"/>
          </a:p>
          <a:p>
            <a:pPr lvl="1"/>
            <a:r>
              <a:rPr lang="tr-TR" dirty="0" err="1"/>
              <a:t>Sitrat</a:t>
            </a:r>
            <a:r>
              <a:rPr lang="tr-TR" dirty="0"/>
              <a:t> </a:t>
            </a:r>
            <a:r>
              <a:rPr lang="tr-TR" dirty="0" err="1"/>
              <a:t>sentaz</a:t>
            </a:r>
            <a:endParaRPr lang="tr-TR" dirty="0"/>
          </a:p>
          <a:p>
            <a:pPr lvl="1"/>
            <a:r>
              <a:rPr lang="tr-TR" dirty="0" err="1"/>
              <a:t>Adenilat</a:t>
            </a:r>
            <a:r>
              <a:rPr lang="tr-TR" dirty="0"/>
              <a:t> </a:t>
            </a:r>
            <a:r>
              <a:rPr lang="tr-TR" dirty="0" err="1"/>
              <a:t>siklaz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44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5</a:t>
            </a:r>
            <a:r>
              <a:rPr lang="tr-TR" dirty="0"/>
              <a:t>. </a:t>
            </a:r>
            <a:r>
              <a:rPr lang="tr-TR" dirty="0" err="1"/>
              <a:t>İzomerazlar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molekül içindeki değişiklikleri katalize ederler </a:t>
            </a:r>
          </a:p>
          <a:p>
            <a:pPr lvl="1"/>
            <a:r>
              <a:rPr lang="tr-TR" dirty="0" err="1"/>
              <a:t>Triozfosfat</a:t>
            </a:r>
            <a:r>
              <a:rPr lang="tr-TR" dirty="0"/>
              <a:t> </a:t>
            </a:r>
            <a:r>
              <a:rPr lang="tr-TR" dirty="0" err="1"/>
              <a:t>izomeraz</a:t>
            </a:r>
            <a:endParaRPr lang="tr-TR" dirty="0"/>
          </a:p>
          <a:p>
            <a:pPr lvl="1"/>
            <a:r>
              <a:rPr lang="tr-TR" dirty="0"/>
              <a:t>Glukoz-6-fosfat </a:t>
            </a:r>
            <a:r>
              <a:rPr lang="tr-TR" dirty="0" err="1"/>
              <a:t>izomeraz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12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</a:t>
            </a:r>
            <a:r>
              <a:rPr lang="tr-TR" dirty="0" err="1"/>
              <a:t>Ligazlar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enerjice zengin bir bağın hidrolizi ile iki molekülün birbirine bağlanmasını katalize ederler </a:t>
            </a:r>
          </a:p>
          <a:p>
            <a:pPr lvl="1"/>
            <a:r>
              <a:rPr lang="tr-TR" dirty="0"/>
              <a:t>DNA </a:t>
            </a:r>
            <a:r>
              <a:rPr lang="tr-TR" dirty="0" err="1"/>
              <a:t>ligaz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688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Enzim katalizi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</a:rPr>
              <a:t>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atalizör</a:t>
            </a:r>
            <a:r>
              <a:rPr lang="tr-TR" altLang="tr-TR" dirty="0">
                <a:latin typeface="Times New Roman" panose="02020603050405020304" pitchFamily="18" charset="0"/>
              </a:rPr>
              <a:t> olarak bir enzimin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fonksiyonu, aktivasyon enerjisini düşürmek suretiyle bir reaksiyonun hızını artırmaktır</a:t>
            </a:r>
            <a:r>
              <a:rPr lang="tr-TR" altLang="tr-TR" dirty="0">
                <a:latin typeface="Times New Roman" panose="02020603050405020304" pitchFamily="18" charset="0"/>
              </a:rPr>
              <a:t> </a:t>
            </a:r>
            <a:endParaRPr lang="tr-TR" altLang="tr-TR" dirty="0" smtClean="0">
              <a:latin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</a:rPr>
              <a:t>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atalizör</a:t>
            </a:r>
            <a:r>
              <a:rPr lang="tr-TR" altLang="tr-TR" dirty="0">
                <a:latin typeface="Times New Roman" panose="02020603050405020304" pitchFamily="18" charset="0"/>
              </a:rPr>
              <a:t> olarak bir enzimin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fonksiyonu, aktivasyon enerjisini düşürmek suretiyle bir reaksiyonun hızını artırmaktır</a:t>
            </a:r>
            <a:r>
              <a:rPr lang="tr-TR" altLang="tr-TR" dirty="0">
                <a:latin typeface="Times New Roman" panose="02020603050405020304" pitchFamily="18" charset="0"/>
              </a:rPr>
              <a:t> </a:t>
            </a:r>
          </a:p>
          <a:p>
            <a:r>
              <a:rPr lang="tr-TR" altLang="tr-TR" dirty="0">
                <a:latin typeface="Times New Roman" panose="02020603050405020304" pitchFamily="18" charset="0"/>
              </a:rPr>
              <a:t>Enzimle </a:t>
            </a:r>
            <a:r>
              <a:rPr lang="tr-TR" altLang="tr-TR" dirty="0" err="1">
                <a:latin typeface="Times New Roman" panose="02020603050405020304" pitchFamily="18" charset="0"/>
              </a:rPr>
              <a:t>katalizlenen</a:t>
            </a:r>
            <a:r>
              <a:rPr lang="tr-TR" altLang="tr-TR" dirty="0">
                <a:latin typeface="Times New Roman" panose="02020603050405020304" pitchFamily="18" charset="0"/>
              </a:rPr>
              <a:t> bir reaksiyonun ayırt edici özelliği, enzim üzerinde aktif merkez denen bir cep sınırları içinde meydana gelmesidir. </a:t>
            </a:r>
          </a:p>
          <a:p>
            <a:endParaRPr lang="tr-TR" altLang="tr-TR" dirty="0"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1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cs typeface="Times New Roman" panose="02020603050405020304" pitchFamily="18" charset="0"/>
              </a:rPr>
              <a:t>Enzim kinetikleri</a:t>
            </a:r>
            <a:r>
              <a:rPr lang="tr-TR" altLang="tr-TR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</a:t>
            </a:r>
            <a:r>
              <a:rPr lang="tr-TR" dirty="0" err="1"/>
              <a:t>enzimatik</a:t>
            </a:r>
            <a:r>
              <a:rPr lang="tr-TR" dirty="0"/>
              <a:t> reaksiyonun hızı, enzimin etkinliği veya enzimin aktivitesi ile ilişkilidir. </a:t>
            </a:r>
          </a:p>
          <a:p>
            <a:r>
              <a:rPr lang="tr-TR" dirty="0"/>
              <a:t>Etkinliği veya aktivitesi fazla olan bir enzim, belirli bir sürede daha fazla </a:t>
            </a:r>
            <a:r>
              <a:rPr lang="tr-TR" dirty="0" err="1"/>
              <a:t>substrat</a:t>
            </a:r>
            <a:r>
              <a:rPr lang="tr-TR" dirty="0"/>
              <a:t> molekülünü ürün haline dönüştürür. </a:t>
            </a:r>
          </a:p>
          <a:p>
            <a:r>
              <a:rPr lang="tr-TR" dirty="0"/>
              <a:t>En çok kullanılan enzim aktivitesi birimi, </a:t>
            </a:r>
            <a:r>
              <a:rPr lang="tr-TR" dirty="0" err="1"/>
              <a:t>IU’dir</a:t>
            </a:r>
            <a:r>
              <a:rPr lang="tr-TR" dirty="0"/>
              <a:t>. </a:t>
            </a:r>
          </a:p>
          <a:p>
            <a:r>
              <a:rPr lang="tr-TR" dirty="0"/>
              <a:t>1 IU enzim aktivitesi, optimal koşullarda, 1 dakikada 1mol </a:t>
            </a:r>
            <a:r>
              <a:rPr lang="tr-TR" dirty="0" err="1"/>
              <a:t>substratı</a:t>
            </a:r>
            <a:r>
              <a:rPr lang="tr-TR" dirty="0"/>
              <a:t> değiştiren enzim etkinliğini ifade eder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589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Enzim konsantrasyonu,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 err="1">
                <a:cs typeface="Times New Roman" panose="02020603050405020304" pitchFamily="18" charset="0"/>
              </a:rPr>
              <a:t>substrat</a:t>
            </a:r>
            <a:r>
              <a:rPr lang="tr-TR" altLang="tr-TR" dirty="0">
                <a:cs typeface="Times New Roman" panose="02020603050405020304" pitchFamily="18" charset="0"/>
              </a:rPr>
              <a:t> konsantrasyonu,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 err="1">
                <a:cs typeface="Times New Roman" panose="02020603050405020304" pitchFamily="18" charset="0"/>
              </a:rPr>
              <a:t>pH</a:t>
            </a:r>
            <a:r>
              <a:rPr lang="tr-TR" altLang="tr-TR" dirty="0">
                <a:cs typeface="Times New Roman" panose="02020603050405020304" pitchFamily="18" charset="0"/>
              </a:rPr>
              <a:t>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ısı veya sıcaklık,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zaman,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ışık ve diğer fiziksel faktörler,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iyonların doğası ve konsantrasyonu, 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hormonlar ve diğer biyokimyasal faktörler,</a:t>
            </a:r>
            <a:endParaRPr lang="tr-TR" altLang="tr-TR" dirty="0"/>
          </a:p>
          <a:p>
            <a:pPr>
              <a:lnSpc>
                <a:spcPct val="90000"/>
              </a:lnSpc>
            </a:pPr>
            <a:r>
              <a:rPr lang="tr-TR" altLang="tr-TR" dirty="0">
                <a:cs typeface="Times New Roman" panose="02020603050405020304" pitchFamily="18" charset="0"/>
              </a:rPr>
              <a:t>reaksiyon ürünleri.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60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Enzimatik</a:t>
            </a:r>
            <a:r>
              <a:rPr lang="tr-TR" altLang="tr-TR" dirty="0"/>
              <a:t> aktivitenin düzenlenmesi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/>
              <a:t>A</a:t>
            </a:r>
            <a:r>
              <a:rPr lang="tr-TR" altLang="tr-TR" dirty="0" err="1">
                <a:cs typeface="Times New Roman" panose="02020603050405020304" pitchFamily="18" charset="0"/>
              </a:rPr>
              <a:t>llosterik</a:t>
            </a:r>
            <a:r>
              <a:rPr lang="tr-TR" altLang="tr-TR" dirty="0">
                <a:cs typeface="Times New Roman" panose="02020603050405020304" pitchFamily="18" charset="0"/>
              </a:rPr>
              <a:t> enzimler </a:t>
            </a:r>
            <a:endParaRPr lang="tr-TR" altLang="tr-TR" dirty="0"/>
          </a:p>
          <a:p>
            <a:r>
              <a:rPr lang="tr-TR" altLang="tr-TR" dirty="0"/>
              <a:t>Protein/protein etkileşimi</a:t>
            </a:r>
          </a:p>
          <a:p>
            <a:r>
              <a:rPr lang="tr-TR" altLang="tr-TR" dirty="0" err="1"/>
              <a:t>Kovalent</a:t>
            </a:r>
            <a:r>
              <a:rPr lang="tr-TR" altLang="tr-TR" dirty="0"/>
              <a:t> modifikasyon</a:t>
            </a:r>
          </a:p>
          <a:p>
            <a:r>
              <a:rPr lang="tr-TR" altLang="tr-TR" dirty="0" err="1"/>
              <a:t>Zimojen</a:t>
            </a:r>
            <a:r>
              <a:rPr lang="tr-TR" altLang="tr-TR" dirty="0"/>
              <a:t> aktivasyonu</a:t>
            </a:r>
          </a:p>
          <a:p>
            <a:r>
              <a:rPr lang="tr-TR" altLang="tr-TR" dirty="0"/>
              <a:t>Enzim sentezinin indüksiyonu veya </a:t>
            </a:r>
            <a:r>
              <a:rPr lang="tr-TR" altLang="tr-TR" dirty="0" err="1"/>
              <a:t>represyonu</a:t>
            </a:r>
            <a:r>
              <a:rPr lang="tr-TR" alt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72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Biyokimyasal olayların vücutta yaşam ile uyumlu bir şekilde gerçekleşmesini sağlayan biyokatalizörlerdir</a:t>
            </a:r>
          </a:p>
          <a:p>
            <a:r>
              <a:rPr lang="tr-TR" dirty="0"/>
              <a:t>Bütün enzimler proteindirler (katalitik RNA moleküllerinin küçük bir grubu hariç)</a:t>
            </a:r>
          </a:p>
          <a:p>
            <a:r>
              <a:rPr lang="tr-TR" dirty="0"/>
              <a:t>Hücrelerde ya serbest ya da hücre zarında bulunur, </a:t>
            </a:r>
            <a:r>
              <a:rPr lang="tr-TR" dirty="0" err="1"/>
              <a:t>hücrelerdekideki</a:t>
            </a:r>
            <a:r>
              <a:rPr lang="tr-TR" dirty="0"/>
              <a:t> görevine göre sitoplazmada, mitokondride, ribozomlarda </a:t>
            </a:r>
            <a:r>
              <a:rPr lang="tr-TR" dirty="0" err="1"/>
              <a:t>vb</a:t>
            </a:r>
            <a:r>
              <a:rPr lang="tr-TR" dirty="0"/>
              <a:t> bulunur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411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4108449" cy="3318936"/>
          </a:xfrm>
        </p:spPr>
        <p:txBody>
          <a:bodyPr/>
          <a:lstStyle/>
          <a:p>
            <a:r>
              <a:rPr lang="tr-TR" altLang="tr-TR" dirty="0"/>
              <a:t>Bir çok enzim katalitik aktivite gösterebilmek için metal iyonuna ya da protein olmayan organik bileşiğe veya </a:t>
            </a:r>
            <a:r>
              <a:rPr lang="tr-TR" altLang="tr-TR" dirty="0" err="1"/>
              <a:t>herikisine</a:t>
            </a:r>
            <a:r>
              <a:rPr lang="tr-TR" altLang="tr-TR" dirty="0"/>
              <a:t> </a:t>
            </a:r>
            <a:r>
              <a:rPr lang="tr-TR" altLang="tr-TR" dirty="0" smtClean="0"/>
              <a:t>ihtiyacı vardır. </a:t>
            </a:r>
            <a:endParaRPr lang="tr-TR" altLang="tr-TR" dirty="0"/>
          </a:p>
          <a:p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>
            <a:off x="5540375" y="3127752"/>
            <a:ext cx="4822825" cy="3094038"/>
            <a:chOff x="2339975" y="2708275"/>
            <a:chExt cx="4822825" cy="309403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339975" y="2708275"/>
              <a:ext cx="4343400" cy="1828800"/>
            </a:xfrm>
            <a:prstGeom prst="ellipse">
              <a:avLst/>
            </a:prstGeom>
            <a:solidFill>
              <a:srgbClr val="99CC00"/>
            </a:solidFill>
            <a:ln w="12700" cap="sq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867400" y="2852738"/>
              <a:ext cx="1295400" cy="1447800"/>
            </a:xfrm>
            <a:prstGeom prst="ellipse">
              <a:avLst/>
            </a:prstGeom>
            <a:solidFill>
              <a:srgbClr val="FFFF66"/>
            </a:solidFill>
            <a:ln w="12700" cap="sq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Kofaktör</a:t>
              </a:r>
              <a:endPara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87675" y="3284538"/>
              <a:ext cx="2743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Apoprotein</a:t>
              </a:r>
              <a:r>
                <a:rPr kumimoji="0" lang="tr-TR" altLang="tr-T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(</a:t>
              </a:r>
              <a:r>
                <a:rPr kumimoji="0" lang="tr-TR" altLang="tr-T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apoenzim</a:t>
              </a:r>
              <a:r>
                <a:rPr kumimoji="0" lang="tr-TR" altLang="tr-T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79838" y="4797425"/>
              <a:ext cx="2216150" cy="1004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Haloenzim</a:t>
              </a: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980238" y="5131330"/>
            <a:ext cx="2216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2400" dirty="0" err="1"/>
              <a:t>Haloenzim</a:t>
            </a:r>
            <a:endParaRPr lang="tr-TR" altLang="tr-TR" sz="2400" dirty="0"/>
          </a:p>
          <a:p>
            <a:pPr>
              <a:spcBef>
                <a:spcPct val="50000"/>
              </a:spcBef>
            </a:pP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04769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/>
              <a:t>Enzimin etki ettiği madde veya madde karışımına bu enzimin </a:t>
            </a:r>
            <a:r>
              <a:rPr lang="tr-TR" altLang="tr-TR" dirty="0" err="1"/>
              <a:t>substratı</a:t>
            </a:r>
            <a:r>
              <a:rPr lang="tr-TR" altLang="tr-TR" dirty="0"/>
              <a:t> denir.</a:t>
            </a:r>
          </a:p>
          <a:p>
            <a:r>
              <a:rPr lang="tr-TR" altLang="tr-TR" dirty="0" err="1"/>
              <a:t>Koenzim</a:t>
            </a:r>
            <a:r>
              <a:rPr lang="tr-TR" altLang="tr-TR" dirty="0"/>
              <a:t> enzimin etki edeceği kimyasal reaksiyonu yani etki </a:t>
            </a:r>
            <a:r>
              <a:rPr lang="tr-TR" altLang="tr-TR" dirty="0" err="1"/>
              <a:t>spesifikliğini</a:t>
            </a:r>
            <a:r>
              <a:rPr lang="tr-TR" altLang="tr-TR" dirty="0"/>
              <a:t> tayin eder</a:t>
            </a:r>
          </a:p>
          <a:p>
            <a:r>
              <a:rPr lang="tr-TR" altLang="tr-TR" dirty="0" err="1"/>
              <a:t>Apoenzim</a:t>
            </a:r>
            <a:r>
              <a:rPr lang="tr-TR" altLang="tr-TR" dirty="0"/>
              <a:t> ise hangi </a:t>
            </a:r>
            <a:r>
              <a:rPr lang="tr-TR" altLang="tr-TR" dirty="0" err="1"/>
              <a:t>substrata</a:t>
            </a:r>
            <a:r>
              <a:rPr lang="tr-TR" altLang="tr-TR" dirty="0"/>
              <a:t> etki edeceğini yani </a:t>
            </a:r>
            <a:r>
              <a:rPr lang="tr-TR" altLang="tr-TR" dirty="0" err="1"/>
              <a:t>substrat</a:t>
            </a:r>
            <a:r>
              <a:rPr lang="tr-TR" altLang="tr-TR" dirty="0"/>
              <a:t> </a:t>
            </a:r>
            <a:r>
              <a:rPr lang="tr-TR" altLang="tr-TR" dirty="0" err="1"/>
              <a:t>spesifitesini</a:t>
            </a:r>
            <a:r>
              <a:rPr lang="tr-TR" altLang="tr-TR" dirty="0"/>
              <a:t> tayin eder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dirty="0" err="1"/>
              <a:t>Örn</a:t>
            </a:r>
            <a:r>
              <a:rPr lang="tr-TR" altLang="tr-TR" dirty="0"/>
              <a:t>: </a:t>
            </a:r>
            <a:r>
              <a:rPr lang="tr-TR" altLang="tr-TR" dirty="0" err="1"/>
              <a:t>Koenzim</a:t>
            </a:r>
            <a:r>
              <a:rPr lang="tr-TR" altLang="tr-TR" dirty="0"/>
              <a:t> NAD ise </a:t>
            </a:r>
            <a:r>
              <a:rPr lang="tr-TR" altLang="tr-TR" dirty="0" err="1"/>
              <a:t>dehidrojenasyon</a:t>
            </a:r>
            <a:r>
              <a:rPr lang="tr-TR" altLang="tr-TR" dirty="0"/>
              <a:t>  reaksiyonu katalize edileceğini gösterir, hidrojenin hangi </a:t>
            </a:r>
            <a:r>
              <a:rPr lang="tr-TR" altLang="tr-TR" dirty="0" err="1"/>
              <a:t>substrattan</a:t>
            </a:r>
            <a:r>
              <a:rPr lang="tr-TR" altLang="tr-TR" dirty="0"/>
              <a:t> ayrılacağını enzime göre belirlenir, LDH yada </a:t>
            </a:r>
            <a:r>
              <a:rPr lang="tr-TR" altLang="tr-TR" dirty="0" err="1"/>
              <a:t>alkoldehidrogenaz</a:t>
            </a:r>
            <a:r>
              <a:rPr lang="tr-TR" altLang="tr-TR" dirty="0"/>
              <a:t> gibi.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246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cs typeface="Times New Roman" panose="02020603050405020304" pitchFamily="18" charset="0"/>
              </a:rPr>
              <a:t>Enzimlerin adlandırılmaları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Birçok enzim, </a:t>
            </a:r>
            <a:r>
              <a:rPr lang="tr-TR" altLang="tr-TR" dirty="0" err="1"/>
              <a:t>substratlarının</a:t>
            </a:r>
            <a:r>
              <a:rPr lang="tr-TR" altLang="tr-TR" dirty="0"/>
              <a:t> adına veya aktivitelerini tanımlayan bir kelime veya sözcük grubuna “</a:t>
            </a:r>
            <a:r>
              <a:rPr lang="tr-TR" altLang="tr-TR" b="1" dirty="0"/>
              <a:t>az</a:t>
            </a:r>
            <a:r>
              <a:rPr lang="tr-TR" altLang="tr-TR" dirty="0"/>
              <a:t>” soneki ekleyerek adlandırılır. </a:t>
            </a:r>
            <a:r>
              <a:rPr lang="tr-TR" altLang="tr-TR" i="1" dirty="0" err="1" smtClean="0"/>
              <a:t>Üreaz</a:t>
            </a:r>
            <a:r>
              <a:rPr lang="tr-TR" altLang="tr-TR" i="1" dirty="0"/>
              <a:t>, </a:t>
            </a:r>
            <a:r>
              <a:rPr lang="tr-TR" altLang="tr-TR" i="1" dirty="0" smtClean="0"/>
              <a:t>amilaz gibi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61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Sistematik Adlandırma: 1965’de IUB tarafından yapılmıştır.</a:t>
            </a:r>
          </a:p>
          <a:p>
            <a:r>
              <a:rPr lang="tr-TR" dirty="0"/>
              <a:t>Bir enzimin kod sayısı 4 diziden oluşur</a:t>
            </a:r>
          </a:p>
          <a:p>
            <a:r>
              <a:rPr lang="tr-TR" dirty="0"/>
              <a:t>EC- 2.7.1.1</a:t>
            </a:r>
          </a:p>
          <a:p>
            <a:r>
              <a:rPr lang="tr-TR" dirty="0"/>
              <a:t>2 esas sınıftır(</a:t>
            </a:r>
            <a:r>
              <a:rPr lang="tr-TR" dirty="0" err="1"/>
              <a:t>Transferaz</a:t>
            </a:r>
            <a:r>
              <a:rPr lang="tr-TR" dirty="0"/>
              <a:t>)</a:t>
            </a:r>
          </a:p>
          <a:p>
            <a:r>
              <a:rPr lang="tr-TR" dirty="0"/>
              <a:t>7 alt sınıf (fosfatı transfer eden </a:t>
            </a:r>
            <a:r>
              <a:rPr lang="tr-TR" dirty="0" err="1"/>
              <a:t>fosfotransferaz</a:t>
            </a:r>
            <a:r>
              <a:rPr lang="tr-TR" dirty="0"/>
              <a:t>)</a:t>
            </a:r>
          </a:p>
          <a:p>
            <a:r>
              <a:rPr lang="tr-TR" dirty="0"/>
              <a:t>1 daha alt sınıf (fosfat </a:t>
            </a:r>
            <a:r>
              <a:rPr lang="tr-TR" dirty="0" err="1"/>
              <a:t>akseptörü</a:t>
            </a:r>
            <a:r>
              <a:rPr lang="tr-TR" dirty="0"/>
              <a:t> olarak bir alkol fonksiyonunu tanımlar)</a:t>
            </a:r>
          </a:p>
          <a:p>
            <a:r>
              <a:rPr lang="tr-TR" dirty="0"/>
              <a:t>1 esas enzimi gösterir(enzim </a:t>
            </a:r>
            <a:r>
              <a:rPr lang="tr-TR" dirty="0" err="1"/>
              <a:t>hekzokinazdır</a:t>
            </a:r>
            <a:r>
              <a:rPr lang="tr-TR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940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1. </a:t>
            </a:r>
            <a:r>
              <a:rPr lang="tr-TR" dirty="0" err="1"/>
              <a:t>Oksidoredüktazlar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2. </a:t>
            </a:r>
            <a:r>
              <a:rPr lang="tr-TR" dirty="0" err="1"/>
              <a:t>Transferazlar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3. </a:t>
            </a:r>
            <a:r>
              <a:rPr lang="tr-TR" dirty="0" err="1"/>
              <a:t>Hidrolazlar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4. </a:t>
            </a:r>
            <a:r>
              <a:rPr lang="tr-TR" dirty="0" err="1"/>
              <a:t>Liyazlar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5. </a:t>
            </a:r>
            <a:r>
              <a:rPr lang="tr-TR" dirty="0" err="1"/>
              <a:t>İzomerazlar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6. </a:t>
            </a:r>
            <a:r>
              <a:rPr lang="tr-TR" dirty="0" err="1"/>
              <a:t>Ligazlar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981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Oksidoredüktazlar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redüksiyon-</a:t>
            </a:r>
            <a:r>
              <a:rPr lang="tr-TR" dirty="0" err="1"/>
              <a:t>oksidasyon</a:t>
            </a:r>
            <a:r>
              <a:rPr lang="tr-TR" dirty="0"/>
              <a:t> reaksiyonlarını katalize ederler </a:t>
            </a:r>
          </a:p>
          <a:p>
            <a:pPr lvl="1"/>
            <a:r>
              <a:rPr lang="tr-TR" dirty="0" err="1"/>
              <a:t>Laktat</a:t>
            </a:r>
            <a:r>
              <a:rPr lang="tr-TR" dirty="0"/>
              <a:t> </a:t>
            </a:r>
            <a:r>
              <a:rPr lang="tr-TR" dirty="0" err="1"/>
              <a:t>dehidrojenaz</a:t>
            </a:r>
            <a:endParaRPr lang="tr-TR" dirty="0"/>
          </a:p>
          <a:p>
            <a:pPr lvl="1"/>
            <a:r>
              <a:rPr lang="tr-TR" dirty="0" err="1"/>
              <a:t>Katalaz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71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</a:t>
            </a:r>
            <a:r>
              <a:rPr lang="tr-TR" dirty="0"/>
              <a:t>. </a:t>
            </a:r>
            <a:r>
              <a:rPr lang="tr-TR" dirty="0" err="1"/>
              <a:t>Transferazlar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fonksiyonel grupların bir molekülden diğerine transferini katalize ederler</a:t>
            </a:r>
          </a:p>
          <a:p>
            <a:pPr lvl="1"/>
            <a:r>
              <a:rPr lang="tr-TR" dirty="0" err="1"/>
              <a:t>Aspartat</a:t>
            </a:r>
            <a:r>
              <a:rPr lang="tr-TR" dirty="0"/>
              <a:t> </a:t>
            </a:r>
            <a:r>
              <a:rPr lang="tr-TR" dirty="0" err="1"/>
              <a:t>transaminaz</a:t>
            </a:r>
            <a:endParaRPr lang="tr-TR" dirty="0"/>
          </a:p>
          <a:p>
            <a:pPr lvl="1"/>
            <a:r>
              <a:rPr lang="tr-TR" dirty="0" err="1"/>
              <a:t>Alanin</a:t>
            </a:r>
            <a:r>
              <a:rPr lang="tr-TR" dirty="0"/>
              <a:t> </a:t>
            </a:r>
            <a:r>
              <a:rPr lang="tr-TR" dirty="0" err="1"/>
              <a:t>transaminaz</a:t>
            </a:r>
            <a:endParaRPr lang="tr-TR" dirty="0"/>
          </a:p>
          <a:p>
            <a:pPr lvl="1"/>
            <a:r>
              <a:rPr lang="tr-TR" dirty="0" err="1"/>
              <a:t>Heksokinaz</a:t>
            </a:r>
            <a:endParaRPr lang="tr-TR" dirty="0"/>
          </a:p>
          <a:p>
            <a:pPr lvl="1"/>
            <a:r>
              <a:rPr lang="tr-TR" dirty="0" err="1"/>
              <a:t>Kreatin</a:t>
            </a:r>
            <a:r>
              <a:rPr lang="tr-TR" dirty="0"/>
              <a:t> </a:t>
            </a:r>
            <a:r>
              <a:rPr lang="tr-TR" dirty="0" err="1"/>
              <a:t>kinaz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3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472</Words>
  <Application>Microsoft Office PowerPoint</Application>
  <PresentationFormat>Geniş ekran</PresentationFormat>
  <Paragraphs>83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Organik</vt:lpstr>
      <vt:lpstr>Enzimler</vt:lpstr>
      <vt:lpstr>Tanım</vt:lpstr>
      <vt:lpstr>PowerPoint Sunusu</vt:lpstr>
      <vt:lpstr>PowerPoint Sunusu</vt:lpstr>
      <vt:lpstr>Enzimlerin adlandırılmaları</vt:lpstr>
      <vt:lpstr>PowerPoint Sunusu</vt:lpstr>
      <vt:lpstr>PowerPoint Sunusu</vt:lpstr>
      <vt:lpstr> 1. Oksidoredüktazlar  </vt:lpstr>
      <vt:lpstr> 2. Transferazlar  </vt:lpstr>
      <vt:lpstr>  3. Hidrolazlar   </vt:lpstr>
      <vt:lpstr> 4. Liyazlar  </vt:lpstr>
      <vt:lpstr> 5. İzomerazlar  </vt:lpstr>
      <vt:lpstr>6. Ligazlar</vt:lpstr>
      <vt:lpstr>Enzim katalizi</vt:lpstr>
      <vt:lpstr>Enzim kinetikleri </vt:lpstr>
      <vt:lpstr>PowerPoint Sunusu</vt:lpstr>
      <vt:lpstr>Enzimatik aktivitenin düzenlenmesi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Enzimler</dc:title>
  <dc:creator>user</dc:creator>
  <cp:lastModifiedBy>user</cp:lastModifiedBy>
  <cp:revision>5</cp:revision>
  <dcterms:created xsi:type="dcterms:W3CDTF">2019-08-21T07:45:52Z</dcterms:created>
  <dcterms:modified xsi:type="dcterms:W3CDTF">2019-11-12T06:19:46Z</dcterms:modified>
</cp:coreProperties>
</file>