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notesMasterIdLst>
    <p:notesMasterId r:id="rId11"/>
  </p:notesMasterIdLst>
  <p:sldIdLst>
    <p:sldId id="265" r:id="rId2"/>
    <p:sldId id="266" r:id="rId3"/>
    <p:sldId id="267" r:id="rId4"/>
    <p:sldId id="283" r:id="rId5"/>
    <p:sldId id="268" r:id="rId6"/>
    <p:sldId id="269" r:id="rId7"/>
    <p:sldId id="271" r:id="rId8"/>
    <p:sldId id="282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/>
    <p:restoredTop sz="81955"/>
  </p:normalViewPr>
  <p:slideViewPr>
    <p:cSldViewPr snapToGrid="0" snapToObjects="1">
      <p:cViewPr varScale="1">
        <p:scale>
          <a:sx n="73" d="100"/>
          <a:sy n="73" d="100"/>
        </p:scale>
        <p:origin x="1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4D76B-A847-2D45-A57B-A14C1BA8BCC0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B9063-4770-C947-AA5F-34C17355E0EC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503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Punk: mid-70s. anti-establishment. music of resistance, of protest. rebellion. A subculture.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9B9063-4770-C947-AA5F-34C17355E0EC}" type="slidenum">
              <a:rPr lang="en-TR" smtClean="0"/>
              <a:t>3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280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prole=working class imprimatur=license, accepting that it has good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9B9063-4770-C947-AA5F-34C17355E0EC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11942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feminists thus helped the political issues reach a much wider audience.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9B9063-4770-C947-AA5F-34C17355E0EC}" type="slidenum">
              <a:rPr lang="en-TR" smtClean="0"/>
              <a:t>5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8856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1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9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7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5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0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2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4" r:id="rId5"/>
    <p:sldLayoutId id="2147483715" r:id="rId6"/>
    <p:sldLayoutId id="2147483721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193C-4768-CB4B-8428-ADBCDE49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Third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8D2F1-9FFC-0940-93F4-7C012FCF5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Popular culture is mass culture.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a commercial culture</a:t>
            </a:r>
          </a:p>
          <a:p>
            <a:r>
              <a:rPr lang="en-TR" dirty="0"/>
              <a:t>mass-produced for mass consumption</a:t>
            </a:r>
          </a:p>
          <a:p>
            <a:r>
              <a:rPr lang="en-TR" dirty="0"/>
              <a:t>its audience is a mass of non-discriminating consumers</a:t>
            </a:r>
          </a:p>
          <a:p>
            <a:r>
              <a:rPr lang="en-TR" dirty="0"/>
              <a:t>formulaic and manipulative</a:t>
            </a:r>
          </a:p>
          <a:p>
            <a:r>
              <a:rPr lang="en-TR" dirty="0"/>
              <a:t>public fantasy, a collective dreamworld, escapism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07036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0CBAB-0334-1242-A799-6C91A92F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Fourth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22F55-D65E-CF46-AFA5-3CB1435E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Culture that originates from ‘the people’.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an ‘authentic’ culture of ‘the people’.</a:t>
            </a:r>
          </a:p>
          <a:p>
            <a:r>
              <a:rPr lang="en-TR" dirty="0"/>
              <a:t>folk culture: a culture of the people for the people</a:t>
            </a:r>
          </a:p>
          <a:p>
            <a:endParaRPr lang="en-TR" dirty="0"/>
          </a:p>
          <a:p>
            <a:pPr marL="0" indent="0">
              <a:buNone/>
            </a:pPr>
            <a:r>
              <a:rPr lang="en-TR" b="1" dirty="0"/>
              <a:t>Who are ‘the people’?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58943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A0758A5-97A8-3540-99CB-12FC130B8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715" y="643468"/>
            <a:ext cx="8377542" cy="5571066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5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41747062-8E84-9347-82C2-38EF3FD68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508250"/>
            <a:ext cx="10210800" cy="1841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227C70-6E25-D949-83C9-4C269A101065}"/>
              </a:ext>
            </a:extLst>
          </p:cNvPr>
          <p:cNvSpPr txBox="1"/>
          <p:nvPr/>
        </p:nvSpPr>
        <p:spPr>
          <a:xfrm>
            <a:off x="4385733" y="4859867"/>
            <a:ext cx="627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dirty="0"/>
              <a:t>“Toward a Definition of Popular Culture”, Holt N. Parker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26462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39835-4979-534F-92EA-60613F4D8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Fifth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CD963-22E9-484E-8A24-E675081AA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A site of struggle between the ‘resistance’ of subordinate groups and the forces of ‘incorporation’ operating in the interests of dominant groups.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ex: using popular genres such as science-fiction for feminist politics</a:t>
            </a:r>
          </a:p>
        </p:txBody>
      </p:sp>
    </p:spTree>
    <p:extLst>
      <p:ext uri="{BB962C8B-B14F-4D97-AF65-F5344CB8AC3E}">
        <p14:creationId xmlns:p14="http://schemas.microsoft.com/office/powerpoint/2010/main" val="16437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8D56-BC46-694A-88D4-92292810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Postmodern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C08E-C71B-C148-8231-8A296074D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Postmodern culture is a culture that no longer recognizes the distinction between high and popular culture.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Thus the distinction between ‘authentic’ and ‘commercial’ culture is blurred. </a:t>
            </a:r>
          </a:p>
        </p:txBody>
      </p:sp>
    </p:spTree>
    <p:extLst>
      <p:ext uri="{BB962C8B-B14F-4D97-AF65-F5344CB8AC3E}">
        <p14:creationId xmlns:p14="http://schemas.microsoft.com/office/powerpoint/2010/main" val="391935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38ACAE51-E30C-C04E-8412-8C45E35B7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710" y="2018525"/>
            <a:ext cx="9173823" cy="282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81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E231C235-F0BB-4D4D-AB91-1078745F0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9635" y="266950"/>
            <a:ext cx="8949502" cy="5571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5CEB95-2278-9A49-9E7A-590095C21E55}"/>
              </a:ext>
            </a:extLst>
          </p:cNvPr>
          <p:cNvSpPr txBox="1"/>
          <p:nvPr/>
        </p:nvSpPr>
        <p:spPr>
          <a:xfrm>
            <a:off x="5006788" y="6073800"/>
            <a:ext cx="6208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dirty="0"/>
              <a:t>“Toward a Definition of Popular Culture”, Holt N. Parker</a:t>
            </a:r>
          </a:p>
        </p:txBody>
      </p:sp>
    </p:spTree>
    <p:extLst>
      <p:ext uri="{BB962C8B-B14F-4D97-AF65-F5344CB8AC3E}">
        <p14:creationId xmlns:p14="http://schemas.microsoft.com/office/powerpoint/2010/main" val="375232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95CAC-2D50-4240-86AA-D1449748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Examples of Popular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6E149-40F6-9D4C-89AF-190715D68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pop music</a:t>
            </a:r>
          </a:p>
          <a:p>
            <a:r>
              <a:rPr lang="en-TR" dirty="0"/>
              <a:t>comics</a:t>
            </a:r>
          </a:p>
          <a:p>
            <a:r>
              <a:rPr lang="en-TR" dirty="0"/>
              <a:t>soap operas</a:t>
            </a:r>
          </a:p>
          <a:p>
            <a:r>
              <a:rPr lang="en-TR" dirty="0"/>
              <a:t>TV programmes</a:t>
            </a:r>
          </a:p>
          <a:p>
            <a:r>
              <a:rPr lang="en-TR" dirty="0"/>
              <a:t>films</a:t>
            </a:r>
          </a:p>
          <a:p>
            <a:r>
              <a:rPr lang="en-TR" dirty="0"/>
              <a:t>clothes</a:t>
            </a:r>
          </a:p>
          <a:p>
            <a:r>
              <a:rPr lang="en-TR" dirty="0"/>
              <a:t>computer games</a:t>
            </a:r>
          </a:p>
        </p:txBody>
      </p:sp>
    </p:spTree>
    <p:extLst>
      <p:ext uri="{BB962C8B-B14F-4D97-AF65-F5344CB8AC3E}">
        <p14:creationId xmlns:p14="http://schemas.microsoft.com/office/powerpoint/2010/main" val="313385475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D2E33"/>
      </a:dk2>
      <a:lt2>
        <a:srgbClr val="E2E8E2"/>
      </a:lt2>
      <a:accent1>
        <a:srgbClr val="C34DBC"/>
      </a:accent1>
      <a:accent2>
        <a:srgbClr val="873BB1"/>
      </a:accent2>
      <a:accent3>
        <a:srgbClr val="684DC3"/>
      </a:accent3>
      <a:accent4>
        <a:srgbClr val="3B51B1"/>
      </a:accent4>
      <a:accent5>
        <a:srgbClr val="4D94C3"/>
      </a:accent5>
      <a:accent6>
        <a:srgbClr val="3BB1AF"/>
      </a:accent6>
      <a:hlink>
        <a:srgbClr val="329638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231</Words>
  <Application>Microsoft Macintosh PowerPoint</Application>
  <PresentationFormat>Widescreen</PresentationFormat>
  <Paragraphs>39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Elephant</vt:lpstr>
      <vt:lpstr>BrushVTI</vt:lpstr>
      <vt:lpstr>Third Definition</vt:lpstr>
      <vt:lpstr>Fourth Definition</vt:lpstr>
      <vt:lpstr>PowerPoint Presentation</vt:lpstr>
      <vt:lpstr>PowerPoint Presentation</vt:lpstr>
      <vt:lpstr>Fifth Definition</vt:lpstr>
      <vt:lpstr>Postmodern View</vt:lpstr>
      <vt:lpstr>PowerPoint Presentation</vt:lpstr>
      <vt:lpstr>PowerPoint Presentation</vt:lpstr>
      <vt:lpstr>Examples of Popular Culture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 Culture &amp; Literature</dc:title>
  <dc:creator>Seda.Peksen</dc:creator>
  <cp:lastModifiedBy>Seda.Peksen</cp:lastModifiedBy>
  <cp:revision>76</cp:revision>
  <dcterms:created xsi:type="dcterms:W3CDTF">2021-02-15T21:23:11Z</dcterms:created>
  <dcterms:modified xsi:type="dcterms:W3CDTF">2022-04-20T17:23:25Z</dcterms:modified>
</cp:coreProperties>
</file>