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522" r:id="rId6"/>
    <p:sldId id="691" r:id="rId7"/>
    <p:sldId id="697" r:id="rId8"/>
    <p:sldId id="743" r:id="rId9"/>
    <p:sldId id="744" r:id="rId10"/>
    <p:sldId id="74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373-E045-4B42-AC23-9F018909DF7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09E70-2EF9-4EEE-A067-915A6F92E1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ECC8D-2411-4ED1-B8E3-6284480348A4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1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322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4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373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1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8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6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5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F7667-688D-4320-84D2-94414B246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MÜŞTERİ İLİŞKİLERİ YÖNETİMİ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603941-575F-4B7F-ADC7-FE63047D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0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4AC16-4022-49E5-BF08-6E1DBD637DB5}" type="slidenum">
              <a:rPr lang="tr-TR"/>
              <a:pPr>
                <a:defRPr/>
              </a:pPr>
              <a:t>10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992313" y="836610"/>
            <a:ext cx="8229600" cy="115728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cap="none" dirty="0"/>
              <a:t>Müşteri Tutma Ve Kazanma Süreci</a:t>
            </a:r>
          </a:p>
        </p:txBody>
      </p:sp>
      <p:sp>
        <p:nvSpPr>
          <p:cNvPr id="50178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  <p:sp>
        <p:nvSpPr>
          <p:cNvPr id="6" name="5 Sağa Bükülü Ok"/>
          <p:cNvSpPr/>
          <p:nvPr/>
        </p:nvSpPr>
        <p:spPr>
          <a:xfrm>
            <a:off x="2495550" y="4868864"/>
            <a:ext cx="1079500" cy="1152525"/>
          </a:xfrm>
          <a:prstGeom prst="curvedRightArrow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6 Sağa Bükülü Ok"/>
          <p:cNvSpPr/>
          <p:nvPr/>
        </p:nvSpPr>
        <p:spPr>
          <a:xfrm>
            <a:off x="2566989" y="3284539"/>
            <a:ext cx="1152525" cy="865187"/>
          </a:xfrm>
          <a:prstGeom prst="curvedRightArrow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7 Sağa Bükülü Ok"/>
          <p:cNvSpPr/>
          <p:nvPr/>
        </p:nvSpPr>
        <p:spPr>
          <a:xfrm>
            <a:off x="2495551" y="1700213"/>
            <a:ext cx="1008063" cy="1008062"/>
          </a:xfrm>
          <a:prstGeom prst="curvedRightArrow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00360" name="8 Metin kutusu"/>
          <p:cNvSpPr txBox="1">
            <a:spLocks noChangeArrowheads="1"/>
          </p:cNvSpPr>
          <p:nvPr/>
        </p:nvSpPr>
        <p:spPr bwMode="auto">
          <a:xfrm>
            <a:off x="3648076" y="4871368"/>
            <a:ext cx="54006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dirty="0"/>
              <a:t>Kaybedilen Müşterileri Geri Kazanma</a:t>
            </a:r>
          </a:p>
        </p:txBody>
      </p:sp>
      <p:sp>
        <p:nvSpPr>
          <p:cNvPr id="100361" name="9 Metin kutusu"/>
          <p:cNvSpPr txBox="1">
            <a:spLocks noChangeArrowheads="1"/>
          </p:cNvSpPr>
          <p:nvPr/>
        </p:nvSpPr>
        <p:spPr bwMode="auto">
          <a:xfrm>
            <a:off x="3863976" y="1979118"/>
            <a:ext cx="56880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dirty="0"/>
              <a:t>Yeni Müşteriler Bulma</a:t>
            </a:r>
          </a:p>
        </p:txBody>
      </p:sp>
      <p:sp>
        <p:nvSpPr>
          <p:cNvPr id="100362" name="10 Metin kutusu"/>
          <p:cNvSpPr txBox="1">
            <a:spLocks noChangeArrowheads="1"/>
          </p:cNvSpPr>
          <p:nvPr/>
        </p:nvSpPr>
        <p:spPr bwMode="auto">
          <a:xfrm>
            <a:off x="3791744" y="3140968"/>
            <a:ext cx="55451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dirty="0"/>
              <a:t>Mevcut Müşteride Sadakat Yaratma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1D2E57-D4E8-4973-9462-9424BA67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689547"/>
            <a:ext cx="10178322" cy="1184969"/>
          </a:xfrm>
        </p:spPr>
        <p:txBody>
          <a:bodyPr>
            <a:normAutofit fontScale="90000"/>
          </a:bodyPr>
          <a:lstStyle/>
          <a:p>
            <a:r>
              <a:rPr lang="tr-TR" sz="5400" cap="none" dirty="0"/>
              <a:t>Müşteri İlişkileri Yönetimi Nedir?</a:t>
            </a:r>
            <a:endParaRPr lang="tr-TR" cap="none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D147FA-B753-4441-A362-1097F4AAF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6"/>
          </a:xfrm>
        </p:spPr>
        <p:txBody>
          <a:bodyPr/>
          <a:lstStyle/>
          <a:p>
            <a:pPr algn="just">
              <a:buNone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MİY (CRM):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Yeni müşteri edinmek,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 olan müşteriyi tutmak,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sadakatini kazanmak ve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Karlılığını artırmak için anlamlı  iletişimler yoluyla işletme çapında müşteri davranışlarını anlama ve etkileme yaklaşımıdır.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72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EA59F9-F931-4589-9B22-3A26CC03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569" y="793869"/>
            <a:ext cx="10178322" cy="1094892"/>
          </a:xfrm>
        </p:spPr>
        <p:txBody>
          <a:bodyPr/>
          <a:lstStyle/>
          <a:p>
            <a:r>
              <a:rPr lang="tr-TR" sz="5400" cap="none" dirty="0"/>
              <a:t>MİY Ortaya Çıkış Nedenleri</a:t>
            </a:r>
            <a:endParaRPr lang="tr-TR" cap="none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6CB541-7D89-4D5B-972C-AD0EBD6AF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93693"/>
            <a:ext cx="10178322" cy="38859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Yoğun rekabet ortamı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memnuniyeti ve müşteri sadakati kavramlarının önem kazanması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 olan müşterinin değerinin anlaşılması ve müşteriyi elde etme çabalarına gerek duyulması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Müşterinin özel ihtiyaçlarına göre davranma stratejilerinin gerekliliği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Pazar payının değil müşteri payının önemli hale gelmesi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Kitlesel pazarlamanın gittikçe pahalı bir müşteri kazanma yolu olması</a:t>
            </a:r>
          </a:p>
          <a:p>
            <a:pPr>
              <a:buFont typeface="Wingdings" pitchFamily="2" charset="2"/>
              <a:buChar char="Ø"/>
            </a:pP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İletişim teknolojileri ve veri tabanı yönetim sistemlerinde yaşanan gelişmeler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62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A7671-CE09-4884-9D67-DA06EC5C3554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13316" name="5 Slayt Numarası Yer Tutucusu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B4D3EA1-0178-4A38-BACB-4EAAE85454CB}" type="slidenum">
              <a:rPr lang="tr-TR" sz="1200"/>
              <a:pPr algn="r"/>
              <a:t>4</a:t>
            </a:fld>
            <a:endParaRPr lang="tr-TR" sz="12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1678" y="382385"/>
            <a:ext cx="10178322" cy="1217816"/>
          </a:xfrm>
        </p:spPr>
        <p:txBody>
          <a:bodyPr anchor="b"/>
          <a:lstStyle/>
          <a:p>
            <a:pPr eaLnBrk="1" hangingPunct="1">
              <a:defRPr/>
            </a:pPr>
            <a:r>
              <a:rPr lang="tr-TR" cap="none" dirty="0"/>
              <a:t>MİY Amaçları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600201"/>
            <a:ext cx="8229600" cy="398904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ilişkilerini karlı hale getirmek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Farklılaşma sağlamak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Maliyeti minimum kılmak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İşletmenin verimini arttırmak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Uyumlu faaliyetler sağlamak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taleplerini karşılamak</a:t>
            </a:r>
          </a:p>
          <a:p>
            <a:pPr eaLnBrk="1" hangingPunct="1">
              <a:lnSpc>
                <a:spcPct val="9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A7671-CE09-4884-9D67-DA06EC5C3554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13316" name="5 Slayt Numarası Yer Tutucusu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B4D3EA1-0178-4A38-BACB-4EAAE85454CB}" type="slidenum">
              <a:rPr lang="tr-TR" sz="1200"/>
              <a:pPr algn="r"/>
              <a:t>5</a:t>
            </a:fld>
            <a:endParaRPr lang="tr-TR" sz="120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199213"/>
            <a:ext cx="8229600" cy="439002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MİY’in amaçlarını şöyle sıralamak mümkündür.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taleplerini karşılamak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Farklılaşma sağlamak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Maliyeti minimum kılmak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Uyumlu faaliyetler sağlamak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 ilişkilerini karlı hale getirmek</a:t>
            </a: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İşletmenin verimini arttırmak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tr-TR" dirty="0"/>
          </a:p>
          <a:p>
            <a:pPr eaLnBrk="1" hangingPunct="1">
              <a:lnSpc>
                <a:spcPct val="9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2A8BD-C303-4B26-8D40-EB23D362BA16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14340" name="5 Slayt Numarası Yer Tutucusu"/>
          <p:cNvSpPr txBox="1">
            <a:spLocks noGrp="1"/>
          </p:cNvSpPr>
          <p:nvPr/>
        </p:nvSpPr>
        <p:spPr bwMode="auto">
          <a:xfrm>
            <a:off x="8077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944FAD4-4DA3-4458-807E-F61BE9660DCC}" type="slidenum">
              <a:rPr lang="tr-TR" sz="1200"/>
              <a:pPr algn="r"/>
              <a:t>6</a:t>
            </a:fld>
            <a:endParaRPr lang="tr-TR" sz="12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tr-TR" sz="4000" cap="none" dirty="0">
                <a:solidFill>
                  <a:schemeClr val="tx1"/>
                </a:solidFill>
              </a:rPr>
              <a:t>MİY Evreleri</a:t>
            </a:r>
            <a:endParaRPr lang="en-US" sz="4000" cap="none" dirty="0">
              <a:solidFill>
                <a:schemeClr val="tx1"/>
              </a:solidFill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2075877" y="2617133"/>
            <a:ext cx="7339013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3200" dirty="0">
                <a:cs typeface="Times New Roman" pitchFamily="18" charset="0"/>
              </a:rPr>
              <a:t>1. </a:t>
            </a:r>
            <a:r>
              <a:rPr lang="tr-TR" sz="3200" dirty="0">
                <a:cs typeface="Times New Roman" pitchFamily="18" charset="0"/>
              </a:rPr>
              <a:t>Müşteri seçimi</a:t>
            </a:r>
            <a:endParaRPr lang="en-GB" sz="3200" dirty="0"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sz="3200" dirty="0">
                <a:cs typeface="Times New Roman" pitchFamily="18" charset="0"/>
              </a:rPr>
              <a:t>2. </a:t>
            </a:r>
            <a:r>
              <a:rPr lang="tr-TR" sz="3200" dirty="0">
                <a:cs typeface="Times New Roman" pitchFamily="18" charset="0"/>
              </a:rPr>
              <a:t>Müşteri edinme</a:t>
            </a:r>
            <a:endParaRPr lang="en-GB" sz="3200" dirty="0"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sz="3200" dirty="0">
                <a:cs typeface="Times New Roman" pitchFamily="18" charset="0"/>
              </a:rPr>
              <a:t>3. </a:t>
            </a:r>
            <a:r>
              <a:rPr lang="tr-TR" sz="3200" dirty="0">
                <a:cs typeface="Times New Roman" pitchFamily="18" charset="0"/>
              </a:rPr>
              <a:t>Müşteriyi koruma</a:t>
            </a:r>
            <a:endParaRPr lang="en-GB" sz="3200" dirty="0"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tr-TR" sz="3200" dirty="0">
                <a:cs typeface="Times New Roman" pitchFamily="18" charset="0"/>
              </a:rPr>
              <a:t> </a:t>
            </a:r>
            <a:r>
              <a:rPr lang="en-GB" sz="3200" dirty="0">
                <a:cs typeface="Times New Roman" pitchFamily="18" charset="0"/>
              </a:rPr>
              <a:t>4. </a:t>
            </a:r>
            <a:r>
              <a:rPr lang="tr-TR" sz="3200" dirty="0">
                <a:cs typeface="Times New Roman" pitchFamily="18" charset="0"/>
              </a:rPr>
              <a:t>Müşteriyi büyütme (derinleştirme)</a:t>
            </a:r>
            <a:endParaRPr lang="en-GB" sz="32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351584" y="873902"/>
            <a:ext cx="7488832" cy="5110196"/>
            <a:chOff x="1043608" y="335029"/>
            <a:chExt cx="7488832" cy="4306306"/>
          </a:xfrm>
        </p:grpSpPr>
        <p:sp>
          <p:nvSpPr>
            <p:cNvPr id="5" name="Freeform 4"/>
            <p:cNvSpPr/>
            <p:nvPr/>
          </p:nvSpPr>
          <p:spPr>
            <a:xfrm>
              <a:off x="3739587" y="438796"/>
              <a:ext cx="4792853" cy="830132"/>
            </a:xfrm>
            <a:custGeom>
              <a:avLst/>
              <a:gdLst>
                <a:gd name="connsiteX0" fmla="*/ 138358 w 830131"/>
                <a:gd name="connsiteY0" fmla="*/ 0 h 4792852"/>
                <a:gd name="connsiteX1" fmla="*/ 691773 w 830131"/>
                <a:gd name="connsiteY1" fmla="*/ 0 h 4792852"/>
                <a:gd name="connsiteX2" fmla="*/ 789607 w 830131"/>
                <a:gd name="connsiteY2" fmla="*/ 40524 h 4792852"/>
                <a:gd name="connsiteX3" fmla="*/ 830131 w 830131"/>
                <a:gd name="connsiteY3" fmla="*/ 138358 h 4792852"/>
                <a:gd name="connsiteX4" fmla="*/ 830131 w 830131"/>
                <a:gd name="connsiteY4" fmla="*/ 4792852 h 4792852"/>
                <a:gd name="connsiteX5" fmla="*/ 830131 w 830131"/>
                <a:gd name="connsiteY5" fmla="*/ 4792852 h 4792852"/>
                <a:gd name="connsiteX6" fmla="*/ 830131 w 830131"/>
                <a:gd name="connsiteY6" fmla="*/ 4792852 h 4792852"/>
                <a:gd name="connsiteX7" fmla="*/ 0 w 830131"/>
                <a:gd name="connsiteY7" fmla="*/ 4792852 h 4792852"/>
                <a:gd name="connsiteX8" fmla="*/ 0 w 830131"/>
                <a:gd name="connsiteY8" fmla="*/ 4792852 h 4792852"/>
                <a:gd name="connsiteX9" fmla="*/ 0 w 830131"/>
                <a:gd name="connsiteY9" fmla="*/ 4792852 h 4792852"/>
                <a:gd name="connsiteX10" fmla="*/ 0 w 830131"/>
                <a:gd name="connsiteY10" fmla="*/ 138358 h 4792852"/>
                <a:gd name="connsiteX11" fmla="*/ 40524 w 830131"/>
                <a:gd name="connsiteY11" fmla="*/ 40524 h 4792852"/>
                <a:gd name="connsiteX12" fmla="*/ 138358 w 830131"/>
                <a:gd name="connsiteY12" fmla="*/ 0 h 4792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0131" h="4792852">
                  <a:moveTo>
                    <a:pt x="830131" y="798827"/>
                  </a:moveTo>
                  <a:lnTo>
                    <a:pt x="830131" y="3994025"/>
                  </a:lnTo>
                  <a:cubicBezTo>
                    <a:pt x="830131" y="4205887"/>
                    <a:pt x="827606" y="4409072"/>
                    <a:pt x="823112" y="4558880"/>
                  </a:cubicBezTo>
                  <a:cubicBezTo>
                    <a:pt x="818618" y="4708687"/>
                    <a:pt x="812523" y="4792849"/>
                    <a:pt x="806167" y="4792849"/>
                  </a:cubicBezTo>
                  <a:lnTo>
                    <a:pt x="0" y="4792849"/>
                  </a:lnTo>
                  <a:lnTo>
                    <a:pt x="0" y="4792849"/>
                  </a:lnTo>
                  <a:lnTo>
                    <a:pt x="0" y="4792849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806167" y="3"/>
                  </a:lnTo>
                  <a:cubicBezTo>
                    <a:pt x="812523" y="3"/>
                    <a:pt x="818618" y="84165"/>
                    <a:pt x="823112" y="233972"/>
                  </a:cubicBezTo>
                  <a:cubicBezTo>
                    <a:pt x="827606" y="383780"/>
                    <a:pt x="830131" y="586965"/>
                    <a:pt x="830131" y="798827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4349" rIns="288174" bIns="164350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400" dirty="0"/>
                <a:t>Hedef kitlenin belirlenmesi</a:t>
              </a:r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400" dirty="0"/>
                <a:t>Bölümlendirme </a:t>
              </a:r>
              <a:endParaRPr lang="en-AU" sz="1400" dirty="0"/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400" dirty="0"/>
                <a:t>Konumlandırma</a:t>
              </a:r>
              <a:endParaRPr lang="en-AU" sz="1400" dirty="0"/>
            </a:p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400" dirty="0"/>
                <a:t>Marka ve müşteri planlamaları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1043608" y="335029"/>
              <a:ext cx="2695979" cy="1037664"/>
            </a:xfrm>
            <a:custGeom>
              <a:avLst/>
              <a:gdLst>
                <a:gd name="connsiteX0" fmla="*/ 0 w 2695979"/>
                <a:gd name="connsiteY0" fmla="*/ 172947 h 1037664"/>
                <a:gd name="connsiteX1" fmla="*/ 50655 w 2695979"/>
                <a:gd name="connsiteY1" fmla="*/ 50655 h 1037664"/>
                <a:gd name="connsiteX2" fmla="*/ 172947 w 2695979"/>
                <a:gd name="connsiteY2" fmla="*/ 0 h 1037664"/>
                <a:gd name="connsiteX3" fmla="*/ 2523032 w 2695979"/>
                <a:gd name="connsiteY3" fmla="*/ 0 h 1037664"/>
                <a:gd name="connsiteX4" fmla="*/ 2645324 w 2695979"/>
                <a:gd name="connsiteY4" fmla="*/ 50655 h 1037664"/>
                <a:gd name="connsiteX5" fmla="*/ 2695979 w 2695979"/>
                <a:gd name="connsiteY5" fmla="*/ 172947 h 1037664"/>
                <a:gd name="connsiteX6" fmla="*/ 2695979 w 2695979"/>
                <a:gd name="connsiteY6" fmla="*/ 864717 h 1037664"/>
                <a:gd name="connsiteX7" fmla="*/ 2645324 w 2695979"/>
                <a:gd name="connsiteY7" fmla="*/ 987009 h 1037664"/>
                <a:gd name="connsiteX8" fmla="*/ 2523032 w 2695979"/>
                <a:gd name="connsiteY8" fmla="*/ 1037664 h 1037664"/>
                <a:gd name="connsiteX9" fmla="*/ 172947 w 2695979"/>
                <a:gd name="connsiteY9" fmla="*/ 1037664 h 1037664"/>
                <a:gd name="connsiteX10" fmla="*/ 50655 w 2695979"/>
                <a:gd name="connsiteY10" fmla="*/ 987009 h 1037664"/>
                <a:gd name="connsiteX11" fmla="*/ 0 w 2695979"/>
                <a:gd name="connsiteY11" fmla="*/ 864717 h 1037664"/>
                <a:gd name="connsiteX12" fmla="*/ 0 w 2695979"/>
                <a:gd name="connsiteY12" fmla="*/ 172947 h 103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95979" h="1037664">
                  <a:moveTo>
                    <a:pt x="0" y="172947"/>
                  </a:moveTo>
                  <a:cubicBezTo>
                    <a:pt x="0" y="127079"/>
                    <a:pt x="18221" y="83089"/>
                    <a:pt x="50655" y="50655"/>
                  </a:cubicBezTo>
                  <a:cubicBezTo>
                    <a:pt x="83089" y="18221"/>
                    <a:pt x="127079" y="0"/>
                    <a:pt x="172947" y="0"/>
                  </a:cubicBezTo>
                  <a:lnTo>
                    <a:pt x="2523032" y="0"/>
                  </a:lnTo>
                  <a:cubicBezTo>
                    <a:pt x="2568900" y="0"/>
                    <a:pt x="2612890" y="18221"/>
                    <a:pt x="2645324" y="50655"/>
                  </a:cubicBezTo>
                  <a:cubicBezTo>
                    <a:pt x="2677758" y="83089"/>
                    <a:pt x="2695979" y="127079"/>
                    <a:pt x="2695979" y="172947"/>
                  </a:cubicBezTo>
                  <a:lnTo>
                    <a:pt x="2695979" y="864717"/>
                  </a:lnTo>
                  <a:cubicBezTo>
                    <a:pt x="2695979" y="910585"/>
                    <a:pt x="2677758" y="954575"/>
                    <a:pt x="2645324" y="987009"/>
                  </a:cubicBezTo>
                  <a:cubicBezTo>
                    <a:pt x="2612890" y="1019443"/>
                    <a:pt x="2568900" y="1037664"/>
                    <a:pt x="2523032" y="1037664"/>
                  </a:cubicBezTo>
                  <a:lnTo>
                    <a:pt x="172947" y="1037664"/>
                  </a:lnTo>
                  <a:cubicBezTo>
                    <a:pt x="127079" y="1037664"/>
                    <a:pt x="83089" y="1019443"/>
                    <a:pt x="50655" y="987009"/>
                  </a:cubicBezTo>
                  <a:cubicBezTo>
                    <a:pt x="18221" y="954575"/>
                    <a:pt x="0" y="910585"/>
                    <a:pt x="0" y="864717"/>
                  </a:cubicBezTo>
                  <a:lnTo>
                    <a:pt x="0" y="172947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45" tIns="105900" rIns="161145" bIns="10590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900" dirty="0"/>
                <a:t>Müşteri Seçimi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739587" y="1528343"/>
              <a:ext cx="4792853" cy="830132"/>
            </a:xfrm>
            <a:custGeom>
              <a:avLst/>
              <a:gdLst>
                <a:gd name="connsiteX0" fmla="*/ 138358 w 830131"/>
                <a:gd name="connsiteY0" fmla="*/ 0 h 4792852"/>
                <a:gd name="connsiteX1" fmla="*/ 691773 w 830131"/>
                <a:gd name="connsiteY1" fmla="*/ 0 h 4792852"/>
                <a:gd name="connsiteX2" fmla="*/ 789607 w 830131"/>
                <a:gd name="connsiteY2" fmla="*/ 40524 h 4792852"/>
                <a:gd name="connsiteX3" fmla="*/ 830131 w 830131"/>
                <a:gd name="connsiteY3" fmla="*/ 138358 h 4792852"/>
                <a:gd name="connsiteX4" fmla="*/ 830131 w 830131"/>
                <a:gd name="connsiteY4" fmla="*/ 4792852 h 4792852"/>
                <a:gd name="connsiteX5" fmla="*/ 830131 w 830131"/>
                <a:gd name="connsiteY5" fmla="*/ 4792852 h 4792852"/>
                <a:gd name="connsiteX6" fmla="*/ 830131 w 830131"/>
                <a:gd name="connsiteY6" fmla="*/ 4792852 h 4792852"/>
                <a:gd name="connsiteX7" fmla="*/ 0 w 830131"/>
                <a:gd name="connsiteY7" fmla="*/ 4792852 h 4792852"/>
                <a:gd name="connsiteX8" fmla="*/ 0 w 830131"/>
                <a:gd name="connsiteY8" fmla="*/ 4792852 h 4792852"/>
                <a:gd name="connsiteX9" fmla="*/ 0 w 830131"/>
                <a:gd name="connsiteY9" fmla="*/ 4792852 h 4792852"/>
                <a:gd name="connsiteX10" fmla="*/ 0 w 830131"/>
                <a:gd name="connsiteY10" fmla="*/ 138358 h 4792852"/>
                <a:gd name="connsiteX11" fmla="*/ 40524 w 830131"/>
                <a:gd name="connsiteY11" fmla="*/ 40524 h 4792852"/>
                <a:gd name="connsiteX12" fmla="*/ 138358 w 830131"/>
                <a:gd name="connsiteY12" fmla="*/ 0 h 4792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0131" h="4792852">
                  <a:moveTo>
                    <a:pt x="830131" y="798827"/>
                  </a:moveTo>
                  <a:lnTo>
                    <a:pt x="830131" y="3994025"/>
                  </a:lnTo>
                  <a:cubicBezTo>
                    <a:pt x="830131" y="4205887"/>
                    <a:pt x="827606" y="4409072"/>
                    <a:pt x="823112" y="4558880"/>
                  </a:cubicBezTo>
                  <a:cubicBezTo>
                    <a:pt x="818618" y="4708687"/>
                    <a:pt x="812523" y="4792849"/>
                    <a:pt x="806167" y="4792849"/>
                  </a:cubicBezTo>
                  <a:lnTo>
                    <a:pt x="0" y="4792849"/>
                  </a:lnTo>
                  <a:lnTo>
                    <a:pt x="0" y="4792849"/>
                  </a:lnTo>
                  <a:lnTo>
                    <a:pt x="0" y="4792849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806167" y="3"/>
                  </a:lnTo>
                  <a:cubicBezTo>
                    <a:pt x="812523" y="3"/>
                    <a:pt x="818618" y="84165"/>
                    <a:pt x="823112" y="233972"/>
                  </a:cubicBezTo>
                  <a:cubicBezTo>
                    <a:pt x="827606" y="383780"/>
                    <a:pt x="830131" y="586965"/>
                    <a:pt x="830131" y="798827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  <a:alpha val="90000"/>
              </a:schemeClr>
            </a:solidFill>
            <a:ln>
              <a:solidFill>
                <a:schemeClr val="tx2">
                  <a:lumMod val="50000"/>
                  <a:lumOff val="50000"/>
                  <a:alpha val="9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4349" rIns="288174" bIns="164350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dirty="0"/>
                <a:t>Satışı gerçekleştirmek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dirty="0"/>
                <a:t>İhtiyaç analizleri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dirty="0"/>
                <a:t>Teklif oluşturma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dirty="0"/>
                <a:t>Kapanış adımları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1043608" y="1424576"/>
              <a:ext cx="2695979" cy="1037664"/>
            </a:xfrm>
            <a:custGeom>
              <a:avLst/>
              <a:gdLst>
                <a:gd name="connsiteX0" fmla="*/ 0 w 2695979"/>
                <a:gd name="connsiteY0" fmla="*/ 172947 h 1037664"/>
                <a:gd name="connsiteX1" fmla="*/ 50655 w 2695979"/>
                <a:gd name="connsiteY1" fmla="*/ 50655 h 1037664"/>
                <a:gd name="connsiteX2" fmla="*/ 172947 w 2695979"/>
                <a:gd name="connsiteY2" fmla="*/ 0 h 1037664"/>
                <a:gd name="connsiteX3" fmla="*/ 2523032 w 2695979"/>
                <a:gd name="connsiteY3" fmla="*/ 0 h 1037664"/>
                <a:gd name="connsiteX4" fmla="*/ 2645324 w 2695979"/>
                <a:gd name="connsiteY4" fmla="*/ 50655 h 1037664"/>
                <a:gd name="connsiteX5" fmla="*/ 2695979 w 2695979"/>
                <a:gd name="connsiteY5" fmla="*/ 172947 h 1037664"/>
                <a:gd name="connsiteX6" fmla="*/ 2695979 w 2695979"/>
                <a:gd name="connsiteY6" fmla="*/ 864717 h 1037664"/>
                <a:gd name="connsiteX7" fmla="*/ 2645324 w 2695979"/>
                <a:gd name="connsiteY7" fmla="*/ 987009 h 1037664"/>
                <a:gd name="connsiteX8" fmla="*/ 2523032 w 2695979"/>
                <a:gd name="connsiteY8" fmla="*/ 1037664 h 1037664"/>
                <a:gd name="connsiteX9" fmla="*/ 172947 w 2695979"/>
                <a:gd name="connsiteY9" fmla="*/ 1037664 h 1037664"/>
                <a:gd name="connsiteX10" fmla="*/ 50655 w 2695979"/>
                <a:gd name="connsiteY10" fmla="*/ 987009 h 1037664"/>
                <a:gd name="connsiteX11" fmla="*/ 0 w 2695979"/>
                <a:gd name="connsiteY11" fmla="*/ 864717 h 1037664"/>
                <a:gd name="connsiteX12" fmla="*/ 0 w 2695979"/>
                <a:gd name="connsiteY12" fmla="*/ 172947 h 103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95979" h="1037664">
                  <a:moveTo>
                    <a:pt x="0" y="172947"/>
                  </a:moveTo>
                  <a:cubicBezTo>
                    <a:pt x="0" y="127079"/>
                    <a:pt x="18221" y="83089"/>
                    <a:pt x="50655" y="50655"/>
                  </a:cubicBezTo>
                  <a:cubicBezTo>
                    <a:pt x="83089" y="18221"/>
                    <a:pt x="127079" y="0"/>
                    <a:pt x="172947" y="0"/>
                  </a:cubicBezTo>
                  <a:lnTo>
                    <a:pt x="2523032" y="0"/>
                  </a:lnTo>
                  <a:cubicBezTo>
                    <a:pt x="2568900" y="0"/>
                    <a:pt x="2612890" y="18221"/>
                    <a:pt x="2645324" y="50655"/>
                  </a:cubicBezTo>
                  <a:cubicBezTo>
                    <a:pt x="2677758" y="83089"/>
                    <a:pt x="2695979" y="127079"/>
                    <a:pt x="2695979" y="172947"/>
                  </a:cubicBezTo>
                  <a:lnTo>
                    <a:pt x="2695979" y="864717"/>
                  </a:lnTo>
                  <a:cubicBezTo>
                    <a:pt x="2695979" y="910585"/>
                    <a:pt x="2677758" y="954575"/>
                    <a:pt x="2645324" y="987009"/>
                  </a:cubicBezTo>
                  <a:cubicBezTo>
                    <a:pt x="2612890" y="1019443"/>
                    <a:pt x="2568900" y="1037664"/>
                    <a:pt x="2523032" y="1037664"/>
                  </a:cubicBezTo>
                  <a:lnTo>
                    <a:pt x="172947" y="1037664"/>
                  </a:lnTo>
                  <a:cubicBezTo>
                    <a:pt x="127079" y="1037664"/>
                    <a:pt x="83089" y="1019443"/>
                    <a:pt x="50655" y="987009"/>
                  </a:cubicBezTo>
                  <a:cubicBezTo>
                    <a:pt x="18221" y="954575"/>
                    <a:pt x="0" y="910585"/>
                    <a:pt x="0" y="864717"/>
                  </a:cubicBezTo>
                  <a:lnTo>
                    <a:pt x="0" y="172947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45" tIns="105900" rIns="161145" bIns="10590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900" dirty="0"/>
                <a:t>Müşteri edinme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3739587" y="2617889"/>
              <a:ext cx="4792853" cy="830132"/>
            </a:xfrm>
            <a:custGeom>
              <a:avLst/>
              <a:gdLst>
                <a:gd name="connsiteX0" fmla="*/ 138358 w 830131"/>
                <a:gd name="connsiteY0" fmla="*/ 0 h 4792852"/>
                <a:gd name="connsiteX1" fmla="*/ 691773 w 830131"/>
                <a:gd name="connsiteY1" fmla="*/ 0 h 4792852"/>
                <a:gd name="connsiteX2" fmla="*/ 789607 w 830131"/>
                <a:gd name="connsiteY2" fmla="*/ 40524 h 4792852"/>
                <a:gd name="connsiteX3" fmla="*/ 830131 w 830131"/>
                <a:gd name="connsiteY3" fmla="*/ 138358 h 4792852"/>
                <a:gd name="connsiteX4" fmla="*/ 830131 w 830131"/>
                <a:gd name="connsiteY4" fmla="*/ 4792852 h 4792852"/>
                <a:gd name="connsiteX5" fmla="*/ 830131 w 830131"/>
                <a:gd name="connsiteY5" fmla="*/ 4792852 h 4792852"/>
                <a:gd name="connsiteX6" fmla="*/ 830131 w 830131"/>
                <a:gd name="connsiteY6" fmla="*/ 4792852 h 4792852"/>
                <a:gd name="connsiteX7" fmla="*/ 0 w 830131"/>
                <a:gd name="connsiteY7" fmla="*/ 4792852 h 4792852"/>
                <a:gd name="connsiteX8" fmla="*/ 0 w 830131"/>
                <a:gd name="connsiteY8" fmla="*/ 4792852 h 4792852"/>
                <a:gd name="connsiteX9" fmla="*/ 0 w 830131"/>
                <a:gd name="connsiteY9" fmla="*/ 4792852 h 4792852"/>
                <a:gd name="connsiteX10" fmla="*/ 0 w 830131"/>
                <a:gd name="connsiteY10" fmla="*/ 138358 h 4792852"/>
                <a:gd name="connsiteX11" fmla="*/ 40524 w 830131"/>
                <a:gd name="connsiteY11" fmla="*/ 40524 h 4792852"/>
                <a:gd name="connsiteX12" fmla="*/ 138358 w 830131"/>
                <a:gd name="connsiteY12" fmla="*/ 0 h 4792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30131" h="4792852">
                  <a:moveTo>
                    <a:pt x="830131" y="798827"/>
                  </a:moveTo>
                  <a:lnTo>
                    <a:pt x="830131" y="3994025"/>
                  </a:lnTo>
                  <a:cubicBezTo>
                    <a:pt x="830131" y="4205887"/>
                    <a:pt x="827606" y="4409072"/>
                    <a:pt x="823112" y="4558880"/>
                  </a:cubicBezTo>
                  <a:cubicBezTo>
                    <a:pt x="818618" y="4708687"/>
                    <a:pt x="812523" y="4792849"/>
                    <a:pt x="806167" y="4792849"/>
                  </a:cubicBezTo>
                  <a:lnTo>
                    <a:pt x="0" y="4792849"/>
                  </a:lnTo>
                  <a:lnTo>
                    <a:pt x="0" y="4792849"/>
                  </a:lnTo>
                  <a:lnTo>
                    <a:pt x="0" y="4792849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806167" y="3"/>
                  </a:lnTo>
                  <a:cubicBezTo>
                    <a:pt x="812523" y="3"/>
                    <a:pt x="818618" y="84165"/>
                    <a:pt x="823112" y="233972"/>
                  </a:cubicBezTo>
                  <a:cubicBezTo>
                    <a:pt x="827606" y="383780"/>
                    <a:pt x="830131" y="586965"/>
                    <a:pt x="830131" y="798827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4349" rIns="288174" bIns="164350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dirty="0"/>
                <a:t>Sipariş yöntemi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dirty="0"/>
                <a:t>Teslim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dirty="0"/>
                <a:t>Taleplerin organizasyonu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1600" dirty="0"/>
                <a:t>Problem yönetimi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1043608" y="2514123"/>
              <a:ext cx="2695979" cy="1037664"/>
            </a:xfrm>
            <a:custGeom>
              <a:avLst/>
              <a:gdLst>
                <a:gd name="connsiteX0" fmla="*/ 0 w 2695979"/>
                <a:gd name="connsiteY0" fmla="*/ 172947 h 1037664"/>
                <a:gd name="connsiteX1" fmla="*/ 50655 w 2695979"/>
                <a:gd name="connsiteY1" fmla="*/ 50655 h 1037664"/>
                <a:gd name="connsiteX2" fmla="*/ 172947 w 2695979"/>
                <a:gd name="connsiteY2" fmla="*/ 0 h 1037664"/>
                <a:gd name="connsiteX3" fmla="*/ 2523032 w 2695979"/>
                <a:gd name="connsiteY3" fmla="*/ 0 h 1037664"/>
                <a:gd name="connsiteX4" fmla="*/ 2645324 w 2695979"/>
                <a:gd name="connsiteY4" fmla="*/ 50655 h 1037664"/>
                <a:gd name="connsiteX5" fmla="*/ 2695979 w 2695979"/>
                <a:gd name="connsiteY5" fmla="*/ 172947 h 1037664"/>
                <a:gd name="connsiteX6" fmla="*/ 2695979 w 2695979"/>
                <a:gd name="connsiteY6" fmla="*/ 864717 h 1037664"/>
                <a:gd name="connsiteX7" fmla="*/ 2645324 w 2695979"/>
                <a:gd name="connsiteY7" fmla="*/ 987009 h 1037664"/>
                <a:gd name="connsiteX8" fmla="*/ 2523032 w 2695979"/>
                <a:gd name="connsiteY8" fmla="*/ 1037664 h 1037664"/>
                <a:gd name="connsiteX9" fmla="*/ 172947 w 2695979"/>
                <a:gd name="connsiteY9" fmla="*/ 1037664 h 1037664"/>
                <a:gd name="connsiteX10" fmla="*/ 50655 w 2695979"/>
                <a:gd name="connsiteY10" fmla="*/ 987009 h 1037664"/>
                <a:gd name="connsiteX11" fmla="*/ 0 w 2695979"/>
                <a:gd name="connsiteY11" fmla="*/ 864717 h 1037664"/>
                <a:gd name="connsiteX12" fmla="*/ 0 w 2695979"/>
                <a:gd name="connsiteY12" fmla="*/ 172947 h 103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95979" h="1037664">
                  <a:moveTo>
                    <a:pt x="0" y="172947"/>
                  </a:moveTo>
                  <a:cubicBezTo>
                    <a:pt x="0" y="127079"/>
                    <a:pt x="18221" y="83089"/>
                    <a:pt x="50655" y="50655"/>
                  </a:cubicBezTo>
                  <a:cubicBezTo>
                    <a:pt x="83089" y="18221"/>
                    <a:pt x="127079" y="0"/>
                    <a:pt x="172947" y="0"/>
                  </a:cubicBezTo>
                  <a:lnTo>
                    <a:pt x="2523032" y="0"/>
                  </a:lnTo>
                  <a:cubicBezTo>
                    <a:pt x="2568900" y="0"/>
                    <a:pt x="2612890" y="18221"/>
                    <a:pt x="2645324" y="50655"/>
                  </a:cubicBezTo>
                  <a:cubicBezTo>
                    <a:pt x="2677758" y="83089"/>
                    <a:pt x="2695979" y="127079"/>
                    <a:pt x="2695979" y="172947"/>
                  </a:cubicBezTo>
                  <a:lnTo>
                    <a:pt x="2695979" y="864717"/>
                  </a:lnTo>
                  <a:cubicBezTo>
                    <a:pt x="2695979" y="910585"/>
                    <a:pt x="2677758" y="954575"/>
                    <a:pt x="2645324" y="987009"/>
                  </a:cubicBezTo>
                  <a:cubicBezTo>
                    <a:pt x="2612890" y="1019443"/>
                    <a:pt x="2568900" y="1037664"/>
                    <a:pt x="2523032" y="1037664"/>
                  </a:cubicBezTo>
                  <a:lnTo>
                    <a:pt x="172947" y="1037664"/>
                  </a:lnTo>
                  <a:cubicBezTo>
                    <a:pt x="127079" y="1037664"/>
                    <a:pt x="83089" y="1019443"/>
                    <a:pt x="50655" y="987009"/>
                  </a:cubicBezTo>
                  <a:cubicBezTo>
                    <a:pt x="18221" y="954575"/>
                    <a:pt x="0" y="910585"/>
                    <a:pt x="0" y="864717"/>
                  </a:cubicBezTo>
                  <a:lnTo>
                    <a:pt x="0" y="172947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45" tIns="105900" rIns="161145" bIns="10590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900" dirty="0"/>
                <a:t>Müşteri Koruma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43608" y="3603671"/>
              <a:ext cx="2695979" cy="1037664"/>
            </a:xfrm>
            <a:custGeom>
              <a:avLst/>
              <a:gdLst>
                <a:gd name="connsiteX0" fmla="*/ 0 w 2695979"/>
                <a:gd name="connsiteY0" fmla="*/ 172947 h 1037664"/>
                <a:gd name="connsiteX1" fmla="*/ 50655 w 2695979"/>
                <a:gd name="connsiteY1" fmla="*/ 50655 h 1037664"/>
                <a:gd name="connsiteX2" fmla="*/ 172947 w 2695979"/>
                <a:gd name="connsiteY2" fmla="*/ 0 h 1037664"/>
                <a:gd name="connsiteX3" fmla="*/ 2523032 w 2695979"/>
                <a:gd name="connsiteY3" fmla="*/ 0 h 1037664"/>
                <a:gd name="connsiteX4" fmla="*/ 2645324 w 2695979"/>
                <a:gd name="connsiteY4" fmla="*/ 50655 h 1037664"/>
                <a:gd name="connsiteX5" fmla="*/ 2695979 w 2695979"/>
                <a:gd name="connsiteY5" fmla="*/ 172947 h 1037664"/>
                <a:gd name="connsiteX6" fmla="*/ 2695979 w 2695979"/>
                <a:gd name="connsiteY6" fmla="*/ 864717 h 1037664"/>
                <a:gd name="connsiteX7" fmla="*/ 2645324 w 2695979"/>
                <a:gd name="connsiteY7" fmla="*/ 987009 h 1037664"/>
                <a:gd name="connsiteX8" fmla="*/ 2523032 w 2695979"/>
                <a:gd name="connsiteY8" fmla="*/ 1037664 h 1037664"/>
                <a:gd name="connsiteX9" fmla="*/ 172947 w 2695979"/>
                <a:gd name="connsiteY9" fmla="*/ 1037664 h 1037664"/>
                <a:gd name="connsiteX10" fmla="*/ 50655 w 2695979"/>
                <a:gd name="connsiteY10" fmla="*/ 987009 h 1037664"/>
                <a:gd name="connsiteX11" fmla="*/ 0 w 2695979"/>
                <a:gd name="connsiteY11" fmla="*/ 864717 h 1037664"/>
                <a:gd name="connsiteX12" fmla="*/ 0 w 2695979"/>
                <a:gd name="connsiteY12" fmla="*/ 172947 h 1037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95979" h="1037664">
                  <a:moveTo>
                    <a:pt x="0" y="172947"/>
                  </a:moveTo>
                  <a:cubicBezTo>
                    <a:pt x="0" y="127079"/>
                    <a:pt x="18221" y="83089"/>
                    <a:pt x="50655" y="50655"/>
                  </a:cubicBezTo>
                  <a:cubicBezTo>
                    <a:pt x="83089" y="18221"/>
                    <a:pt x="127079" y="0"/>
                    <a:pt x="172947" y="0"/>
                  </a:cubicBezTo>
                  <a:lnTo>
                    <a:pt x="2523032" y="0"/>
                  </a:lnTo>
                  <a:cubicBezTo>
                    <a:pt x="2568900" y="0"/>
                    <a:pt x="2612890" y="18221"/>
                    <a:pt x="2645324" y="50655"/>
                  </a:cubicBezTo>
                  <a:cubicBezTo>
                    <a:pt x="2677758" y="83089"/>
                    <a:pt x="2695979" y="127079"/>
                    <a:pt x="2695979" y="172947"/>
                  </a:cubicBezTo>
                  <a:lnTo>
                    <a:pt x="2695979" y="864717"/>
                  </a:lnTo>
                  <a:cubicBezTo>
                    <a:pt x="2695979" y="910585"/>
                    <a:pt x="2677758" y="954575"/>
                    <a:pt x="2645324" y="987009"/>
                  </a:cubicBezTo>
                  <a:cubicBezTo>
                    <a:pt x="2612890" y="1019443"/>
                    <a:pt x="2568900" y="1037664"/>
                    <a:pt x="2523032" y="1037664"/>
                  </a:cubicBezTo>
                  <a:lnTo>
                    <a:pt x="172947" y="1037664"/>
                  </a:lnTo>
                  <a:cubicBezTo>
                    <a:pt x="127079" y="1037664"/>
                    <a:pt x="83089" y="1019443"/>
                    <a:pt x="50655" y="987009"/>
                  </a:cubicBezTo>
                  <a:cubicBezTo>
                    <a:pt x="18221" y="954575"/>
                    <a:pt x="0" y="910585"/>
                    <a:pt x="0" y="864717"/>
                  </a:cubicBezTo>
                  <a:lnTo>
                    <a:pt x="0" y="172947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45" tIns="105900" rIns="161145" bIns="105900" numCol="1" spcCol="1270" anchor="ctr" anchorCtr="0">
              <a:noAutofit/>
            </a:bodyPr>
            <a:lstStyle/>
            <a:p>
              <a:pPr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900" dirty="0"/>
                <a:t>Müşteri Derinleştirme</a:t>
              </a: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5047563" y="4816375"/>
            <a:ext cx="4896544" cy="1130424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tr-TR" sz="1600" dirty="0">
                <a:solidFill>
                  <a:schemeClr val="tx1"/>
                </a:solidFill>
              </a:rPr>
              <a:t>Çapraz satış kampanyaları</a:t>
            </a:r>
          </a:p>
          <a:p>
            <a:pPr>
              <a:buFont typeface="Arial" pitchFamily="34" charset="0"/>
              <a:buChar char="•"/>
            </a:pPr>
            <a:r>
              <a:rPr lang="tr-TR" sz="1600" dirty="0">
                <a:solidFill>
                  <a:schemeClr val="tx1"/>
                </a:solidFill>
              </a:rPr>
              <a:t>Müşteri ihtiyaç analizleri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623FC-E524-4409-9562-A0959044CCA3}" type="slidenum">
              <a:rPr lang="tr-TR"/>
              <a:pPr>
                <a:defRPr/>
              </a:pPr>
              <a:t>8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4000" cap="none" dirty="0"/>
              <a:t>Müşterilerin Hayat Seyri</a:t>
            </a:r>
          </a:p>
        </p:txBody>
      </p:sp>
      <p:sp>
        <p:nvSpPr>
          <p:cNvPr id="87044" name="2 İçerik Yer Tutucusu"/>
          <p:cNvSpPr>
            <a:spLocks noGrp="1"/>
          </p:cNvSpPr>
          <p:nvPr>
            <p:ph idx="4294967295"/>
          </p:nvPr>
        </p:nvSpPr>
        <p:spPr>
          <a:xfrm>
            <a:off x="1251678" y="1596280"/>
            <a:ext cx="9826053" cy="5145088"/>
          </a:xfrm>
        </p:spPr>
        <p:txBody>
          <a:bodyPr>
            <a:normAutofit/>
          </a:bodyPr>
          <a:lstStyle/>
          <a:p>
            <a:pPr marL="365125" indent="-282575"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Bir işletmenin başarı sağlamasındaki en önemli unsurlarından biri eldeki müşterilerini koruyabilmesi ve onları kendilerine bağlı hale getirebilmesidir.</a:t>
            </a:r>
          </a:p>
          <a:p>
            <a:pPr marL="365125" indent="-282575"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İşletmeye ve işletmenin sunduğu ürünlere sadık müşteriler daha fazla miktarlarda satın almaktadırlar. </a:t>
            </a:r>
          </a:p>
          <a:p>
            <a:pPr marL="365125" indent="-282575"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Ürüne değerinden fazla değer vermeye razı olmaktadırlar.</a:t>
            </a:r>
          </a:p>
        </p:txBody>
      </p:sp>
      <p:sp>
        <p:nvSpPr>
          <p:cNvPr id="36867" name="3 Altbilgi Yer Tutucusu"/>
          <p:cNvSpPr txBox="1">
            <a:spLocks noGrp="1"/>
          </p:cNvSpPr>
          <p:nvPr/>
        </p:nvSpPr>
        <p:spPr bwMode="auto">
          <a:xfrm>
            <a:off x="7239000" y="6305550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tr-TR" sz="1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Müşterilerin Hayat Seyri Evreleri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4796" y="2001187"/>
            <a:ext cx="4800600" cy="3619500"/>
          </a:xfrm>
        </p:spPr>
        <p:txBody>
          <a:bodyPr>
            <a:normAutofit/>
          </a:bodyPr>
          <a:lstStyle/>
          <a:p>
            <a:pPr marL="365125" indent="-282575">
              <a:lnSpc>
                <a:spcPct val="90000"/>
              </a:lnSpc>
            </a:pPr>
            <a:r>
              <a:rPr lang="tr-TR" sz="3200" dirty="0"/>
              <a:t>Erişim</a:t>
            </a:r>
          </a:p>
          <a:p>
            <a:pPr marL="365125" indent="-282575">
              <a:lnSpc>
                <a:spcPct val="90000"/>
              </a:lnSpc>
            </a:pPr>
            <a:r>
              <a:rPr lang="tr-TR" sz="3200" dirty="0"/>
              <a:t>Kazanma</a:t>
            </a:r>
          </a:p>
          <a:p>
            <a:pPr marL="365125" indent="-282575">
              <a:lnSpc>
                <a:spcPct val="90000"/>
              </a:lnSpc>
            </a:pPr>
            <a:r>
              <a:rPr lang="tr-TR" sz="3200" dirty="0"/>
              <a:t>Dönüşüm</a:t>
            </a:r>
          </a:p>
          <a:p>
            <a:pPr marL="365125" indent="-282575">
              <a:lnSpc>
                <a:spcPct val="90000"/>
              </a:lnSpc>
            </a:pPr>
            <a:r>
              <a:rPr lang="tr-TR" sz="3200" dirty="0"/>
              <a:t>Elde Tutma 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C487903-47B6-4CEE-9B83-B613C5E8B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3126" y="1897002"/>
            <a:ext cx="4800600" cy="3619500"/>
          </a:xfrm>
        </p:spPr>
        <p:txBody>
          <a:bodyPr>
            <a:normAutofit/>
          </a:bodyPr>
          <a:lstStyle/>
          <a:p>
            <a:pPr marL="425450" indent="-342900">
              <a:lnSpc>
                <a:spcPct val="90000"/>
              </a:lnSpc>
            </a:pPr>
            <a:r>
              <a:rPr lang="tr-TR" sz="3200" dirty="0"/>
              <a:t>Sadakat</a:t>
            </a:r>
          </a:p>
          <a:p>
            <a:pPr marL="365125" indent="-282575">
              <a:lnSpc>
                <a:spcPct val="90000"/>
              </a:lnSpc>
            </a:pPr>
            <a:r>
              <a:rPr lang="tr-TR" sz="3200" dirty="0"/>
              <a:t>Kayıp Müşterilerin Analizi</a:t>
            </a:r>
          </a:p>
          <a:p>
            <a:pPr marL="365125" indent="-282575">
              <a:lnSpc>
                <a:spcPct val="90000"/>
              </a:lnSpc>
            </a:pPr>
            <a:r>
              <a:rPr lang="tr-TR" sz="3200" dirty="0"/>
              <a:t>Terk Etme </a:t>
            </a:r>
          </a:p>
          <a:p>
            <a:pPr marL="365125" indent="-282575">
              <a:lnSpc>
                <a:spcPct val="90000"/>
              </a:lnSpc>
            </a:pPr>
            <a:r>
              <a:rPr lang="tr-TR" sz="3200" dirty="0"/>
              <a:t>Kaybetme</a:t>
            </a:r>
          </a:p>
          <a:p>
            <a:pPr marL="365125" indent="-282575">
              <a:lnSpc>
                <a:spcPct val="90000"/>
              </a:lnSpc>
            </a:pPr>
            <a:r>
              <a:rPr lang="tr-TR" sz="3200" dirty="0"/>
              <a:t>Kaptırılan Müşteri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28</TotalTime>
  <Words>267</Words>
  <Application>Microsoft Office PowerPoint</Application>
  <PresentationFormat>Geniş ekran</PresentationFormat>
  <Paragraphs>81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Wingdings</vt:lpstr>
      <vt:lpstr>Rozet</vt:lpstr>
      <vt:lpstr>MÜŞTERİ İLİŞKİLERİ YÖNETİMİ</vt:lpstr>
      <vt:lpstr>Müşteri İlişkileri Yönetimi Nedir?</vt:lpstr>
      <vt:lpstr>MİY Ortaya Çıkış Nedenleri</vt:lpstr>
      <vt:lpstr>MİY Amaçları</vt:lpstr>
      <vt:lpstr>PowerPoint Sunusu</vt:lpstr>
      <vt:lpstr>MİY Evreleri</vt:lpstr>
      <vt:lpstr>PowerPoint Sunusu</vt:lpstr>
      <vt:lpstr>Müşterilerin Hayat Seyri</vt:lpstr>
      <vt:lpstr>Müşterilerin Hayat Seyri Evreleri</vt:lpstr>
      <vt:lpstr>Müşteri Tutma Ve Kazanma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2020-05-09T15:36:41Z</dcterms:created>
  <dcterms:modified xsi:type="dcterms:W3CDTF">2020-05-09T17:02:48Z</dcterms:modified>
</cp:coreProperties>
</file>