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67" r:id="rId5"/>
    <p:sldId id="522" r:id="rId6"/>
    <p:sldId id="691" r:id="rId7"/>
    <p:sldId id="697" r:id="rId8"/>
    <p:sldId id="743" r:id="rId9"/>
    <p:sldId id="744" r:id="rId10"/>
    <p:sldId id="74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8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FE5373-E045-4B42-AC23-9F018909DF77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109E70-2EF9-4EEE-A067-915A6F92E1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4340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9ECC8D-2411-4ED1-B8E3-6284480348A4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85135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3297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218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3891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9232273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2403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43737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3161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937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58845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6641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6154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AF7667-688D-4320-84D2-94414B246A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MÜŞTERİ İLİŞKİLERİ YÖNETİMİ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3603941-575F-4B7F-ADC7-FE63047D6AF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00092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44AC16-4022-49E5-BF08-6E1DBD637DB5}" type="slidenum">
              <a:rPr lang="tr-TR"/>
              <a:pPr>
                <a:defRPr/>
              </a:pPr>
              <a:t>10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 idx="4294967295"/>
          </p:nvPr>
        </p:nvSpPr>
        <p:spPr>
          <a:xfrm>
            <a:off x="1992313" y="836610"/>
            <a:ext cx="8229600" cy="1157289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sz="4000" cap="none" dirty="0"/>
              <a:t>Müşteri Tutma Ve Kazanma Süreci</a:t>
            </a:r>
          </a:p>
        </p:txBody>
      </p:sp>
      <p:sp>
        <p:nvSpPr>
          <p:cNvPr id="50178" name="3 Altbilgi Yer Tutucusu"/>
          <p:cNvSpPr txBox="1">
            <a:spLocks noGrp="1"/>
          </p:cNvSpPr>
          <p:nvPr/>
        </p:nvSpPr>
        <p:spPr bwMode="auto">
          <a:xfrm>
            <a:off x="7239000" y="6305550"/>
            <a:ext cx="2895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endParaRPr lang="tr-TR" sz="1200" b="1" dirty="0"/>
          </a:p>
        </p:txBody>
      </p:sp>
      <p:sp>
        <p:nvSpPr>
          <p:cNvPr id="6" name="5 Sağa Bükülü Ok"/>
          <p:cNvSpPr/>
          <p:nvPr/>
        </p:nvSpPr>
        <p:spPr>
          <a:xfrm>
            <a:off x="2495550" y="4868864"/>
            <a:ext cx="1079500" cy="1152525"/>
          </a:xfrm>
          <a:prstGeom prst="curvedRightArrow">
            <a:avLst/>
          </a:prstGeom>
          <a:solidFill>
            <a:schemeClr val="tx2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>
              <a:solidFill>
                <a:schemeClr val="tx1"/>
              </a:solidFill>
            </a:endParaRPr>
          </a:p>
        </p:txBody>
      </p:sp>
      <p:sp>
        <p:nvSpPr>
          <p:cNvPr id="7" name="6 Sağa Bükülü Ok"/>
          <p:cNvSpPr/>
          <p:nvPr/>
        </p:nvSpPr>
        <p:spPr>
          <a:xfrm>
            <a:off x="2566989" y="3284539"/>
            <a:ext cx="1152525" cy="865187"/>
          </a:xfrm>
          <a:prstGeom prst="curvedRightArrow">
            <a:avLst/>
          </a:prstGeom>
          <a:solidFill>
            <a:schemeClr val="tx2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>
              <a:solidFill>
                <a:schemeClr val="tx1"/>
              </a:solidFill>
            </a:endParaRPr>
          </a:p>
        </p:txBody>
      </p:sp>
      <p:sp>
        <p:nvSpPr>
          <p:cNvPr id="8" name="7 Sağa Bükülü Ok"/>
          <p:cNvSpPr/>
          <p:nvPr/>
        </p:nvSpPr>
        <p:spPr>
          <a:xfrm>
            <a:off x="2495551" y="1700213"/>
            <a:ext cx="1008063" cy="1008062"/>
          </a:xfrm>
          <a:prstGeom prst="curvedRightArrow">
            <a:avLst/>
          </a:prstGeom>
          <a:solidFill>
            <a:schemeClr val="tx2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>
              <a:solidFill>
                <a:schemeClr val="tx1"/>
              </a:solidFill>
            </a:endParaRPr>
          </a:p>
        </p:txBody>
      </p:sp>
      <p:sp>
        <p:nvSpPr>
          <p:cNvPr id="100360" name="8 Metin kutusu"/>
          <p:cNvSpPr txBox="1">
            <a:spLocks noChangeArrowheads="1"/>
          </p:cNvSpPr>
          <p:nvPr/>
        </p:nvSpPr>
        <p:spPr bwMode="auto">
          <a:xfrm>
            <a:off x="3648076" y="4871368"/>
            <a:ext cx="5400675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3200" dirty="0"/>
              <a:t>Kaybedilen Müşterileri Geri Kazanma</a:t>
            </a:r>
          </a:p>
        </p:txBody>
      </p:sp>
      <p:sp>
        <p:nvSpPr>
          <p:cNvPr id="100361" name="9 Metin kutusu"/>
          <p:cNvSpPr txBox="1">
            <a:spLocks noChangeArrowheads="1"/>
          </p:cNvSpPr>
          <p:nvPr/>
        </p:nvSpPr>
        <p:spPr bwMode="auto">
          <a:xfrm>
            <a:off x="3863976" y="1979118"/>
            <a:ext cx="5688013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3200" dirty="0"/>
              <a:t>Yeni Müşteriler Bulma</a:t>
            </a:r>
          </a:p>
        </p:txBody>
      </p:sp>
      <p:sp>
        <p:nvSpPr>
          <p:cNvPr id="100362" name="10 Metin kutusu"/>
          <p:cNvSpPr txBox="1">
            <a:spLocks noChangeArrowheads="1"/>
          </p:cNvSpPr>
          <p:nvPr/>
        </p:nvSpPr>
        <p:spPr bwMode="auto">
          <a:xfrm>
            <a:off x="3791744" y="3140968"/>
            <a:ext cx="5545138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3200" dirty="0"/>
              <a:t>Mevcut Müşteride Sadakat Yaratma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21D2E57-D4E8-4973-9462-9424BA677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689547"/>
            <a:ext cx="10178322" cy="1184969"/>
          </a:xfrm>
        </p:spPr>
        <p:txBody>
          <a:bodyPr>
            <a:normAutofit fontScale="90000"/>
          </a:bodyPr>
          <a:lstStyle/>
          <a:p>
            <a:r>
              <a:rPr lang="tr-TR" sz="5400" cap="none" dirty="0"/>
              <a:t>Müşteri İlişkileri Yönetimi Nedir?</a:t>
            </a:r>
            <a:endParaRPr lang="tr-TR" cap="none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AD147FA-B753-4441-A362-1097F4AAFD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874517"/>
            <a:ext cx="10178322" cy="4005076"/>
          </a:xfrm>
        </p:spPr>
        <p:txBody>
          <a:bodyPr/>
          <a:lstStyle/>
          <a:p>
            <a:pPr algn="just">
              <a:buNone/>
            </a:pPr>
            <a:r>
              <a:rPr lang="tr-T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MİY (CRM):</a:t>
            </a:r>
          </a:p>
          <a:p>
            <a:pPr algn="just">
              <a:buFont typeface="Wingdings" pitchFamily="2" charset="2"/>
              <a:buChar char="ü"/>
            </a:pPr>
            <a:r>
              <a:rPr lang="tr-T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Yeni müşteri edinmek, </a:t>
            </a:r>
          </a:p>
          <a:p>
            <a:pPr algn="just">
              <a:buFont typeface="Wingdings" pitchFamily="2" charset="2"/>
              <a:buChar char="ü"/>
            </a:pPr>
            <a:r>
              <a:rPr lang="tr-T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Var olan müşteriyi tutmak, </a:t>
            </a:r>
          </a:p>
          <a:p>
            <a:pPr algn="just">
              <a:buFont typeface="Wingdings" pitchFamily="2" charset="2"/>
              <a:buChar char="ü"/>
            </a:pPr>
            <a:r>
              <a:rPr lang="tr-T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Müşteri sadakatini kazanmak ve </a:t>
            </a:r>
          </a:p>
          <a:p>
            <a:pPr algn="just">
              <a:buFont typeface="Wingdings" pitchFamily="2" charset="2"/>
              <a:buChar char="ü"/>
            </a:pPr>
            <a:r>
              <a:rPr lang="tr-T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Karlılığını artırmak için anlamlı  iletişimler yoluyla işletme çapında müşteri davranışlarını anlama ve etkileme yaklaşımıdır.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7279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EA59F9-F931-4589-9B22-3A26CC036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6569" y="793869"/>
            <a:ext cx="10178322" cy="1094892"/>
          </a:xfrm>
        </p:spPr>
        <p:txBody>
          <a:bodyPr/>
          <a:lstStyle/>
          <a:p>
            <a:r>
              <a:rPr lang="tr-TR" sz="5400" cap="none" dirty="0"/>
              <a:t>MİY Ortaya Çıkış Nedenleri</a:t>
            </a:r>
            <a:endParaRPr lang="tr-TR" cap="none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E6CB541-7D89-4D5B-972C-AD0EBD6AF5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993693"/>
            <a:ext cx="10178322" cy="38859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tr-T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Yoğun rekabet ortamı</a:t>
            </a:r>
          </a:p>
          <a:p>
            <a:pPr>
              <a:buFont typeface="Wingdings" pitchFamily="2" charset="2"/>
              <a:buChar char="Ø"/>
            </a:pPr>
            <a:r>
              <a:rPr lang="tr-T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Müşteri memnuniyeti ve müşteri sadakati kavramlarının önem kazanması</a:t>
            </a:r>
          </a:p>
          <a:p>
            <a:pPr>
              <a:buFont typeface="Wingdings" pitchFamily="2" charset="2"/>
              <a:buChar char="Ø"/>
            </a:pPr>
            <a:r>
              <a:rPr lang="tr-T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Var olan müşterinin değerinin anlaşılması ve müşteriyi elde etme çabalarına gerek duyulması</a:t>
            </a:r>
          </a:p>
          <a:p>
            <a:pPr>
              <a:buFont typeface="Wingdings" pitchFamily="2" charset="2"/>
              <a:buChar char="Ø"/>
            </a:pPr>
            <a:r>
              <a:rPr lang="tr-T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Müşterinin özel ihtiyaçlarına göre davranma stratejilerinin gerekliliği</a:t>
            </a:r>
          </a:p>
          <a:p>
            <a:pPr>
              <a:buFont typeface="Wingdings" pitchFamily="2" charset="2"/>
              <a:buChar char="Ø"/>
            </a:pPr>
            <a:r>
              <a:rPr lang="tr-T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Pazar payının değil müşteri payının önemli hale gelmesi</a:t>
            </a:r>
          </a:p>
          <a:p>
            <a:pPr>
              <a:buFont typeface="Wingdings" pitchFamily="2" charset="2"/>
              <a:buChar char="Ø"/>
            </a:pPr>
            <a:r>
              <a:rPr lang="tr-T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Kitlesel pazarlamanın gittikçe pahalı bir müşteri kazanma yolu olması</a:t>
            </a:r>
          </a:p>
          <a:p>
            <a:pPr>
              <a:buFont typeface="Wingdings" pitchFamily="2" charset="2"/>
              <a:buChar char="Ø"/>
            </a:pPr>
            <a:r>
              <a:rPr lang="tr-T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İletişim teknolojileri ve veri tabanı yönetim sistemlerinde yaşanan gelişmeler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01621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8A7671-CE09-4884-9D67-DA06EC5C3554}" type="slidenum">
              <a:rPr lang="tr-TR"/>
              <a:pPr>
                <a:defRPr/>
              </a:pPr>
              <a:t>4</a:t>
            </a:fld>
            <a:endParaRPr lang="tr-TR"/>
          </a:p>
        </p:txBody>
      </p:sp>
      <p:sp>
        <p:nvSpPr>
          <p:cNvPr id="13316" name="5 Slayt Numarası Yer Tutucusu"/>
          <p:cNvSpPr txBox="1">
            <a:spLocks noGrp="1"/>
          </p:cNvSpPr>
          <p:nvPr/>
        </p:nvSpPr>
        <p:spPr bwMode="auto">
          <a:xfrm>
            <a:off x="8077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7B4D3EA1-0178-4A38-BACB-4EAAE85454CB}" type="slidenum">
              <a:rPr lang="tr-TR" sz="1200"/>
              <a:pPr algn="r"/>
              <a:t>4</a:t>
            </a:fld>
            <a:endParaRPr lang="tr-TR" sz="1200"/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51678" y="382385"/>
            <a:ext cx="10178322" cy="1217816"/>
          </a:xfrm>
        </p:spPr>
        <p:txBody>
          <a:bodyPr anchor="b"/>
          <a:lstStyle/>
          <a:p>
            <a:pPr eaLnBrk="1" hangingPunct="1">
              <a:defRPr/>
            </a:pPr>
            <a:r>
              <a:rPr lang="tr-TR" cap="none" dirty="0"/>
              <a:t>MİY Amaçları</a:t>
            </a:r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981200" y="1600201"/>
            <a:ext cx="8229600" cy="398904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endParaRPr lang="tr-TR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just" eaLnBrk="1" hangingPunct="1">
              <a:lnSpc>
                <a:spcPct val="90000"/>
              </a:lnSpc>
            </a:pPr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Müşteri ilişkilerini karlı hale getirmek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Farklılaşma sağlamak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Maliyeti minimum kılmak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İşletmenin verimini arttırmak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Uyumlu faaliyetler sağlamak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Müşteri taleplerini karşılamak</a:t>
            </a:r>
          </a:p>
          <a:p>
            <a:pPr eaLnBrk="1" hangingPunct="1">
              <a:lnSpc>
                <a:spcPct val="90000"/>
              </a:lnSpc>
            </a:pP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8A7671-CE09-4884-9D67-DA06EC5C3554}" type="slidenum">
              <a:rPr lang="tr-TR"/>
              <a:pPr>
                <a:defRPr/>
              </a:pPr>
              <a:t>5</a:t>
            </a:fld>
            <a:endParaRPr lang="tr-TR"/>
          </a:p>
        </p:txBody>
      </p:sp>
      <p:sp>
        <p:nvSpPr>
          <p:cNvPr id="13316" name="5 Slayt Numarası Yer Tutucusu"/>
          <p:cNvSpPr txBox="1">
            <a:spLocks noGrp="1"/>
          </p:cNvSpPr>
          <p:nvPr/>
        </p:nvSpPr>
        <p:spPr bwMode="auto">
          <a:xfrm>
            <a:off x="8077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7B4D3EA1-0178-4A38-BACB-4EAAE85454CB}" type="slidenum">
              <a:rPr lang="tr-TR" sz="1200"/>
              <a:pPr algn="r"/>
              <a:t>5</a:t>
            </a:fld>
            <a:endParaRPr lang="tr-TR" sz="1200"/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981200" y="1199213"/>
            <a:ext cx="8229600" cy="4390028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dirty="0"/>
              <a:t>	</a:t>
            </a:r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MİY’in amaçlarını şöyle sıralamak mümkündür.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514350" indent="-514350" algn="just">
              <a:lnSpc>
                <a:spcPct val="90000"/>
              </a:lnSpc>
              <a:buFont typeface="+mj-lt"/>
              <a:buAutoNum type="arabicPeriod"/>
            </a:pPr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Müşteri taleplerini karşılamak</a:t>
            </a:r>
          </a:p>
          <a:p>
            <a:pPr marL="514350" indent="-514350" algn="just">
              <a:lnSpc>
                <a:spcPct val="90000"/>
              </a:lnSpc>
              <a:buFont typeface="+mj-lt"/>
              <a:buAutoNum type="arabicPeriod"/>
            </a:pPr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Farklılaşma sağlamak</a:t>
            </a:r>
          </a:p>
          <a:p>
            <a:pPr marL="514350" indent="-514350" algn="just">
              <a:lnSpc>
                <a:spcPct val="90000"/>
              </a:lnSpc>
              <a:buFont typeface="+mj-lt"/>
              <a:buAutoNum type="arabicPeriod"/>
            </a:pPr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Maliyeti minimum kılmak</a:t>
            </a:r>
          </a:p>
          <a:p>
            <a:pPr marL="514350" indent="-514350" algn="just">
              <a:lnSpc>
                <a:spcPct val="90000"/>
              </a:lnSpc>
              <a:buFont typeface="+mj-lt"/>
              <a:buAutoNum type="arabicPeriod"/>
            </a:pPr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Uyumlu faaliyetler sağlamak</a:t>
            </a:r>
          </a:p>
          <a:p>
            <a:pPr marL="514350" indent="-514350" algn="just">
              <a:lnSpc>
                <a:spcPct val="90000"/>
              </a:lnSpc>
              <a:buFont typeface="+mj-lt"/>
              <a:buAutoNum type="arabicPeriod"/>
            </a:pPr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Müşteri ilişkilerini karlı hale getirmek</a:t>
            </a:r>
          </a:p>
          <a:p>
            <a:pPr marL="514350" indent="-514350" algn="just">
              <a:lnSpc>
                <a:spcPct val="90000"/>
              </a:lnSpc>
              <a:buFont typeface="+mj-lt"/>
              <a:buAutoNum type="arabicPeriod"/>
            </a:pPr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İşletmenin verimini arttırmak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endParaRPr lang="tr-TR" dirty="0"/>
          </a:p>
          <a:p>
            <a:pPr eaLnBrk="1" hangingPunct="1">
              <a:lnSpc>
                <a:spcPct val="90000"/>
              </a:lnSpc>
            </a:pP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A2A8BD-C303-4B26-8D40-EB23D362BA16}" type="slidenum">
              <a:rPr lang="tr-TR"/>
              <a:pPr>
                <a:defRPr/>
              </a:pPr>
              <a:t>6</a:t>
            </a:fld>
            <a:endParaRPr lang="tr-TR"/>
          </a:p>
        </p:txBody>
      </p:sp>
      <p:sp>
        <p:nvSpPr>
          <p:cNvPr id="14340" name="5 Slayt Numarası Yer Tutucusu"/>
          <p:cNvSpPr txBox="1">
            <a:spLocks noGrp="1"/>
          </p:cNvSpPr>
          <p:nvPr/>
        </p:nvSpPr>
        <p:spPr bwMode="auto">
          <a:xfrm>
            <a:off x="8077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B944FAD4-4DA3-4458-807E-F61BE9660DCC}" type="slidenum">
              <a:rPr lang="tr-TR" sz="1200"/>
              <a:pPr algn="r"/>
              <a:t>6</a:t>
            </a:fld>
            <a:endParaRPr lang="tr-TR" sz="1200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>
            <a:normAutofit/>
          </a:bodyPr>
          <a:lstStyle/>
          <a:p>
            <a:pPr eaLnBrk="1" hangingPunct="1">
              <a:defRPr/>
            </a:pPr>
            <a:r>
              <a:rPr lang="tr-TR" sz="4000" cap="none" dirty="0">
                <a:solidFill>
                  <a:schemeClr val="tx1"/>
                </a:solidFill>
              </a:rPr>
              <a:t>MİY Evreleri</a:t>
            </a:r>
            <a:endParaRPr lang="en-US" sz="4000" cap="none" dirty="0">
              <a:solidFill>
                <a:schemeClr val="tx1"/>
              </a:solidFill>
            </a:endParaRPr>
          </a:p>
        </p:txBody>
      </p:sp>
      <p:sp>
        <p:nvSpPr>
          <p:cNvPr id="14343" name="Rectangle 5"/>
          <p:cNvSpPr>
            <a:spLocks noChangeArrowheads="1"/>
          </p:cNvSpPr>
          <p:nvPr/>
        </p:nvSpPr>
        <p:spPr bwMode="auto">
          <a:xfrm>
            <a:off x="2075877" y="2617133"/>
            <a:ext cx="7339013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sz="3200" dirty="0">
                <a:cs typeface="Times New Roman" pitchFamily="18" charset="0"/>
              </a:rPr>
              <a:t>1. </a:t>
            </a:r>
            <a:r>
              <a:rPr lang="tr-TR" sz="3200" dirty="0">
                <a:cs typeface="Times New Roman" pitchFamily="18" charset="0"/>
              </a:rPr>
              <a:t>Müşteri seçimi</a:t>
            </a:r>
            <a:endParaRPr lang="en-GB" sz="3200" dirty="0">
              <a:cs typeface="Times New Roman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GB" sz="3200" dirty="0">
                <a:cs typeface="Times New Roman" pitchFamily="18" charset="0"/>
              </a:rPr>
              <a:t>2. </a:t>
            </a:r>
            <a:r>
              <a:rPr lang="tr-TR" sz="3200" dirty="0">
                <a:cs typeface="Times New Roman" pitchFamily="18" charset="0"/>
              </a:rPr>
              <a:t>Müşteri edinme</a:t>
            </a:r>
            <a:endParaRPr lang="en-GB" sz="3200" dirty="0">
              <a:cs typeface="Times New Roman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GB" sz="3200" dirty="0">
                <a:cs typeface="Times New Roman" pitchFamily="18" charset="0"/>
              </a:rPr>
              <a:t>3. </a:t>
            </a:r>
            <a:r>
              <a:rPr lang="tr-TR" sz="3200" dirty="0">
                <a:cs typeface="Times New Roman" pitchFamily="18" charset="0"/>
              </a:rPr>
              <a:t>Müşteriyi koruma</a:t>
            </a:r>
            <a:endParaRPr lang="en-GB" sz="3200" dirty="0">
              <a:cs typeface="Times New Roman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tr-TR" sz="3200" dirty="0">
                <a:cs typeface="Times New Roman" pitchFamily="18" charset="0"/>
              </a:rPr>
              <a:t> </a:t>
            </a:r>
            <a:r>
              <a:rPr lang="en-GB" sz="3200" dirty="0">
                <a:cs typeface="Times New Roman" pitchFamily="18" charset="0"/>
              </a:rPr>
              <a:t>4. </a:t>
            </a:r>
            <a:r>
              <a:rPr lang="tr-TR" sz="3200" dirty="0">
                <a:cs typeface="Times New Roman" pitchFamily="18" charset="0"/>
              </a:rPr>
              <a:t>Müşteriyi büyütme (derinleştirme)</a:t>
            </a:r>
            <a:endParaRPr lang="en-GB" sz="3200" dirty="0"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351584" y="873902"/>
            <a:ext cx="7488832" cy="5110196"/>
            <a:chOff x="1043608" y="335029"/>
            <a:chExt cx="7488832" cy="4306306"/>
          </a:xfrm>
        </p:grpSpPr>
        <p:sp>
          <p:nvSpPr>
            <p:cNvPr id="5" name="Freeform 4"/>
            <p:cNvSpPr/>
            <p:nvPr/>
          </p:nvSpPr>
          <p:spPr>
            <a:xfrm>
              <a:off x="3739587" y="438796"/>
              <a:ext cx="4792853" cy="830132"/>
            </a:xfrm>
            <a:custGeom>
              <a:avLst/>
              <a:gdLst>
                <a:gd name="connsiteX0" fmla="*/ 138358 w 830131"/>
                <a:gd name="connsiteY0" fmla="*/ 0 h 4792852"/>
                <a:gd name="connsiteX1" fmla="*/ 691773 w 830131"/>
                <a:gd name="connsiteY1" fmla="*/ 0 h 4792852"/>
                <a:gd name="connsiteX2" fmla="*/ 789607 w 830131"/>
                <a:gd name="connsiteY2" fmla="*/ 40524 h 4792852"/>
                <a:gd name="connsiteX3" fmla="*/ 830131 w 830131"/>
                <a:gd name="connsiteY3" fmla="*/ 138358 h 4792852"/>
                <a:gd name="connsiteX4" fmla="*/ 830131 w 830131"/>
                <a:gd name="connsiteY4" fmla="*/ 4792852 h 4792852"/>
                <a:gd name="connsiteX5" fmla="*/ 830131 w 830131"/>
                <a:gd name="connsiteY5" fmla="*/ 4792852 h 4792852"/>
                <a:gd name="connsiteX6" fmla="*/ 830131 w 830131"/>
                <a:gd name="connsiteY6" fmla="*/ 4792852 h 4792852"/>
                <a:gd name="connsiteX7" fmla="*/ 0 w 830131"/>
                <a:gd name="connsiteY7" fmla="*/ 4792852 h 4792852"/>
                <a:gd name="connsiteX8" fmla="*/ 0 w 830131"/>
                <a:gd name="connsiteY8" fmla="*/ 4792852 h 4792852"/>
                <a:gd name="connsiteX9" fmla="*/ 0 w 830131"/>
                <a:gd name="connsiteY9" fmla="*/ 4792852 h 4792852"/>
                <a:gd name="connsiteX10" fmla="*/ 0 w 830131"/>
                <a:gd name="connsiteY10" fmla="*/ 138358 h 4792852"/>
                <a:gd name="connsiteX11" fmla="*/ 40524 w 830131"/>
                <a:gd name="connsiteY11" fmla="*/ 40524 h 4792852"/>
                <a:gd name="connsiteX12" fmla="*/ 138358 w 830131"/>
                <a:gd name="connsiteY12" fmla="*/ 0 h 4792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30131" h="4792852">
                  <a:moveTo>
                    <a:pt x="830131" y="798827"/>
                  </a:moveTo>
                  <a:lnTo>
                    <a:pt x="830131" y="3994025"/>
                  </a:lnTo>
                  <a:cubicBezTo>
                    <a:pt x="830131" y="4205887"/>
                    <a:pt x="827606" y="4409072"/>
                    <a:pt x="823112" y="4558880"/>
                  </a:cubicBezTo>
                  <a:cubicBezTo>
                    <a:pt x="818618" y="4708687"/>
                    <a:pt x="812523" y="4792849"/>
                    <a:pt x="806167" y="4792849"/>
                  </a:cubicBezTo>
                  <a:lnTo>
                    <a:pt x="0" y="4792849"/>
                  </a:lnTo>
                  <a:lnTo>
                    <a:pt x="0" y="4792849"/>
                  </a:lnTo>
                  <a:lnTo>
                    <a:pt x="0" y="4792849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806167" y="3"/>
                  </a:lnTo>
                  <a:cubicBezTo>
                    <a:pt x="812523" y="3"/>
                    <a:pt x="818618" y="84165"/>
                    <a:pt x="823112" y="233972"/>
                  </a:cubicBezTo>
                  <a:cubicBezTo>
                    <a:pt x="827606" y="383780"/>
                    <a:pt x="830131" y="586965"/>
                    <a:pt x="830131" y="798827"/>
                  </a:cubicBezTo>
                  <a:close/>
                </a:path>
              </a:pathLst>
            </a:custGeom>
            <a:solidFill>
              <a:schemeClr val="tx2">
                <a:lumMod val="50000"/>
                <a:lumOff val="50000"/>
                <a:alpha val="90000"/>
              </a:schemeClr>
            </a:solidFill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1" tIns="164349" rIns="288174" bIns="164350" numCol="1" spcCol="1270" anchor="ctr" anchorCtr="0">
              <a:noAutofit/>
            </a:bodyPr>
            <a:lstStyle/>
            <a:p>
              <a:pPr marL="114300" lvl="1" indent="-114300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tr-TR" sz="1400" dirty="0"/>
                <a:t>Hedef kitlenin belirlenmesi</a:t>
              </a:r>
            </a:p>
            <a:p>
              <a:pPr marL="114300" lvl="1" indent="-114300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tr-TR" sz="1400" dirty="0"/>
                <a:t>Bölümlendirme </a:t>
              </a:r>
              <a:endParaRPr lang="en-AU" sz="1400" dirty="0"/>
            </a:p>
            <a:p>
              <a:pPr marL="114300" lvl="1" indent="-114300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tr-TR" sz="1400" dirty="0"/>
                <a:t>Konumlandırma</a:t>
              </a:r>
              <a:endParaRPr lang="en-AU" sz="1400" dirty="0"/>
            </a:p>
            <a:p>
              <a:pPr marL="114300" lvl="1" indent="-114300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tr-TR" sz="1400" dirty="0"/>
                <a:t>Marka ve müşteri planlamaları</a:t>
              </a:r>
            </a:p>
          </p:txBody>
        </p:sp>
        <p:sp>
          <p:nvSpPr>
            <p:cNvPr id="6" name="Freeform 5"/>
            <p:cNvSpPr/>
            <p:nvPr/>
          </p:nvSpPr>
          <p:spPr>
            <a:xfrm>
              <a:off x="1043608" y="335029"/>
              <a:ext cx="2695979" cy="1037664"/>
            </a:xfrm>
            <a:custGeom>
              <a:avLst/>
              <a:gdLst>
                <a:gd name="connsiteX0" fmla="*/ 0 w 2695979"/>
                <a:gd name="connsiteY0" fmla="*/ 172947 h 1037664"/>
                <a:gd name="connsiteX1" fmla="*/ 50655 w 2695979"/>
                <a:gd name="connsiteY1" fmla="*/ 50655 h 1037664"/>
                <a:gd name="connsiteX2" fmla="*/ 172947 w 2695979"/>
                <a:gd name="connsiteY2" fmla="*/ 0 h 1037664"/>
                <a:gd name="connsiteX3" fmla="*/ 2523032 w 2695979"/>
                <a:gd name="connsiteY3" fmla="*/ 0 h 1037664"/>
                <a:gd name="connsiteX4" fmla="*/ 2645324 w 2695979"/>
                <a:gd name="connsiteY4" fmla="*/ 50655 h 1037664"/>
                <a:gd name="connsiteX5" fmla="*/ 2695979 w 2695979"/>
                <a:gd name="connsiteY5" fmla="*/ 172947 h 1037664"/>
                <a:gd name="connsiteX6" fmla="*/ 2695979 w 2695979"/>
                <a:gd name="connsiteY6" fmla="*/ 864717 h 1037664"/>
                <a:gd name="connsiteX7" fmla="*/ 2645324 w 2695979"/>
                <a:gd name="connsiteY7" fmla="*/ 987009 h 1037664"/>
                <a:gd name="connsiteX8" fmla="*/ 2523032 w 2695979"/>
                <a:gd name="connsiteY8" fmla="*/ 1037664 h 1037664"/>
                <a:gd name="connsiteX9" fmla="*/ 172947 w 2695979"/>
                <a:gd name="connsiteY9" fmla="*/ 1037664 h 1037664"/>
                <a:gd name="connsiteX10" fmla="*/ 50655 w 2695979"/>
                <a:gd name="connsiteY10" fmla="*/ 987009 h 1037664"/>
                <a:gd name="connsiteX11" fmla="*/ 0 w 2695979"/>
                <a:gd name="connsiteY11" fmla="*/ 864717 h 1037664"/>
                <a:gd name="connsiteX12" fmla="*/ 0 w 2695979"/>
                <a:gd name="connsiteY12" fmla="*/ 172947 h 1037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695979" h="1037664">
                  <a:moveTo>
                    <a:pt x="0" y="172947"/>
                  </a:moveTo>
                  <a:cubicBezTo>
                    <a:pt x="0" y="127079"/>
                    <a:pt x="18221" y="83089"/>
                    <a:pt x="50655" y="50655"/>
                  </a:cubicBezTo>
                  <a:cubicBezTo>
                    <a:pt x="83089" y="18221"/>
                    <a:pt x="127079" y="0"/>
                    <a:pt x="172947" y="0"/>
                  </a:cubicBezTo>
                  <a:lnTo>
                    <a:pt x="2523032" y="0"/>
                  </a:lnTo>
                  <a:cubicBezTo>
                    <a:pt x="2568900" y="0"/>
                    <a:pt x="2612890" y="18221"/>
                    <a:pt x="2645324" y="50655"/>
                  </a:cubicBezTo>
                  <a:cubicBezTo>
                    <a:pt x="2677758" y="83089"/>
                    <a:pt x="2695979" y="127079"/>
                    <a:pt x="2695979" y="172947"/>
                  </a:cubicBezTo>
                  <a:lnTo>
                    <a:pt x="2695979" y="864717"/>
                  </a:lnTo>
                  <a:cubicBezTo>
                    <a:pt x="2695979" y="910585"/>
                    <a:pt x="2677758" y="954575"/>
                    <a:pt x="2645324" y="987009"/>
                  </a:cubicBezTo>
                  <a:cubicBezTo>
                    <a:pt x="2612890" y="1019443"/>
                    <a:pt x="2568900" y="1037664"/>
                    <a:pt x="2523032" y="1037664"/>
                  </a:cubicBezTo>
                  <a:lnTo>
                    <a:pt x="172947" y="1037664"/>
                  </a:lnTo>
                  <a:cubicBezTo>
                    <a:pt x="127079" y="1037664"/>
                    <a:pt x="83089" y="1019443"/>
                    <a:pt x="50655" y="987009"/>
                  </a:cubicBezTo>
                  <a:cubicBezTo>
                    <a:pt x="18221" y="954575"/>
                    <a:pt x="0" y="910585"/>
                    <a:pt x="0" y="864717"/>
                  </a:cubicBezTo>
                  <a:lnTo>
                    <a:pt x="0" y="172947"/>
                  </a:lnTo>
                  <a:close/>
                </a:path>
              </a:pathLst>
            </a:custGeom>
            <a:solidFill>
              <a:schemeClr val="tx2">
                <a:lumMod val="90000"/>
                <a:lumOff val="10000"/>
              </a:schemeClr>
            </a:solidFill>
            <a:ln>
              <a:solidFill>
                <a:schemeClr val="tx2">
                  <a:lumMod val="75000"/>
                  <a:lumOff val="25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61145" tIns="105900" rIns="161145" bIns="105900" numCol="1" spcCol="1270" anchor="ctr" anchorCtr="0">
              <a:noAutofit/>
            </a:bodyPr>
            <a:lstStyle/>
            <a:p>
              <a:pPr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900" dirty="0"/>
                <a:t>Müşteri Seçimi</a:t>
              </a:r>
            </a:p>
          </p:txBody>
        </p:sp>
        <p:sp>
          <p:nvSpPr>
            <p:cNvPr id="7" name="Freeform 6"/>
            <p:cNvSpPr/>
            <p:nvPr/>
          </p:nvSpPr>
          <p:spPr>
            <a:xfrm>
              <a:off x="3739587" y="1528343"/>
              <a:ext cx="4792853" cy="830132"/>
            </a:xfrm>
            <a:custGeom>
              <a:avLst/>
              <a:gdLst>
                <a:gd name="connsiteX0" fmla="*/ 138358 w 830131"/>
                <a:gd name="connsiteY0" fmla="*/ 0 h 4792852"/>
                <a:gd name="connsiteX1" fmla="*/ 691773 w 830131"/>
                <a:gd name="connsiteY1" fmla="*/ 0 h 4792852"/>
                <a:gd name="connsiteX2" fmla="*/ 789607 w 830131"/>
                <a:gd name="connsiteY2" fmla="*/ 40524 h 4792852"/>
                <a:gd name="connsiteX3" fmla="*/ 830131 w 830131"/>
                <a:gd name="connsiteY3" fmla="*/ 138358 h 4792852"/>
                <a:gd name="connsiteX4" fmla="*/ 830131 w 830131"/>
                <a:gd name="connsiteY4" fmla="*/ 4792852 h 4792852"/>
                <a:gd name="connsiteX5" fmla="*/ 830131 w 830131"/>
                <a:gd name="connsiteY5" fmla="*/ 4792852 h 4792852"/>
                <a:gd name="connsiteX6" fmla="*/ 830131 w 830131"/>
                <a:gd name="connsiteY6" fmla="*/ 4792852 h 4792852"/>
                <a:gd name="connsiteX7" fmla="*/ 0 w 830131"/>
                <a:gd name="connsiteY7" fmla="*/ 4792852 h 4792852"/>
                <a:gd name="connsiteX8" fmla="*/ 0 w 830131"/>
                <a:gd name="connsiteY8" fmla="*/ 4792852 h 4792852"/>
                <a:gd name="connsiteX9" fmla="*/ 0 w 830131"/>
                <a:gd name="connsiteY9" fmla="*/ 4792852 h 4792852"/>
                <a:gd name="connsiteX10" fmla="*/ 0 w 830131"/>
                <a:gd name="connsiteY10" fmla="*/ 138358 h 4792852"/>
                <a:gd name="connsiteX11" fmla="*/ 40524 w 830131"/>
                <a:gd name="connsiteY11" fmla="*/ 40524 h 4792852"/>
                <a:gd name="connsiteX12" fmla="*/ 138358 w 830131"/>
                <a:gd name="connsiteY12" fmla="*/ 0 h 4792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30131" h="4792852">
                  <a:moveTo>
                    <a:pt x="830131" y="798827"/>
                  </a:moveTo>
                  <a:lnTo>
                    <a:pt x="830131" y="3994025"/>
                  </a:lnTo>
                  <a:cubicBezTo>
                    <a:pt x="830131" y="4205887"/>
                    <a:pt x="827606" y="4409072"/>
                    <a:pt x="823112" y="4558880"/>
                  </a:cubicBezTo>
                  <a:cubicBezTo>
                    <a:pt x="818618" y="4708687"/>
                    <a:pt x="812523" y="4792849"/>
                    <a:pt x="806167" y="4792849"/>
                  </a:cubicBezTo>
                  <a:lnTo>
                    <a:pt x="0" y="4792849"/>
                  </a:lnTo>
                  <a:lnTo>
                    <a:pt x="0" y="4792849"/>
                  </a:lnTo>
                  <a:lnTo>
                    <a:pt x="0" y="4792849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806167" y="3"/>
                  </a:lnTo>
                  <a:cubicBezTo>
                    <a:pt x="812523" y="3"/>
                    <a:pt x="818618" y="84165"/>
                    <a:pt x="823112" y="233972"/>
                  </a:cubicBezTo>
                  <a:cubicBezTo>
                    <a:pt x="827606" y="383780"/>
                    <a:pt x="830131" y="586965"/>
                    <a:pt x="830131" y="798827"/>
                  </a:cubicBezTo>
                  <a:close/>
                </a:path>
              </a:pathLst>
            </a:custGeom>
            <a:solidFill>
              <a:schemeClr val="tx2">
                <a:lumMod val="50000"/>
                <a:lumOff val="50000"/>
                <a:alpha val="90000"/>
              </a:schemeClr>
            </a:solidFill>
            <a:ln>
              <a:solidFill>
                <a:schemeClr val="tx2">
                  <a:lumMod val="50000"/>
                  <a:lumOff val="50000"/>
                  <a:alpha val="90000"/>
                </a:schemeClr>
              </a:solidFill>
            </a:ln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1" tIns="164349" rIns="288174" bIns="164350" numCol="1" spcCol="1270" anchor="ctr" anchorCtr="0">
              <a:noAutofit/>
            </a:bodyPr>
            <a:lstStyle/>
            <a:p>
              <a:pPr marL="171450" lvl="1" indent="-171450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tr-TR" sz="1600" dirty="0"/>
                <a:t>Satışı gerçekleştirmek</a:t>
              </a:r>
            </a:p>
            <a:p>
              <a:pPr marL="171450" lvl="1" indent="-171450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tr-TR" sz="1600" dirty="0"/>
                <a:t>İhtiyaç analizleri</a:t>
              </a:r>
            </a:p>
            <a:p>
              <a:pPr marL="171450" lvl="1" indent="-171450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tr-TR" sz="1600" dirty="0"/>
                <a:t>Teklif oluşturma</a:t>
              </a:r>
            </a:p>
            <a:p>
              <a:pPr marL="171450" lvl="1" indent="-171450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tr-TR" sz="1600" dirty="0"/>
                <a:t>Kapanış adımları</a:t>
              </a:r>
            </a:p>
          </p:txBody>
        </p:sp>
        <p:sp>
          <p:nvSpPr>
            <p:cNvPr id="8" name="Freeform 7"/>
            <p:cNvSpPr/>
            <p:nvPr/>
          </p:nvSpPr>
          <p:spPr>
            <a:xfrm>
              <a:off x="1043608" y="1424576"/>
              <a:ext cx="2695979" cy="1037664"/>
            </a:xfrm>
            <a:custGeom>
              <a:avLst/>
              <a:gdLst>
                <a:gd name="connsiteX0" fmla="*/ 0 w 2695979"/>
                <a:gd name="connsiteY0" fmla="*/ 172947 h 1037664"/>
                <a:gd name="connsiteX1" fmla="*/ 50655 w 2695979"/>
                <a:gd name="connsiteY1" fmla="*/ 50655 h 1037664"/>
                <a:gd name="connsiteX2" fmla="*/ 172947 w 2695979"/>
                <a:gd name="connsiteY2" fmla="*/ 0 h 1037664"/>
                <a:gd name="connsiteX3" fmla="*/ 2523032 w 2695979"/>
                <a:gd name="connsiteY3" fmla="*/ 0 h 1037664"/>
                <a:gd name="connsiteX4" fmla="*/ 2645324 w 2695979"/>
                <a:gd name="connsiteY4" fmla="*/ 50655 h 1037664"/>
                <a:gd name="connsiteX5" fmla="*/ 2695979 w 2695979"/>
                <a:gd name="connsiteY5" fmla="*/ 172947 h 1037664"/>
                <a:gd name="connsiteX6" fmla="*/ 2695979 w 2695979"/>
                <a:gd name="connsiteY6" fmla="*/ 864717 h 1037664"/>
                <a:gd name="connsiteX7" fmla="*/ 2645324 w 2695979"/>
                <a:gd name="connsiteY7" fmla="*/ 987009 h 1037664"/>
                <a:gd name="connsiteX8" fmla="*/ 2523032 w 2695979"/>
                <a:gd name="connsiteY8" fmla="*/ 1037664 h 1037664"/>
                <a:gd name="connsiteX9" fmla="*/ 172947 w 2695979"/>
                <a:gd name="connsiteY9" fmla="*/ 1037664 h 1037664"/>
                <a:gd name="connsiteX10" fmla="*/ 50655 w 2695979"/>
                <a:gd name="connsiteY10" fmla="*/ 987009 h 1037664"/>
                <a:gd name="connsiteX11" fmla="*/ 0 w 2695979"/>
                <a:gd name="connsiteY11" fmla="*/ 864717 h 1037664"/>
                <a:gd name="connsiteX12" fmla="*/ 0 w 2695979"/>
                <a:gd name="connsiteY12" fmla="*/ 172947 h 1037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695979" h="1037664">
                  <a:moveTo>
                    <a:pt x="0" y="172947"/>
                  </a:moveTo>
                  <a:cubicBezTo>
                    <a:pt x="0" y="127079"/>
                    <a:pt x="18221" y="83089"/>
                    <a:pt x="50655" y="50655"/>
                  </a:cubicBezTo>
                  <a:cubicBezTo>
                    <a:pt x="83089" y="18221"/>
                    <a:pt x="127079" y="0"/>
                    <a:pt x="172947" y="0"/>
                  </a:cubicBezTo>
                  <a:lnTo>
                    <a:pt x="2523032" y="0"/>
                  </a:lnTo>
                  <a:cubicBezTo>
                    <a:pt x="2568900" y="0"/>
                    <a:pt x="2612890" y="18221"/>
                    <a:pt x="2645324" y="50655"/>
                  </a:cubicBezTo>
                  <a:cubicBezTo>
                    <a:pt x="2677758" y="83089"/>
                    <a:pt x="2695979" y="127079"/>
                    <a:pt x="2695979" y="172947"/>
                  </a:cubicBezTo>
                  <a:lnTo>
                    <a:pt x="2695979" y="864717"/>
                  </a:lnTo>
                  <a:cubicBezTo>
                    <a:pt x="2695979" y="910585"/>
                    <a:pt x="2677758" y="954575"/>
                    <a:pt x="2645324" y="987009"/>
                  </a:cubicBezTo>
                  <a:cubicBezTo>
                    <a:pt x="2612890" y="1019443"/>
                    <a:pt x="2568900" y="1037664"/>
                    <a:pt x="2523032" y="1037664"/>
                  </a:cubicBezTo>
                  <a:lnTo>
                    <a:pt x="172947" y="1037664"/>
                  </a:lnTo>
                  <a:cubicBezTo>
                    <a:pt x="127079" y="1037664"/>
                    <a:pt x="83089" y="1019443"/>
                    <a:pt x="50655" y="987009"/>
                  </a:cubicBezTo>
                  <a:cubicBezTo>
                    <a:pt x="18221" y="954575"/>
                    <a:pt x="0" y="910585"/>
                    <a:pt x="0" y="864717"/>
                  </a:cubicBezTo>
                  <a:lnTo>
                    <a:pt x="0" y="172947"/>
                  </a:lnTo>
                  <a:close/>
                </a:path>
              </a:pathLst>
            </a:custGeom>
            <a:solidFill>
              <a:schemeClr val="tx2">
                <a:lumMod val="75000"/>
                <a:lumOff val="25000"/>
              </a:schemeClr>
            </a:solidFill>
            <a:ln>
              <a:solidFill>
                <a:schemeClr val="tx2">
                  <a:lumMod val="75000"/>
                  <a:lumOff val="25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61145" tIns="105900" rIns="161145" bIns="105900" numCol="1" spcCol="1270" anchor="ctr" anchorCtr="0">
              <a:noAutofit/>
            </a:bodyPr>
            <a:lstStyle/>
            <a:p>
              <a:pPr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900" dirty="0"/>
                <a:t>Müşteri edinme</a:t>
              </a:r>
            </a:p>
          </p:txBody>
        </p:sp>
        <p:sp>
          <p:nvSpPr>
            <p:cNvPr id="9" name="Freeform 8"/>
            <p:cNvSpPr/>
            <p:nvPr/>
          </p:nvSpPr>
          <p:spPr>
            <a:xfrm>
              <a:off x="3739587" y="2617889"/>
              <a:ext cx="4792853" cy="830132"/>
            </a:xfrm>
            <a:custGeom>
              <a:avLst/>
              <a:gdLst>
                <a:gd name="connsiteX0" fmla="*/ 138358 w 830131"/>
                <a:gd name="connsiteY0" fmla="*/ 0 h 4792852"/>
                <a:gd name="connsiteX1" fmla="*/ 691773 w 830131"/>
                <a:gd name="connsiteY1" fmla="*/ 0 h 4792852"/>
                <a:gd name="connsiteX2" fmla="*/ 789607 w 830131"/>
                <a:gd name="connsiteY2" fmla="*/ 40524 h 4792852"/>
                <a:gd name="connsiteX3" fmla="*/ 830131 w 830131"/>
                <a:gd name="connsiteY3" fmla="*/ 138358 h 4792852"/>
                <a:gd name="connsiteX4" fmla="*/ 830131 w 830131"/>
                <a:gd name="connsiteY4" fmla="*/ 4792852 h 4792852"/>
                <a:gd name="connsiteX5" fmla="*/ 830131 w 830131"/>
                <a:gd name="connsiteY5" fmla="*/ 4792852 h 4792852"/>
                <a:gd name="connsiteX6" fmla="*/ 830131 w 830131"/>
                <a:gd name="connsiteY6" fmla="*/ 4792852 h 4792852"/>
                <a:gd name="connsiteX7" fmla="*/ 0 w 830131"/>
                <a:gd name="connsiteY7" fmla="*/ 4792852 h 4792852"/>
                <a:gd name="connsiteX8" fmla="*/ 0 w 830131"/>
                <a:gd name="connsiteY8" fmla="*/ 4792852 h 4792852"/>
                <a:gd name="connsiteX9" fmla="*/ 0 w 830131"/>
                <a:gd name="connsiteY9" fmla="*/ 4792852 h 4792852"/>
                <a:gd name="connsiteX10" fmla="*/ 0 w 830131"/>
                <a:gd name="connsiteY10" fmla="*/ 138358 h 4792852"/>
                <a:gd name="connsiteX11" fmla="*/ 40524 w 830131"/>
                <a:gd name="connsiteY11" fmla="*/ 40524 h 4792852"/>
                <a:gd name="connsiteX12" fmla="*/ 138358 w 830131"/>
                <a:gd name="connsiteY12" fmla="*/ 0 h 4792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30131" h="4792852">
                  <a:moveTo>
                    <a:pt x="830131" y="798827"/>
                  </a:moveTo>
                  <a:lnTo>
                    <a:pt x="830131" y="3994025"/>
                  </a:lnTo>
                  <a:cubicBezTo>
                    <a:pt x="830131" y="4205887"/>
                    <a:pt x="827606" y="4409072"/>
                    <a:pt x="823112" y="4558880"/>
                  </a:cubicBezTo>
                  <a:cubicBezTo>
                    <a:pt x="818618" y="4708687"/>
                    <a:pt x="812523" y="4792849"/>
                    <a:pt x="806167" y="4792849"/>
                  </a:cubicBezTo>
                  <a:lnTo>
                    <a:pt x="0" y="4792849"/>
                  </a:lnTo>
                  <a:lnTo>
                    <a:pt x="0" y="4792849"/>
                  </a:lnTo>
                  <a:lnTo>
                    <a:pt x="0" y="4792849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806167" y="3"/>
                  </a:lnTo>
                  <a:cubicBezTo>
                    <a:pt x="812523" y="3"/>
                    <a:pt x="818618" y="84165"/>
                    <a:pt x="823112" y="233972"/>
                  </a:cubicBezTo>
                  <a:cubicBezTo>
                    <a:pt x="827606" y="383780"/>
                    <a:pt x="830131" y="586965"/>
                    <a:pt x="830131" y="798827"/>
                  </a:cubicBezTo>
                  <a:close/>
                </a:path>
              </a:pathLst>
            </a:custGeom>
            <a:solidFill>
              <a:schemeClr val="tx2">
                <a:lumMod val="50000"/>
                <a:lumOff val="50000"/>
                <a:alpha val="90000"/>
              </a:schemeClr>
            </a:solidFill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1" tIns="164349" rIns="288174" bIns="164350" numCol="1" spcCol="1270" anchor="ctr" anchorCtr="0">
              <a:noAutofit/>
            </a:bodyPr>
            <a:lstStyle/>
            <a:p>
              <a:pPr marL="171450" lvl="1" indent="-171450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tr-TR" sz="1600" dirty="0"/>
                <a:t>Sipariş yöntemi</a:t>
              </a:r>
            </a:p>
            <a:p>
              <a:pPr marL="171450" lvl="1" indent="-171450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tr-TR" sz="1600" dirty="0"/>
                <a:t>Teslim</a:t>
              </a:r>
            </a:p>
            <a:p>
              <a:pPr marL="171450" lvl="1" indent="-171450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tr-TR" sz="1600" dirty="0"/>
                <a:t>Taleplerin organizasyonu</a:t>
              </a:r>
            </a:p>
            <a:p>
              <a:pPr marL="171450" lvl="1" indent="-171450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tr-TR" sz="1600" dirty="0"/>
                <a:t>Problem yönetimi</a:t>
              </a:r>
            </a:p>
          </p:txBody>
        </p:sp>
        <p:sp>
          <p:nvSpPr>
            <p:cNvPr id="10" name="Freeform 9"/>
            <p:cNvSpPr/>
            <p:nvPr/>
          </p:nvSpPr>
          <p:spPr>
            <a:xfrm>
              <a:off x="1043608" y="2514123"/>
              <a:ext cx="2695979" cy="1037664"/>
            </a:xfrm>
            <a:custGeom>
              <a:avLst/>
              <a:gdLst>
                <a:gd name="connsiteX0" fmla="*/ 0 w 2695979"/>
                <a:gd name="connsiteY0" fmla="*/ 172947 h 1037664"/>
                <a:gd name="connsiteX1" fmla="*/ 50655 w 2695979"/>
                <a:gd name="connsiteY1" fmla="*/ 50655 h 1037664"/>
                <a:gd name="connsiteX2" fmla="*/ 172947 w 2695979"/>
                <a:gd name="connsiteY2" fmla="*/ 0 h 1037664"/>
                <a:gd name="connsiteX3" fmla="*/ 2523032 w 2695979"/>
                <a:gd name="connsiteY3" fmla="*/ 0 h 1037664"/>
                <a:gd name="connsiteX4" fmla="*/ 2645324 w 2695979"/>
                <a:gd name="connsiteY4" fmla="*/ 50655 h 1037664"/>
                <a:gd name="connsiteX5" fmla="*/ 2695979 w 2695979"/>
                <a:gd name="connsiteY5" fmla="*/ 172947 h 1037664"/>
                <a:gd name="connsiteX6" fmla="*/ 2695979 w 2695979"/>
                <a:gd name="connsiteY6" fmla="*/ 864717 h 1037664"/>
                <a:gd name="connsiteX7" fmla="*/ 2645324 w 2695979"/>
                <a:gd name="connsiteY7" fmla="*/ 987009 h 1037664"/>
                <a:gd name="connsiteX8" fmla="*/ 2523032 w 2695979"/>
                <a:gd name="connsiteY8" fmla="*/ 1037664 h 1037664"/>
                <a:gd name="connsiteX9" fmla="*/ 172947 w 2695979"/>
                <a:gd name="connsiteY9" fmla="*/ 1037664 h 1037664"/>
                <a:gd name="connsiteX10" fmla="*/ 50655 w 2695979"/>
                <a:gd name="connsiteY10" fmla="*/ 987009 h 1037664"/>
                <a:gd name="connsiteX11" fmla="*/ 0 w 2695979"/>
                <a:gd name="connsiteY11" fmla="*/ 864717 h 1037664"/>
                <a:gd name="connsiteX12" fmla="*/ 0 w 2695979"/>
                <a:gd name="connsiteY12" fmla="*/ 172947 h 1037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695979" h="1037664">
                  <a:moveTo>
                    <a:pt x="0" y="172947"/>
                  </a:moveTo>
                  <a:cubicBezTo>
                    <a:pt x="0" y="127079"/>
                    <a:pt x="18221" y="83089"/>
                    <a:pt x="50655" y="50655"/>
                  </a:cubicBezTo>
                  <a:cubicBezTo>
                    <a:pt x="83089" y="18221"/>
                    <a:pt x="127079" y="0"/>
                    <a:pt x="172947" y="0"/>
                  </a:cubicBezTo>
                  <a:lnTo>
                    <a:pt x="2523032" y="0"/>
                  </a:lnTo>
                  <a:cubicBezTo>
                    <a:pt x="2568900" y="0"/>
                    <a:pt x="2612890" y="18221"/>
                    <a:pt x="2645324" y="50655"/>
                  </a:cubicBezTo>
                  <a:cubicBezTo>
                    <a:pt x="2677758" y="83089"/>
                    <a:pt x="2695979" y="127079"/>
                    <a:pt x="2695979" y="172947"/>
                  </a:cubicBezTo>
                  <a:lnTo>
                    <a:pt x="2695979" y="864717"/>
                  </a:lnTo>
                  <a:cubicBezTo>
                    <a:pt x="2695979" y="910585"/>
                    <a:pt x="2677758" y="954575"/>
                    <a:pt x="2645324" y="987009"/>
                  </a:cubicBezTo>
                  <a:cubicBezTo>
                    <a:pt x="2612890" y="1019443"/>
                    <a:pt x="2568900" y="1037664"/>
                    <a:pt x="2523032" y="1037664"/>
                  </a:cubicBezTo>
                  <a:lnTo>
                    <a:pt x="172947" y="1037664"/>
                  </a:lnTo>
                  <a:cubicBezTo>
                    <a:pt x="127079" y="1037664"/>
                    <a:pt x="83089" y="1019443"/>
                    <a:pt x="50655" y="987009"/>
                  </a:cubicBezTo>
                  <a:cubicBezTo>
                    <a:pt x="18221" y="954575"/>
                    <a:pt x="0" y="910585"/>
                    <a:pt x="0" y="864717"/>
                  </a:cubicBezTo>
                  <a:lnTo>
                    <a:pt x="0" y="172947"/>
                  </a:lnTo>
                  <a:close/>
                </a:path>
              </a:pathLst>
            </a:custGeom>
            <a:solidFill>
              <a:schemeClr val="tx2">
                <a:lumMod val="90000"/>
                <a:lumOff val="1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61145" tIns="105900" rIns="161145" bIns="105900" numCol="1" spcCol="1270" anchor="ctr" anchorCtr="0">
              <a:noAutofit/>
            </a:bodyPr>
            <a:lstStyle/>
            <a:p>
              <a:pPr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900" dirty="0"/>
                <a:t>Müşteri Koruma</a:t>
              </a:r>
            </a:p>
          </p:txBody>
        </p:sp>
        <p:sp>
          <p:nvSpPr>
            <p:cNvPr id="11" name="Freeform 10"/>
            <p:cNvSpPr/>
            <p:nvPr/>
          </p:nvSpPr>
          <p:spPr>
            <a:xfrm>
              <a:off x="1043608" y="3603671"/>
              <a:ext cx="2695979" cy="1037664"/>
            </a:xfrm>
            <a:custGeom>
              <a:avLst/>
              <a:gdLst>
                <a:gd name="connsiteX0" fmla="*/ 0 w 2695979"/>
                <a:gd name="connsiteY0" fmla="*/ 172947 h 1037664"/>
                <a:gd name="connsiteX1" fmla="*/ 50655 w 2695979"/>
                <a:gd name="connsiteY1" fmla="*/ 50655 h 1037664"/>
                <a:gd name="connsiteX2" fmla="*/ 172947 w 2695979"/>
                <a:gd name="connsiteY2" fmla="*/ 0 h 1037664"/>
                <a:gd name="connsiteX3" fmla="*/ 2523032 w 2695979"/>
                <a:gd name="connsiteY3" fmla="*/ 0 h 1037664"/>
                <a:gd name="connsiteX4" fmla="*/ 2645324 w 2695979"/>
                <a:gd name="connsiteY4" fmla="*/ 50655 h 1037664"/>
                <a:gd name="connsiteX5" fmla="*/ 2695979 w 2695979"/>
                <a:gd name="connsiteY5" fmla="*/ 172947 h 1037664"/>
                <a:gd name="connsiteX6" fmla="*/ 2695979 w 2695979"/>
                <a:gd name="connsiteY6" fmla="*/ 864717 h 1037664"/>
                <a:gd name="connsiteX7" fmla="*/ 2645324 w 2695979"/>
                <a:gd name="connsiteY7" fmla="*/ 987009 h 1037664"/>
                <a:gd name="connsiteX8" fmla="*/ 2523032 w 2695979"/>
                <a:gd name="connsiteY8" fmla="*/ 1037664 h 1037664"/>
                <a:gd name="connsiteX9" fmla="*/ 172947 w 2695979"/>
                <a:gd name="connsiteY9" fmla="*/ 1037664 h 1037664"/>
                <a:gd name="connsiteX10" fmla="*/ 50655 w 2695979"/>
                <a:gd name="connsiteY10" fmla="*/ 987009 h 1037664"/>
                <a:gd name="connsiteX11" fmla="*/ 0 w 2695979"/>
                <a:gd name="connsiteY11" fmla="*/ 864717 h 1037664"/>
                <a:gd name="connsiteX12" fmla="*/ 0 w 2695979"/>
                <a:gd name="connsiteY12" fmla="*/ 172947 h 1037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695979" h="1037664">
                  <a:moveTo>
                    <a:pt x="0" y="172947"/>
                  </a:moveTo>
                  <a:cubicBezTo>
                    <a:pt x="0" y="127079"/>
                    <a:pt x="18221" y="83089"/>
                    <a:pt x="50655" y="50655"/>
                  </a:cubicBezTo>
                  <a:cubicBezTo>
                    <a:pt x="83089" y="18221"/>
                    <a:pt x="127079" y="0"/>
                    <a:pt x="172947" y="0"/>
                  </a:cubicBezTo>
                  <a:lnTo>
                    <a:pt x="2523032" y="0"/>
                  </a:lnTo>
                  <a:cubicBezTo>
                    <a:pt x="2568900" y="0"/>
                    <a:pt x="2612890" y="18221"/>
                    <a:pt x="2645324" y="50655"/>
                  </a:cubicBezTo>
                  <a:cubicBezTo>
                    <a:pt x="2677758" y="83089"/>
                    <a:pt x="2695979" y="127079"/>
                    <a:pt x="2695979" y="172947"/>
                  </a:cubicBezTo>
                  <a:lnTo>
                    <a:pt x="2695979" y="864717"/>
                  </a:lnTo>
                  <a:cubicBezTo>
                    <a:pt x="2695979" y="910585"/>
                    <a:pt x="2677758" y="954575"/>
                    <a:pt x="2645324" y="987009"/>
                  </a:cubicBezTo>
                  <a:cubicBezTo>
                    <a:pt x="2612890" y="1019443"/>
                    <a:pt x="2568900" y="1037664"/>
                    <a:pt x="2523032" y="1037664"/>
                  </a:cubicBezTo>
                  <a:lnTo>
                    <a:pt x="172947" y="1037664"/>
                  </a:lnTo>
                  <a:cubicBezTo>
                    <a:pt x="127079" y="1037664"/>
                    <a:pt x="83089" y="1019443"/>
                    <a:pt x="50655" y="987009"/>
                  </a:cubicBezTo>
                  <a:cubicBezTo>
                    <a:pt x="18221" y="954575"/>
                    <a:pt x="0" y="910585"/>
                    <a:pt x="0" y="864717"/>
                  </a:cubicBezTo>
                  <a:lnTo>
                    <a:pt x="0" y="172947"/>
                  </a:lnTo>
                  <a:close/>
                </a:path>
              </a:pathLst>
            </a:custGeom>
            <a:solidFill>
              <a:schemeClr val="tx2">
                <a:lumMod val="75000"/>
                <a:lumOff val="2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61145" tIns="105900" rIns="161145" bIns="105900" numCol="1" spcCol="1270" anchor="ctr" anchorCtr="0">
              <a:noAutofit/>
            </a:bodyPr>
            <a:lstStyle/>
            <a:p>
              <a:pPr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900" dirty="0"/>
                <a:t>Müşteri Derinleştirme</a:t>
              </a:r>
            </a:p>
          </p:txBody>
        </p:sp>
      </p:grpSp>
      <p:sp>
        <p:nvSpPr>
          <p:cNvPr id="13" name="Rounded Rectangle 12"/>
          <p:cNvSpPr/>
          <p:nvPr/>
        </p:nvSpPr>
        <p:spPr>
          <a:xfrm>
            <a:off x="5047563" y="4816375"/>
            <a:ext cx="4896544" cy="1130424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buFont typeface="Arial" pitchFamily="34" charset="0"/>
              <a:buChar char="•"/>
            </a:pPr>
            <a:r>
              <a:rPr lang="tr-TR" sz="1600" dirty="0">
                <a:solidFill>
                  <a:schemeClr val="tx1"/>
                </a:solidFill>
              </a:rPr>
              <a:t>Çapraz satış kampanyaları</a:t>
            </a:r>
          </a:p>
          <a:p>
            <a:pPr>
              <a:buFont typeface="Arial" pitchFamily="34" charset="0"/>
              <a:buChar char="•"/>
            </a:pPr>
            <a:r>
              <a:rPr lang="tr-TR" sz="1600" dirty="0">
                <a:solidFill>
                  <a:schemeClr val="tx1"/>
                </a:solidFill>
              </a:rPr>
              <a:t>Müşteri ihtiyaç analizleri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1623FC-E524-4409-9562-A0959044CCA3}" type="slidenum">
              <a:rPr lang="tr-TR"/>
              <a:pPr>
                <a:defRPr/>
              </a:pPr>
              <a:t>8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sz="4000" cap="none" dirty="0"/>
              <a:t>Müşterilerin Hayat Seyri</a:t>
            </a:r>
          </a:p>
        </p:txBody>
      </p:sp>
      <p:sp>
        <p:nvSpPr>
          <p:cNvPr id="87044" name="2 İçerik Yer Tutucusu"/>
          <p:cNvSpPr>
            <a:spLocks noGrp="1"/>
          </p:cNvSpPr>
          <p:nvPr>
            <p:ph idx="4294967295"/>
          </p:nvPr>
        </p:nvSpPr>
        <p:spPr>
          <a:xfrm>
            <a:off x="1251678" y="1596280"/>
            <a:ext cx="9826053" cy="5145088"/>
          </a:xfrm>
        </p:spPr>
        <p:txBody>
          <a:bodyPr>
            <a:normAutofit/>
          </a:bodyPr>
          <a:lstStyle/>
          <a:p>
            <a:pPr marL="365125" indent="-282575" algn="just"/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Bir işletmenin başarı sağlamasındaki en önemli unsurlarından biri eldeki müşterilerini koruyabilmesi ve onları kendilerine bağlı hale getirebilmesidir.</a:t>
            </a:r>
          </a:p>
          <a:p>
            <a:pPr marL="365125" indent="-282575" algn="just"/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İşletmeye ve işletmenin sunduğu ürünlere sadık müşteriler daha fazla miktarlarda satın almaktadırlar. </a:t>
            </a:r>
          </a:p>
          <a:p>
            <a:pPr marL="365125" indent="-282575" algn="just"/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Ürüne değerinden fazla değer vermeye razı olmaktadırlar.</a:t>
            </a:r>
          </a:p>
        </p:txBody>
      </p:sp>
      <p:sp>
        <p:nvSpPr>
          <p:cNvPr id="36867" name="3 Altbilgi Yer Tutucusu"/>
          <p:cNvSpPr txBox="1">
            <a:spLocks noGrp="1"/>
          </p:cNvSpPr>
          <p:nvPr/>
        </p:nvSpPr>
        <p:spPr bwMode="auto">
          <a:xfrm>
            <a:off x="7239000" y="6305550"/>
            <a:ext cx="2895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endParaRPr lang="tr-TR" sz="12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cap="none" dirty="0"/>
              <a:t>Müşterilerin Hayat Seyri Evreleri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14796" y="2001187"/>
            <a:ext cx="4800600" cy="3619500"/>
          </a:xfrm>
        </p:spPr>
        <p:txBody>
          <a:bodyPr>
            <a:normAutofit/>
          </a:bodyPr>
          <a:lstStyle/>
          <a:p>
            <a:pPr marL="365125" indent="-282575">
              <a:lnSpc>
                <a:spcPct val="90000"/>
              </a:lnSpc>
            </a:pPr>
            <a:r>
              <a:rPr lang="tr-TR" sz="3200" dirty="0"/>
              <a:t>Erişim</a:t>
            </a:r>
          </a:p>
          <a:p>
            <a:pPr marL="365125" indent="-282575">
              <a:lnSpc>
                <a:spcPct val="90000"/>
              </a:lnSpc>
            </a:pPr>
            <a:r>
              <a:rPr lang="tr-TR" sz="3200" dirty="0"/>
              <a:t>Kazanma</a:t>
            </a:r>
          </a:p>
          <a:p>
            <a:pPr marL="365125" indent="-282575">
              <a:lnSpc>
                <a:spcPct val="90000"/>
              </a:lnSpc>
            </a:pPr>
            <a:r>
              <a:rPr lang="tr-TR" sz="3200" dirty="0"/>
              <a:t>Dönüşüm</a:t>
            </a:r>
          </a:p>
          <a:p>
            <a:pPr marL="365125" indent="-282575">
              <a:lnSpc>
                <a:spcPct val="90000"/>
              </a:lnSpc>
            </a:pPr>
            <a:r>
              <a:rPr lang="tr-TR" sz="3200" dirty="0"/>
              <a:t>Elde Tutma </a:t>
            </a:r>
          </a:p>
          <a:p>
            <a:endParaRPr lang="tr-TR" dirty="0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C487903-47B6-4CEE-9B83-B613C5E8B3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13126" y="1897002"/>
            <a:ext cx="4800600" cy="3619500"/>
          </a:xfrm>
        </p:spPr>
        <p:txBody>
          <a:bodyPr>
            <a:normAutofit/>
          </a:bodyPr>
          <a:lstStyle/>
          <a:p>
            <a:pPr marL="425450" indent="-342900">
              <a:lnSpc>
                <a:spcPct val="90000"/>
              </a:lnSpc>
            </a:pPr>
            <a:r>
              <a:rPr lang="tr-TR" sz="3200" dirty="0"/>
              <a:t>Sadakat</a:t>
            </a:r>
          </a:p>
          <a:p>
            <a:pPr marL="365125" indent="-282575">
              <a:lnSpc>
                <a:spcPct val="90000"/>
              </a:lnSpc>
            </a:pPr>
            <a:r>
              <a:rPr lang="tr-TR" sz="3200" dirty="0"/>
              <a:t>Kayıp Müşterilerin Analizi</a:t>
            </a:r>
          </a:p>
          <a:p>
            <a:pPr marL="365125" indent="-282575">
              <a:lnSpc>
                <a:spcPct val="90000"/>
              </a:lnSpc>
            </a:pPr>
            <a:r>
              <a:rPr lang="tr-TR" sz="3200" dirty="0"/>
              <a:t>Terk Etme </a:t>
            </a:r>
          </a:p>
          <a:p>
            <a:pPr marL="365125" indent="-282575">
              <a:lnSpc>
                <a:spcPct val="90000"/>
              </a:lnSpc>
            </a:pPr>
            <a:r>
              <a:rPr lang="tr-TR" sz="3200" dirty="0"/>
              <a:t>Kaybetme</a:t>
            </a:r>
          </a:p>
          <a:p>
            <a:pPr marL="365125" indent="-282575">
              <a:lnSpc>
                <a:spcPct val="90000"/>
              </a:lnSpc>
            </a:pPr>
            <a:r>
              <a:rPr lang="tr-TR" sz="3200" dirty="0"/>
              <a:t>Kaptırılan Müşteri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ozet">
  <a:themeElements>
    <a:clrScheme name="Rozet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Rozet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ozet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TM10001106[[fn=Rozet]]</Template>
  <TotalTime>28</TotalTime>
  <Words>267</Words>
  <Application>Microsoft Office PowerPoint</Application>
  <PresentationFormat>Geniş ekran</PresentationFormat>
  <Paragraphs>81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Arial</vt:lpstr>
      <vt:lpstr>Calibri</vt:lpstr>
      <vt:lpstr>Gill Sans MT</vt:lpstr>
      <vt:lpstr>Impact</vt:lpstr>
      <vt:lpstr>Wingdings</vt:lpstr>
      <vt:lpstr>Rozet</vt:lpstr>
      <vt:lpstr>MÜŞTERİ İLİŞKİLERİ YÖNETİMİ</vt:lpstr>
      <vt:lpstr>Müşteri İlişkileri Yönetimi Nedir?</vt:lpstr>
      <vt:lpstr>MİY Ortaya Çıkış Nedenleri</vt:lpstr>
      <vt:lpstr>MİY Amaçları</vt:lpstr>
      <vt:lpstr>PowerPoint Sunusu</vt:lpstr>
      <vt:lpstr>MİY Evreleri</vt:lpstr>
      <vt:lpstr>PowerPoint Sunusu</vt:lpstr>
      <vt:lpstr>Müşterilerin Hayat Seyri</vt:lpstr>
      <vt:lpstr>Müşterilerin Hayat Seyri Evreleri</vt:lpstr>
      <vt:lpstr>Müşteri Tutma Ve Kazanma Süreci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4</cp:revision>
  <dcterms:created xsi:type="dcterms:W3CDTF">2020-05-09T15:36:41Z</dcterms:created>
  <dcterms:modified xsi:type="dcterms:W3CDTF">2020-05-09T17:02:48Z</dcterms:modified>
</cp:coreProperties>
</file>