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1" r:id="rId2"/>
    <p:sldId id="286" r:id="rId3"/>
    <p:sldId id="375" r:id="rId4"/>
    <p:sldId id="377" r:id="rId5"/>
    <p:sldId id="379" r:id="rId6"/>
    <p:sldId id="294" r:id="rId7"/>
    <p:sldId id="292" r:id="rId8"/>
    <p:sldId id="381" r:id="rId9"/>
    <p:sldId id="382" r:id="rId10"/>
    <p:sldId id="384" r:id="rId11"/>
    <p:sldId id="385" r:id="rId12"/>
    <p:sldId id="291" r:id="rId13"/>
    <p:sldId id="312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7" r:id="rId22"/>
    <p:sldId id="399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D50E8-CB9C-45AC-BA82-BB721E24359E}" type="datetimeFigureOut">
              <a:rPr lang="tr-TR" smtClean="0"/>
              <a:pPr/>
              <a:t>21.01.2021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5EF0B-5587-44C4-A9FC-73EBC7B0AEF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57348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055BB1-5BBE-4087-B884-A47B8D6F1FBF}" type="slidenum">
              <a:rPr lang="tr-TR" sz="1200"/>
              <a:pPr algn="r"/>
              <a:t>5</a:t>
            </a:fld>
            <a:endParaRPr lang="tr-T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BFB-5C90-4806-BD38-94D6974BB66E}" type="datetimeFigureOut">
              <a:rPr lang="tr-TR" smtClean="0"/>
              <a:pPr/>
              <a:t>21.01.2021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C83-B661-4085-AB0B-95E8F74C05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BFB-5C90-4806-BD38-94D6974BB66E}" type="datetimeFigureOut">
              <a:rPr lang="tr-TR" smtClean="0"/>
              <a:pPr/>
              <a:t>21.01.2021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C83-B661-4085-AB0B-95E8F74C05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BFB-5C90-4806-BD38-94D6974BB66E}" type="datetimeFigureOut">
              <a:rPr lang="tr-TR" smtClean="0"/>
              <a:pPr/>
              <a:t>21.01.2021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C83-B661-4085-AB0B-95E8F74C05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98CB8-90B0-4515-B569-A8E9A9822A2C}" type="datetime1">
              <a:rPr lang="tr-TR"/>
              <a:pPr>
                <a:defRPr/>
              </a:pPr>
              <a:t>21.01.2021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E89F5-282A-4F5E-A922-10CACBD3B5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F98FB-5491-4FF2-88F4-C4DDE9D274A8}" type="datetime1">
              <a:rPr lang="tr-TR"/>
              <a:pPr>
                <a:defRPr/>
              </a:pPr>
              <a:t>21.01.2021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470EE-F584-44BD-9204-F104916FCC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BFB-5C90-4806-BD38-94D6974BB66E}" type="datetimeFigureOut">
              <a:rPr lang="tr-TR" smtClean="0"/>
              <a:pPr/>
              <a:t>21.01.2021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C83-B661-4085-AB0B-95E8F74C05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BFB-5C90-4806-BD38-94D6974BB66E}" type="datetimeFigureOut">
              <a:rPr lang="tr-TR" smtClean="0"/>
              <a:pPr/>
              <a:t>21.01.2021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C83-B661-4085-AB0B-95E8F74C05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BFB-5C90-4806-BD38-94D6974BB66E}" type="datetimeFigureOut">
              <a:rPr lang="tr-TR" smtClean="0"/>
              <a:pPr/>
              <a:t>21.01.2021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C83-B661-4085-AB0B-95E8F74C05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BFB-5C90-4806-BD38-94D6974BB66E}" type="datetimeFigureOut">
              <a:rPr lang="tr-TR" smtClean="0"/>
              <a:pPr/>
              <a:t>21.01.2021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C83-B661-4085-AB0B-95E8F74C05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BFB-5C90-4806-BD38-94D6974BB66E}" type="datetimeFigureOut">
              <a:rPr lang="tr-TR" smtClean="0"/>
              <a:pPr/>
              <a:t>21.01.2021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C83-B661-4085-AB0B-95E8F74C05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BFB-5C90-4806-BD38-94D6974BB66E}" type="datetimeFigureOut">
              <a:rPr lang="tr-TR" smtClean="0"/>
              <a:pPr/>
              <a:t>21.01.2021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C83-B661-4085-AB0B-95E8F74C05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BFB-5C90-4806-BD38-94D6974BB66E}" type="datetimeFigureOut">
              <a:rPr lang="tr-TR" smtClean="0"/>
              <a:pPr/>
              <a:t>21.01.2021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C83-B661-4085-AB0B-95E8F74C05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BFB-5C90-4806-BD38-94D6974BB66E}" type="datetimeFigureOut">
              <a:rPr lang="tr-TR" smtClean="0"/>
              <a:pPr/>
              <a:t>21.01.2021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C83-B661-4085-AB0B-95E8F74C05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CBFB-5C90-4806-BD38-94D6974BB66E}" type="datetimeFigureOut">
              <a:rPr lang="tr-TR" smtClean="0"/>
              <a:pPr/>
              <a:t>21.01.2021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6CC83-B661-4085-AB0B-95E8F74C05F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341086-103E-491D-9B76-0817E83E5621}" type="slidenum">
              <a:rPr lang="tr-TR" smtClean="0"/>
              <a:pPr/>
              <a:t>1</a:t>
            </a:fld>
            <a:endParaRPr lang="tr-TR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785"/>
            <a:ext cx="7772400" cy="2520279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flatTx/>
          </a:bodyPr>
          <a:lstStyle/>
          <a:p>
            <a:pPr eaLnBrk="1" hangingPunct="1"/>
            <a:r>
              <a:rPr lang="tr-TR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Yaşlıda </a:t>
            </a:r>
            <a:r>
              <a:rPr lang="tr-TR" sz="32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Malnütrisyona</a:t>
            </a:r>
            <a:r>
              <a:rPr lang="tr-TR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yaklaşım</a:t>
            </a:r>
            <a:br>
              <a:rPr lang="tr-TR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2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4509120"/>
            <a:ext cx="5256584" cy="122413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flatTx/>
          </a:bodyPr>
          <a:lstStyle/>
          <a:p>
            <a:pPr eaLnBrk="1" hangingPunct="1">
              <a:lnSpc>
                <a:spcPct val="80000"/>
              </a:lnSpc>
            </a:pPr>
            <a:endParaRPr lang="tr-TR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sz="1800" b="1" dirty="0" smtClean="0">
                <a:solidFill>
                  <a:srgbClr val="C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Prof. Dr. Murat VARLI</a:t>
            </a:r>
          </a:p>
          <a:p>
            <a:pPr eaLnBrk="1" hangingPunct="1">
              <a:lnSpc>
                <a:spcPct val="80000"/>
              </a:lnSpc>
            </a:pPr>
            <a:r>
              <a:rPr lang="tr-TR" sz="1800" b="1" dirty="0" smtClean="0">
                <a:solidFill>
                  <a:srgbClr val="C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Ankara Üniversitesi Tıp Fakültesi Geriatri Bilim Dalı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976312" cy="936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8" descr="ankara_uni_rektorl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417" y="260648"/>
            <a:ext cx="1008063" cy="936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smtClean="0"/>
              <a:t>Hangi yaşlı hasta grupları malnütrisyon açısından risk altındadır?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dirty="0" err="1" smtClean="0">
                <a:solidFill>
                  <a:srgbClr val="FF0000"/>
                </a:solidFill>
              </a:rPr>
              <a:t>Demans</a:t>
            </a:r>
            <a:r>
              <a:rPr lang="tr-TR" sz="2400" dirty="0" smtClean="0">
                <a:solidFill>
                  <a:srgbClr val="FF0000"/>
                </a:solidFill>
              </a:rPr>
              <a:t> hastaları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FF0000"/>
                </a:solidFill>
              </a:rPr>
              <a:t>Depresyon hastaları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FF0000"/>
                </a:solidFill>
              </a:rPr>
              <a:t>Fonksiyonel kısıtlı hastalar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Nörolojik hastalıklar (</a:t>
            </a:r>
            <a:r>
              <a:rPr lang="tr-TR" sz="2400" dirty="0" err="1" smtClean="0"/>
              <a:t>İskemik</a:t>
            </a:r>
            <a:r>
              <a:rPr lang="tr-TR" sz="2400" dirty="0" smtClean="0"/>
              <a:t> Nörolojik </a:t>
            </a:r>
            <a:r>
              <a:rPr lang="tr-TR" sz="2400" dirty="0" err="1" smtClean="0"/>
              <a:t>hast</a:t>
            </a:r>
            <a:r>
              <a:rPr lang="tr-TR" sz="2400" dirty="0" smtClean="0"/>
              <a:t>.)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/>
              <a:t>Malignite</a:t>
            </a: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Çene-diş ve yutma sorunları olanlar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Yalnız yaşayan, sosyoekonomik desteği az olanlar </a:t>
            </a:r>
            <a:r>
              <a:rPr lang="tr-TR" sz="2400" dirty="0" smtClean="0"/>
              <a:t>( </a:t>
            </a:r>
            <a:r>
              <a:rPr lang="tr-TR" sz="2400" dirty="0" smtClean="0"/>
              <a:t>Sosyal izolasyon)</a:t>
            </a:r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Yuvarlatılmış Dikdörtgen"/>
          <p:cNvSpPr/>
          <p:nvPr/>
        </p:nvSpPr>
        <p:spPr>
          <a:xfrm>
            <a:off x="755576" y="1340768"/>
            <a:ext cx="7776864" cy="4176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r>
              <a:rPr lang="tr-TR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</a:rPr>
              <a:t>Yaşlının sadece ağızdan besin alıyor olması önemli değildir 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r>
              <a:rPr lang="tr-TR" sz="2400" b="1" u="sng" dirty="0">
                <a:ln w="1905"/>
                <a:solidFill>
                  <a:schemeClr val="tx1"/>
                </a:solidFill>
              </a:rPr>
              <a:t> ihtiyacı kadar ve yeterli gıda alması 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r>
              <a:rPr lang="tr-TR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Önemlidir!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endParaRPr lang="tr-TR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r>
              <a:rPr lang="tr-TR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</a:rPr>
              <a:t>Yaşlının oral alımı olsa bile mutlaka diyet kaydı görülmelidir.( 3 gün)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739F54-3B21-49C3-8B75-0A6E75EE249F}" type="slidenum">
              <a:rPr lang="tr-TR" smtClean="0"/>
              <a:pPr/>
              <a:t>12</a:t>
            </a:fld>
            <a:endParaRPr lang="tr-TR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5570" y="434171"/>
            <a:ext cx="7105617" cy="677538"/>
          </a:xfrm>
          <a:ln w="6350" cap="rnd"/>
        </p:spPr>
        <p:txBody>
          <a:bodyPr rtlCol="0" anchor="b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400" b="1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Geriatrik</a:t>
            </a:r>
            <a:r>
              <a:rPr lang="tr-TR" sz="3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tr-TR" sz="3400" b="1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malnutrisyon</a:t>
            </a:r>
            <a:r>
              <a:rPr lang="tr-TR" sz="3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nedenleri </a:t>
            </a:r>
            <a:br>
              <a:rPr lang="tr-TR" sz="3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tr-TR" sz="3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(</a:t>
            </a:r>
            <a:r>
              <a:rPr lang="tr-TR" sz="3400" b="1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Meals</a:t>
            </a:r>
            <a:r>
              <a:rPr lang="tr-TR" sz="3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on </a:t>
            </a:r>
            <a:r>
              <a:rPr lang="tr-TR" sz="3400" b="1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Wheels</a:t>
            </a:r>
            <a:r>
              <a:rPr lang="tr-TR" sz="3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196975"/>
            <a:ext cx="4752975" cy="53276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</a:pPr>
            <a:endParaRPr lang="tr-TR" sz="1400" b="1" dirty="0" smtClean="0">
              <a:solidFill>
                <a:srgbClr val="FB2D2D"/>
              </a:solidFill>
            </a:endParaRPr>
          </a:p>
          <a:p>
            <a:pPr eaLnBrk="1" hangingPunct="1">
              <a:buFontTx/>
              <a:buNone/>
            </a:pPr>
            <a:r>
              <a:rPr lang="tr-TR" sz="1400" b="1" dirty="0" smtClean="0">
                <a:solidFill>
                  <a:srgbClr val="FB2D2D"/>
                </a:solidFill>
              </a:rPr>
              <a:t>M</a:t>
            </a:r>
            <a:r>
              <a:rPr lang="tr-TR" sz="1400" b="1" dirty="0" smtClean="0">
                <a:solidFill>
                  <a:srgbClr val="000000"/>
                </a:solidFill>
              </a:rPr>
              <a:t>	</a:t>
            </a:r>
            <a:r>
              <a:rPr lang="tr-TR" sz="1400" b="1" dirty="0" err="1" smtClean="0">
                <a:solidFill>
                  <a:srgbClr val="000000"/>
                </a:solidFill>
              </a:rPr>
              <a:t>Medication</a:t>
            </a:r>
            <a:r>
              <a:rPr lang="tr-TR" sz="1400" b="1" dirty="0" smtClean="0">
                <a:solidFill>
                  <a:srgbClr val="000000"/>
                </a:solidFill>
              </a:rPr>
              <a:t> (İlaç)  </a:t>
            </a:r>
            <a:endParaRPr lang="tr-TR" sz="1400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tr-TR" sz="1400" b="1" dirty="0" smtClean="0">
                <a:solidFill>
                  <a:srgbClr val="FB2D2D"/>
                </a:solidFill>
              </a:rPr>
              <a:t>E</a:t>
            </a:r>
            <a:r>
              <a:rPr lang="tr-TR" sz="1400" b="1" dirty="0" smtClean="0">
                <a:solidFill>
                  <a:srgbClr val="000000"/>
                </a:solidFill>
              </a:rPr>
              <a:t>	</a:t>
            </a:r>
            <a:r>
              <a:rPr lang="tr-TR" sz="1400" b="1" dirty="0" err="1" smtClean="0">
                <a:solidFill>
                  <a:srgbClr val="000000"/>
                </a:solidFill>
              </a:rPr>
              <a:t>Emotional</a:t>
            </a:r>
            <a:r>
              <a:rPr lang="tr-TR" sz="1400" b="1" dirty="0" smtClean="0">
                <a:solidFill>
                  <a:srgbClr val="000000"/>
                </a:solidFill>
              </a:rPr>
              <a:t> </a:t>
            </a:r>
            <a:r>
              <a:rPr lang="tr-TR" sz="1400" b="1" dirty="0" err="1" smtClean="0">
                <a:solidFill>
                  <a:srgbClr val="000000"/>
                </a:solidFill>
              </a:rPr>
              <a:t>problems</a:t>
            </a:r>
            <a:r>
              <a:rPr lang="tr-TR" sz="1400" b="1" dirty="0" smtClean="0">
                <a:solidFill>
                  <a:srgbClr val="000000"/>
                </a:solidFill>
              </a:rPr>
              <a:t> ( Psikiyatrik problemler)</a:t>
            </a:r>
          </a:p>
          <a:p>
            <a:pPr eaLnBrk="1" hangingPunct="1">
              <a:buFontTx/>
              <a:buNone/>
            </a:pPr>
            <a:r>
              <a:rPr lang="tr-TR" sz="1400" b="1" dirty="0" smtClean="0">
                <a:solidFill>
                  <a:srgbClr val="FB2D2D"/>
                </a:solidFill>
              </a:rPr>
              <a:t>A</a:t>
            </a:r>
            <a:r>
              <a:rPr lang="tr-TR" sz="1400" b="1" dirty="0" smtClean="0">
                <a:solidFill>
                  <a:srgbClr val="000000"/>
                </a:solidFill>
              </a:rPr>
              <a:t>	</a:t>
            </a:r>
            <a:r>
              <a:rPr lang="tr-TR" sz="1400" b="1" dirty="0" err="1" smtClean="0">
                <a:solidFill>
                  <a:srgbClr val="000000"/>
                </a:solidFill>
              </a:rPr>
              <a:t>Anorexia</a:t>
            </a:r>
            <a:r>
              <a:rPr lang="tr-TR" sz="1400" b="1" dirty="0" smtClean="0">
                <a:solidFill>
                  <a:srgbClr val="000000"/>
                </a:solidFill>
              </a:rPr>
              <a:t> </a:t>
            </a:r>
            <a:r>
              <a:rPr lang="tr-TR" sz="1400" b="1" dirty="0" err="1" smtClean="0">
                <a:solidFill>
                  <a:srgbClr val="000000"/>
                </a:solidFill>
              </a:rPr>
              <a:t>nervosa</a:t>
            </a:r>
            <a:r>
              <a:rPr lang="tr-TR" sz="1400" b="1" dirty="0" smtClean="0">
                <a:solidFill>
                  <a:srgbClr val="000000"/>
                </a:solidFill>
              </a:rPr>
              <a:t> , </a:t>
            </a:r>
            <a:r>
              <a:rPr lang="tr-TR" sz="1400" b="1" dirty="0" err="1" smtClean="0">
                <a:solidFill>
                  <a:srgbClr val="000000"/>
                </a:solidFill>
              </a:rPr>
              <a:t>alcoholism</a:t>
            </a:r>
            <a:endParaRPr lang="tr-TR" sz="1400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tr-TR" sz="1400" b="1" dirty="0" smtClean="0">
                <a:solidFill>
                  <a:srgbClr val="FB2D2D"/>
                </a:solidFill>
              </a:rPr>
              <a:t>L</a:t>
            </a:r>
            <a:r>
              <a:rPr lang="tr-TR" sz="1400" b="1" dirty="0" smtClean="0">
                <a:solidFill>
                  <a:srgbClr val="000000"/>
                </a:solidFill>
              </a:rPr>
              <a:t>	</a:t>
            </a:r>
            <a:r>
              <a:rPr lang="tr-TR" sz="1400" b="1" dirty="0" err="1" smtClean="0">
                <a:solidFill>
                  <a:srgbClr val="000000"/>
                </a:solidFill>
              </a:rPr>
              <a:t>Late</a:t>
            </a:r>
            <a:r>
              <a:rPr lang="tr-TR" sz="1400" b="1" dirty="0" smtClean="0">
                <a:solidFill>
                  <a:srgbClr val="000000"/>
                </a:solidFill>
              </a:rPr>
              <a:t> life </a:t>
            </a:r>
            <a:r>
              <a:rPr lang="tr-TR" sz="1400" b="1" dirty="0" err="1" smtClean="0">
                <a:solidFill>
                  <a:srgbClr val="000000"/>
                </a:solidFill>
              </a:rPr>
              <a:t>paranoia</a:t>
            </a:r>
            <a:r>
              <a:rPr lang="tr-TR" sz="1400" b="1" dirty="0" smtClean="0">
                <a:solidFill>
                  <a:srgbClr val="000000"/>
                </a:solidFill>
              </a:rPr>
              <a:t> (</a:t>
            </a:r>
            <a:r>
              <a:rPr lang="tr-TR" sz="1400" b="1" dirty="0" err="1" smtClean="0">
                <a:solidFill>
                  <a:srgbClr val="000000"/>
                </a:solidFill>
              </a:rPr>
              <a:t>paranoid</a:t>
            </a:r>
            <a:r>
              <a:rPr lang="tr-TR" sz="1400" b="1" dirty="0" smtClean="0">
                <a:solidFill>
                  <a:srgbClr val="000000"/>
                </a:solidFill>
              </a:rPr>
              <a:t> bozukluklar)</a:t>
            </a:r>
          </a:p>
          <a:p>
            <a:pPr eaLnBrk="1" hangingPunct="1">
              <a:buFontTx/>
              <a:buNone/>
            </a:pPr>
            <a:r>
              <a:rPr lang="tr-TR" sz="1400" b="1" dirty="0" smtClean="0">
                <a:solidFill>
                  <a:srgbClr val="FB2D2D"/>
                </a:solidFill>
              </a:rPr>
              <a:t>S</a:t>
            </a:r>
            <a:r>
              <a:rPr lang="tr-TR" sz="1400" b="1" dirty="0" smtClean="0">
                <a:solidFill>
                  <a:srgbClr val="000000"/>
                </a:solidFill>
              </a:rPr>
              <a:t>	</a:t>
            </a:r>
            <a:r>
              <a:rPr lang="tr-TR" sz="1400" b="1" dirty="0" err="1" smtClean="0">
                <a:solidFill>
                  <a:srgbClr val="000000"/>
                </a:solidFill>
              </a:rPr>
              <a:t>Swallowing</a:t>
            </a:r>
            <a:r>
              <a:rPr lang="tr-TR" sz="1400" b="1" dirty="0" smtClean="0">
                <a:solidFill>
                  <a:srgbClr val="000000"/>
                </a:solidFill>
              </a:rPr>
              <a:t> </a:t>
            </a:r>
            <a:r>
              <a:rPr lang="tr-TR" sz="1400" b="1" dirty="0" err="1" smtClean="0">
                <a:solidFill>
                  <a:srgbClr val="000000"/>
                </a:solidFill>
              </a:rPr>
              <a:t>disorders</a:t>
            </a:r>
            <a:r>
              <a:rPr lang="tr-TR" sz="1400" b="1" dirty="0" smtClean="0">
                <a:solidFill>
                  <a:srgbClr val="000000"/>
                </a:solidFill>
              </a:rPr>
              <a:t> (yutma bozuklukları)</a:t>
            </a:r>
          </a:p>
          <a:p>
            <a:pPr eaLnBrk="1" hangingPunct="1">
              <a:buFontTx/>
              <a:buNone/>
            </a:pPr>
            <a:endParaRPr lang="tr-TR" sz="1400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tr-TR" sz="1400" b="1" dirty="0" smtClean="0">
                <a:solidFill>
                  <a:srgbClr val="FB2D2D"/>
                </a:solidFill>
              </a:rPr>
              <a:t>O</a:t>
            </a:r>
            <a:r>
              <a:rPr lang="tr-TR" sz="1400" b="1" dirty="0" smtClean="0">
                <a:solidFill>
                  <a:srgbClr val="000000"/>
                </a:solidFill>
              </a:rPr>
              <a:t>	Oral </a:t>
            </a:r>
            <a:r>
              <a:rPr lang="tr-TR" sz="1400" b="1" dirty="0" err="1" smtClean="0">
                <a:solidFill>
                  <a:srgbClr val="000000"/>
                </a:solidFill>
              </a:rPr>
              <a:t>factors</a:t>
            </a:r>
            <a:r>
              <a:rPr lang="tr-TR" sz="1400" b="1" dirty="0" smtClean="0">
                <a:solidFill>
                  <a:srgbClr val="000000"/>
                </a:solidFill>
              </a:rPr>
              <a:t> (ağızla ilgili problemler) </a:t>
            </a:r>
          </a:p>
          <a:p>
            <a:pPr eaLnBrk="1" hangingPunct="1">
              <a:buFontTx/>
              <a:buNone/>
            </a:pPr>
            <a:r>
              <a:rPr lang="tr-TR" sz="1400" b="1" dirty="0" smtClean="0">
                <a:solidFill>
                  <a:srgbClr val="FB2D2D"/>
                </a:solidFill>
              </a:rPr>
              <a:t>N</a:t>
            </a:r>
            <a:r>
              <a:rPr lang="tr-TR" sz="1400" b="1" dirty="0" smtClean="0">
                <a:solidFill>
                  <a:srgbClr val="000000"/>
                </a:solidFill>
              </a:rPr>
              <a:t>	No Money (Parasızlık) </a:t>
            </a:r>
          </a:p>
          <a:p>
            <a:pPr eaLnBrk="1" hangingPunct="1">
              <a:buFontTx/>
              <a:buNone/>
            </a:pPr>
            <a:endParaRPr lang="tr-TR" sz="1400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tr-TR" sz="1400" b="1" dirty="0" smtClean="0">
                <a:solidFill>
                  <a:srgbClr val="FB2D2D"/>
                </a:solidFill>
              </a:rPr>
              <a:t>W</a:t>
            </a:r>
            <a:r>
              <a:rPr lang="tr-TR" sz="1400" b="1" dirty="0" smtClean="0">
                <a:solidFill>
                  <a:srgbClr val="000000"/>
                </a:solidFill>
              </a:rPr>
              <a:t>	</a:t>
            </a:r>
            <a:r>
              <a:rPr lang="tr-TR" sz="1400" b="1" dirty="0" err="1" smtClean="0">
                <a:solidFill>
                  <a:srgbClr val="000000"/>
                </a:solidFill>
              </a:rPr>
              <a:t>Wandering</a:t>
            </a:r>
            <a:r>
              <a:rPr lang="tr-TR" sz="1400" b="1" dirty="0" smtClean="0">
                <a:solidFill>
                  <a:srgbClr val="000000"/>
                </a:solidFill>
              </a:rPr>
              <a:t> (amaçsız hareket etme)</a:t>
            </a:r>
          </a:p>
          <a:p>
            <a:pPr eaLnBrk="1" hangingPunct="1">
              <a:buFontTx/>
              <a:buNone/>
            </a:pPr>
            <a:r>
              <a:rPr lang="tr-TR" sz="1400" b="1" dirty="0" smtClean="0">
                <a:solidFill>
                  <a:srgbClr val="FB2D2D"/>
                </a:solidFill>
              </a:rPr>
              <a:t>H</a:t>
            </a:r>
            <a:r>
              <a:rPr lang="tr-TR" sz="1400" b="1" dirty="0" smtClean="0">
                <a:solidFill>
                  <a:srgbClr val="000000"/>
                </a:solidFill>
              </a:rPr>
              <a:t>	</a:t>
            </a:r>
            <a:r>
              <a:rPr lang="tr-TR" sz="1400" b="1" dirty="0" err="1" smtClean="0">
                <a:solidFill>
                  <a:srgbClr val="000000"/>
                </a:solidFill>
              </a:rPr>
              <a:t>Hypothyroidism</a:t>
            </a:r>
            <a:r>
              <a:rPr lang="tr-TR" sz="1400" b="1" dirty="0" smtClean="0">
                <a:solidFill>
                  <a:srgbClr val="000000"/>
                </a:solidFill>
              </a:rPr>
              <a:t>, </a:t>
            </a:r>
            <a:r>
              <a:rPr lang="tr-TR" sz="1400" b="1" dirty="0" err="1" smtClean="0">
                <a:solidFill>
                  <a:srgbClr val="000000"/>
                </a:solidFill>
              </a:rPr>
              <a:t>hyperthyroidism</a:t>
            </a:r>
            <a:r>
              <a:rPr lang="tr-TR" sz="1400" b="1" dirty="0" smtClean="0">
                <a:solidFill>
                  <a:srgbClr val="000000"/>
                </a:solidFill>
              </a:rPr>
              <a:t>, </a:t>
            </a:r>
            <a:r>
              <a:rPr lang="tr-TR" sz="1400" b="1" dirty="0" err="1" smtClean="0">
                <a:solidFill>
                  <a:srgbClr val="000000"/>
                </a:solidFill>
              </a:rPr>
              <a:t>hyperparathyroidism</a:t>
            </a:r>
            <a:r>
              <a:rPr lang="tr-TR" sz="1400" b="1" dirty="0" smtClean="0">
                <a:solidFill>
                  <a:srgbClr val="000000"/>
                </a:solidFill>
              </a:rPr>
              <a:t>, </a:t>
            </a:r>
            <a:r>
              <a:rPr lang="tr-TR" sz="1400" b="1" dirty="0" err="1" smtClean="0">
                <a:solidFill>
                  <a:srgbClr val="000000"/>
                </a:solidFill>
              </a:rPr>
              <a:t>hypoadrenalism</a:t>
            </a:r>
            <a:endParaRPr lang="tr-TR" sz="1400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tr-TR" sz="1400" b="1" dirty="0" smtClean="0">
                <a:solidFill>
                  <a:srgbClr val="FB2D2D"/>
                </a:solidFill>
              </a:rPr>
              <a:t>E</a:t>
            </a:r>
            <a:r>
              <a:rPr lang="tr-TR" sz="1400" b="1" dirty="0" smtClean="0">
                <a:solidFill>
                  <a:srgbClr val="000000"/>
                </a:solidFill>
              </a:rPr>
              <a:t>	</a:t>
            </a:r>
            <a:r>
              <a:rPr lang="tr-TR" sz="1400" b="1" dirty="0" err="1" smtClean="0">
                <a:solidFill>
                  <a:srgbClr val="000000"/>
                </a:solidFill>
              </a:rPr>
              <a:t>Enteric</a:t>
            </a:r>
            <a:r>
              <a:rPr lang="tr-TR" sz="1400" b="1" dirty="0" smtClean="0">
                <a:solidFill>
                  <a:srgbClr val="000000"/>
                </a:solidFill>
              </a:rPr>
              <a:t> </a:t>
            </a:r>
            <a:r>
              <a:rPr lang="tr-TR" sz="1400" b="1" dirty="0" err="1" smtClean="0">
                <a:solidFill>
                  <a:srgbClr val="000000"/>
                </a:solidFill>
              </a:rPr>
              <a:t>problems</a:t>
            </a:r>
            <a:endParaRPr lang="tr-TR" sz="1400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tr-TR" sz="1400" b="1" dirty="0" smtClean="0">
                <a:solidFill>
                  <a:srgbClr val="FB2D2D"/>
                </a:solidFill>
              </a:rPr>
              <a:t>E</a:t>
            </a:r>
            <a:r>
              <a:rPr lang="tr-TR" sz="1400" b="1" dirty="0" smtClean="0">
                <a:solidFill>
                  <a:srgbClr val="000000"/>
                </a:solidFill>
              </a:rPr>
              <a:t>	</a:t>
            </a:r>
            <a:r>
              <a:rPr lang="tr-TR" sz="1400" b="1" dirty="0" err="1" smtClean="0">
                <a:solidFill>
                  <a:srgbClr val="000000"/>
                </a:solidFill>
              </a:rPr>
              <a:t>Eating</a:t>
            </a:r>
            <a:r>
              <a:rPr lang="tr-TR" sz="1400" b="1" dirty="0" smtClean="0">
                <a:solidFill>
                  <a:srgbClr val="000000"/>
                </a:solidFill>
              </a:rPr>
              <a:t> </a:t>
            </a:r>
            <a:r>
              <a:rPr lang="tr-TR" sz="1400" b="1" dirty="0" err="1" smtClean="0">
                <a:solidFill>
                  <a:srgbClr val="000000"/>
                </a:solidFill>
              </a:rPr>
              <a:t>problems</a:t>
            </a:r>
            <a:r>
              <a:rPr lang="tr-TR" sz="1400" b="1" dirty="0" smtClean="0">
                <a:solidFill>
                  <a:srgbClr val="000000"/>
                </a:solidFill>
              </a:rPr>
              <a:t> (yeme bozuklukları) </a:t>
            </a:r>
          </a:p>
          <a:p>
            <a:pPr eaLnBrk="1" hangingPunct="1">
              <a:buFontTx/>
              <a:buNone/>
            </a:pPr>
            <a:r>
              <a:rPr lang="tr-TR" sz="1400" b="1" dirty="0" smtClean="0">
                <a:solidFill>
                  <a:srgbClr val="FB2D2D"/>
                </a:solidFill>
              </a:rPr>
              <a:t>L</a:t>
            </a:r>
            <a:r>
              <a:rPr lang="tr-TR" sz="1400" b="1" dirty="0" smtClean="0">
                <a:solidFill>
                  <a:srgbClr val="000000"/>
                </a:solidFill>
              </a:rPr>
              <a:t>	</a:t>
            </a:r>
            <a:r>
              <a:rPr lang="tr-TR" sz="1400" b="1" dirty="0" err="1" smtClean="0">
                <a:solidFill>
                  <a:srgbClr val="000000"/>
                </a:solidFill>
              </a:rPr>
              <a:t>Low</a:t>
            </a:r>
            <a:r>
              <a:rPr lang="tr-TR" sz="1400" b="1" dirty="0" smtClean="0">
                <a:solidFill>
                  <a:srgbClr val="000000"/>
                </a:solidFill>
              </a:rPr>
              <a:t> salt, </a:t>
            </a:r>
            <a:r>
              <a:rPr lang="tr-TR" sz="1400" b="1" dirty="0" err="1" smtClean="0">
                <a:solidFill>
                  <a:srgbClr val="000000"/>
                </a:solidFill>
              </a:rPr>
              <a:t>low</a:t>
            </a:r>
            <a:r>
              <a:rPr lang="tr-TR" sz="1400" b="1" dirty="0" smtClean="0">
                <a:solidFill>
                  <a:srgbClr val="000000"/>
                </a:solidFill>
              </a:rPr>
              <a:t> </a:t>
            </a:r>
            <a:r>
              <a:rPr lang="tr-TR" sz="1400" b="1" dirty="0" err="1" smtClean="0">
                <a:solidFill>
                  <a:srgbClr val="000000"/>
                </a:solidFill>
              </a:rPr>
              <a:t>cholesterol</a:t>
            </a:r>
            <a:r>
              <a:rPr lang="tr-TR" sz="1400" b="1" dirty="0" smtClean="0">
                <a:solidFill>
                  <a:srgbClr val="000000"/>
                </a:solidFill>
              </a:rPr>
              <a:t> </a:t>
            </a:r>
            <a:r>
              <a:rPr lang="tr-TR" sz="1400" b="1" dirty="0" err="1" smtClean="0">
                <a:solidFill>
                  <a:srgbClr val="000000"/>
                </a:solidFill>
              </a:rPr>
              <a:t>diet</a:t>
            </a:r>
            <a:r>
              <a:rPr lang="tr-TR" sz="1400" b="1" dirty="0" smtClean="0">
                <a:solidFill>
                  <a:srgbClr val="000000"/>
                </a:solidFill>
              </a:rPr>
              <a:t> (tuz-kolesterolden fakir diyet)</a:t>
            </a:r>
          </a:p>
          <a:p>
            <a:pPr eaLnBrk="1" hangingPunct="1">
              <a:buFontTx/>
              <a:buNone/>
            </a:pPr>
            <a:r>
              <a:rPr lang="tr-TR" sz="1400" b="1" dirty="0" smtClean="0">
                <a:solidFill>
                  <a:srgbClr val="FB2D2D"/>
                </a:solidFill>
              </a:rPr>
              <a:t>S</a:t>
            </a:r>
            <a:r>
              <a:rPr lang="tr-TR" sz="1400" b="1" dirty="0" smtClean="0">
                <a:solidFill>
                  <a:srgbClr val="000000"/>
                </a:solidFill>
              </a:rPr>
              <a:t>	</a:t>
            </a:r>
            <a:r>
              <a:rPr lang="tr-TR" sz="1400" b="1" dirty="0" err="1" smtClean="0">
                <a:solidFill>
                  <a:srgbClr val="000000"/>
                </a:solidFill>
              </a:rPr>
              <a:t>Social</a:t>
            </a:r>
            <a:r>
              <a:rPr lang="tr-TR" sz="1400" b="1" dirty="0" smtClean="0">
                <a:solidFill>
                  <a:srgbClr val="000000"/>
                </a:solidFill>
              </a:rPr>
              <a:t> </a:t>
            </a:r>
            <a:r>
              <a:rPr lang="tr-TR" sz="1400" b="1" dirty="0" err="1" smtClean="0">
                <a:solidFill>
                  <a:srgbClr val="000000"/>
                </a:solidFill>
              </a:rPr>
              <a:t>problems</a:t>
            </a:r>
            <a:r>
              <a:rPr lang="tr-TR" sz="1400" b="1" dirty="0" smtClean="0">
                <a:solidFill>
                  <a:srgbClr val="000000"/>
                </a:solidFill>
              </a:rPr>
              <a:t> (izolasyon, istediği yiyeceğe ulaşamama, hazırlayamama)</a:t>
            </a:r>
          </a:p>
        </p:txBody>
      </p:sp>
      <p:pic>
        <p:nvPicPr>
          <p:cNvPr id="11269" name="Picture 6" descr="meals+on+wheels+van+copy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557338"/>
            <a:ext cx="4140200" cy="41039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906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kern="1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Enteral</a:t>
            </a:r>
            <a:r>
              <a:rPr lang="tr-TR" sz="3600" b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beslenme ürünleri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161382"/>
            <a:ext cx="7416824" cy="5184575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Standart ürünler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Yüksek kalorili ürünler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Liften zengin ürünler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Proteinden zengin ürünler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tr-TR" sz="20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İmmunütrisyon</a:t>
            </a:r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ürünleri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tr-TR" sz="20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Elemental</a:t>
            </a:r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Semielemental</a:t>
            </a:r>
            <a:endParaRPr lang="tr-TR" sz="20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Hastalığa Özel Ürünler</a:t>
            </a:r>
          </a:p>
          <a:p>
            <a:pPr marL="1409700" lvl="2" indent="-6096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Diyabet</a:t>
            </a:r>
          </a:p>
          <a:p>
            <a:pPr marL="1409700" lvl="2" indent="-6096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KOAH</a:t>
            </a:r>
          </a:p>
          <a:p>
            <a:pPr marL="1409700" lvl="2" indent="-6096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Karaciğer Yetmezliği</a:t>
            </a:r>
          </a:p>
          <a:p>
            <a:pPr marL="1409700" lvl="2" indent="-6096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Böbrek Yetmezliği</a:t>
            </a:r>
          </a:p>
          <a:p>
            <a:pPr marL="1409700" lvl="2" indent="-6096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Kanser</a:t>
            </a:r>
          </a:p>
          <a:p>
            <a:pPr marL="1409700" lvl="2" indent="-6096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tr-TR" sz="14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Sarkopeni</a:t>
            </a:r>
            <a:endParaRPr lang="tr-TR" sz="14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1409700" lvl="2" indent="-6096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tr-TR" sz="14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Demans</a:t>
            </a:r>
            <a:endParaRPr lang="tr-TR" sz="14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1409700" lvl="2" indent="-6096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Bası yarası </a:t>
            </a:r>
            <a:endParaRPr lang="tr-TR" sz="17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70000"/>
              </a:lnSpc>
              <a:buFontTx/>
              <a:buNone/>
              <a:defRPr/>
            </a:pPr>
            <a:endParaRPr lang="tr-TR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3745CC8-0EB5-4838-BECB-5F48C7812513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49AB19-B5FC-431F-950C-76053C787A2D}" type="slidenum">
              <a:rPr lang="tr-TR" smtClean="0"/>
              <a:pPr/>
              <a:t>14</a:t>
            </a:fld>
            <a:endParaRPr lang="tr-TR" smtClean="0"/>
          </a:p>
        </p:txBody>
      </p:sp>
      <p:sp>
        <p:nvSpPr>
          <p:cNvPr id="31747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38313" cy="6334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tr-TR" sz="3600" dirty="0" smtClean="0"/>
              <a:t>Olgu-2</a:t>
            </a:r>
            <a:endParaRPr lang="tr-TR" sz="3600" dirty="0" smtClean="0"/>
          </a:p>
        </p:txBody>
      </p:sp>
      <p:sp>
        <p:nvSpPr>
          <p:cNvPr id="31748" name="2 İçerik Yer Tutucusu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r>
              <a:rPr lang="tr-TR" sz="2400" dirty="0" smtClean="0"/>
              <a:t>HÖ, 80 yaş, E, kızının yanında yaşıyor</a:t>
            </a:r>
            <a:r>
              <a:rPr lang="tr-TR" sz="2400" dirty="0" smtClean="0"/>
              <a:t>.</a:t>
            </a:r>
            <a:endParaRPr lang="tr-TR" sz="2400" dirty="0" smtClean="0"/>
          </a:p>
          <a:p>
            <a:pPr eaLnBrk="1" hangingPunct="1">
              <a:lnSpc>
                <a:spcPct val="150000"/>
              </a:lnSpc>
            </a:pPr>
            <a:r>
              <a:rPr lang="tr-TR" sz="2400" dirty="0" smtClean="0"/>
              <a:t>2 yıldır nöroloji tarafından </a:t>
            </a:r>
            <a:r>
              <a:rPr lang="tr-TR" sz="2400" dirty="0" err="1" smtClean="0"/>
              <a:t>parkinson</a:t>
            </a:r>
            <a:r>
              <a:rPr lang="tr-TR" sz="2400" dirty="0" smtClean="0"/>
              <a:t> hastalığı ve </a:t>
            </a:r>
            <a:r>
              <a:rPr lang="tr-TR" sz="2400" dirty="0" err="1" smtClean="0"/>
              <a:t>demansı</a:t>
            </a:r>
            <a:r>
              <a:rPr lang="tr-TR" sz="2400" dirty="0" smtClean="0"/>
              <a:t> tanısıyla izlenen hasta 6 aydır yardımla günlük aktivitelerini yapabiliyormuş.  </a:t>
            </a:r>
          </a:p>
          <a:p>
            <a:pPr eaLnBrk="1" hangingPunct="1">
              <a:lnSpc>
                <a:spcPct val="150000"/>
              </a:lnSpc>
            </a:pPr>
            <a:r>
              <a:rPr lang="tr-TR" sz="2400" dirty="0" smtClean="0"/>
              <a:t>1 aydır oral alımı azalmış. Son 1 haftadır oral gıda alamaz olmuş. Sadece az miktarda su ve biraz çorba içebiliyormuş. </a:t>
            </a:r>
          </a:p>
          <a:p>
            <a:pPr eaLnBrk="1" hangingPunct="1">
              <a:lnSpc>
                <a:spcPct val="150000"/>
              </a:lnSpc>
            </a:pPr>
            <a:r>
              <a:rPr lang="tr-TR" sz="2400" dirty="0" smtClean="0"/>
              <a:t>4-5 gündür ateş yüksekliği, öksürük, balgam, huzursuzluk, sayıklama, halüsinasyonları mevcut. </a:t>
            </a:r>
          </a:p>
          <a:p>
            <a:pPr eaLnBrk="1" hangingPunct="1">
              <a:lnSpc>
                <a:spcPct val="150000"/>
              </a:lnSpc>
            </a:pPr>
            <a:r>
              <a:rPr lang="tr-TR" sz="2400" dirty="0" smtClean="0"/>
              <a:t>Ateşi 39’C</a:t>
            </a:r>
            <a:r>
              <a:rPr lang="en-US" sz="2400" dirty="0" smtClean="0">
                <a:cs typeface="Arial" charset="0"/>
              </a:rPr>
              <a:t>°</a:t>
            </a:r>
            <a:r>
              <a:rPr lang="tr-TR" sz="2400" dirty="0" smtClean="0"/>
              <a:t>a kadar yükseliyormuş.3-4 gün evde i.v sıvı almış. Ü.</a:t>
            </a:r>
            <a:r>
              <a:rPr lang="tr-TR" sz="2400" dirty="0" err="1" smtClean="0"/>
              <a:t>inkontinans</a:t>
            </a:r>
            <a:r>
              <a:rPr lang="tr-TR" sz="2400" dirty="0" smtClean="0"/>
              <a:t> nedeniyle 1.5 yıldır bez kullanıyor.</a:t>
            </a:r>
          </a:p>
          <a:p>
            <a:pPr eaLnBrk="1" hangingPunct="1"/>
            <a:endParaRPr lang="tr-TR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425776-A2B7-4F5A-BBEB-9CBD52C21A12}" type="slidenum">
              <a:rPr lang="tr-TR" smtClean="0"/>
              <a:pPr/>
              <a:t>15</a:t>
            </a:fld>
            <a:endParaRPr lang="tr-TR" smtClean="0"/>
          </a:p>
        </p:txBody>
      </p:sp>
      <p:sp>
        <p:nvSpPr>
          <p:cNvPr id="32771" name="2 İçerik Yer Tutucusu"/>
          <p:cNvSpPr>
            <a:spLocks noGrp="1"/>
          </p:cNvSpPr>
          <p:nvPr>
            <p:ph idx="1"/>
          </p:nvPr>
        </p:nvSpPr>
        <p:spPr>
          <a:xfrm>
            <a:off x="395288" y="260350"/>
            <a:ext cx="8569325" cy="61929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eaLnBrk="1" hangingPunct="1">
              <a:lnSpc>
                <a:spcPct val="160000"/>
              </a:lnSpc>
            </a:pPr>
            <a:endParaRPr lang="tr-TR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60000"/>
              </a:lnSpc>
            </a:pPr>
            <a:r>
              <a:rPr lang="tr-TR" sz="2400" dirty="0" smtClean="0">
                <a:solidFill>
                  <a:srgbClr val="FF0000"/>
                </a:solidFill>
              </a:rPr>
              <a:t>Özgeçmiş</a:t>
            </a:r>
            <a:r>
              <a:rPr lang="tr-TR" sz="2400" dirty="0" smtClean="0"/>
              <a:t>: CABG+( 6 sene önce),  AF( </a:t>
            </a:r>
            <a:r>
              <a:rPr lang="tr-TR" sz="2400" dirty="0" err="1" smtClean="0"/>
              <a:t>ablasyon</a:t>
            </a:r>
            <a:r>
              <a:rPr lang="tr-TR" sz="2400" dirty="0" smtClean="0"/>
              <a:t>),HT+, 40 paket yıl sigara +, 1 kez </a:t>
            </a:r>
            <a:r>
              <a:rPr lang="tr-TR" sz="2400" dirty="0" err="1" smtClean="0"/>
              <a:t>pnömoni</a:t>
            </a:r>
            <a:endParaRPr lang="tr-TR" sz="2400" dirty="0" smtClean="0"/>
          </a:p>
          <a:p>
            <a:pPr eaLnBrk="1" hangingPunct="1">
              <a:lnSpc>
                <a:spcPct val="160000"/>
              </a:lnSpc>
            </a:pPr>
            <a:endParaRPr lang="tr-TR" sz="2400" dirty="0" smtClean="0"/>
          </a:p>
          <a:p>
            <a:pPr eaLnBrk="1" hangingPunct="1">
              <a:lnSpc>
                <a:spcPct val="160000"/>
              </a:lnSpc>
            </a:pPr>
            <a:r>
              <a:rPr lang="tr-TR" sz="2400" dirty="0" smtClean="0">
                <a:solidFill>
                  <a:srgbClr val="FF0000"/>
                </a:solidFill>
              </a:rPr>
              <a:t>İlaçlar</a:t>
            </a:r>
            <a:r>
              <a:rPr lang="tr-TR" sz="2400" dirty="0" smtClean="0"/>
              <a:t>: L-</a:t>
            </a:r>
            <a:r>
              <a:rPr lang="tr-TR" sz="2400" dirty="0" err="1" smtClean="0"/>
              <a:t>Dopa</a:t>
            </a:r>
            <a:r>
              <a:rPr lang="tr-TR" sz="2400" dirty="0" smtClean="0"/>
              <a:t>, </a:t>
            </a:r>
            <a:r>
              <a:rPr lang="tr-TR" sz="2400" dirty="0" err="1" smtClean="0"/>
              <a:t>Metoprolol</a:t>
            </a:r>
            <a:r>
              <a:rPr lang="tr-TR" sz="2400" dirty="0" smtClean="0"/>
              <a:t> 50, </a:t>
            </a:r>
            <a:r>
              <a:rPr lang="tr-TR" sz="2400" dirty="0" err="1" smtClean="0"/>
              <a:t>Ketiapin</a:t>
            </a:r>
            <a:r>
              <a:rPr lang="tr-TR" sz="2400" dirty="0" smtClean="0"/>
              <a:t> 50, </a:t>
            </a:r>
            <a:r>
              <a:rPr lang="tr-TR" sz="2400" dirty="0" err="1" smtClean="0"/>
              <a:t>Citalopram</a:t>
            </a:r>
            <a:r>
              <a:rPr lang="tr-TR" sz="2400" dirty="0" smtClean="0"/>
              <a:t> 20 mg, </a:t>
            </a:r>
            <a:r>
              <a:rPr lang="tr-TR" sz="2400" dirty="0" err="1" smtClean="0"/>
              <a:t>Rivastigmin</a:t>
            </a:r>
            <a:r>
              <a:rPr lang="tr-TR" sz="2400" dirty="0" smtClean="0"/>
              <a:t> </a:t>
            </a:r>
            <a:r>
              <a:rPr lang="tr-TR" sz="2400" dirty="0" err="1" smtClean="0"/>
              <a:t>Patch</a:t>
            </a:r>
            <a:r>
              <a:rPr lang="tr-TR" sz="2400" dirty="0" smtClean="0"/>
              <a:t> </a:t>
            </a:r>
          </a:p>
          <a:p>
            <a:pPr eaLnBrk="1" hangingPunct="1">
              <a:lnSpc>
                <a:spcPct val="160000"/>
              </a:lnSpc>
            </a:pPr>
            <a:endParaRPr lang="tr-TR" sz="2400" dirty="0" smtClean="0"/>
          </a:p>
          <a:p>
            <a:pPr eaLnBrk="1" hangingPunct="1">
              <a:lnSpc>
                <a:spcPct val="160000"/>
              </a:lnSpc>
            </a:pPr>
            <a:r>
              <a:rPr lang="tr-TR" sz="2400" dirty="0" smtClean="0">
                <a:solidFill>
                  <a:srgbClr val="FF0000"/>
                </a:solidFill>
              </a:rPr>
              <a:t>Fizik Muayene:</a:t>
            </a:r>
            <a:r>
              <a:rPr lang="tr-TR" sz="2400" dirty="0" smtClean="0"/>
              <a:t> 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tr-TR" sz="2400" dirty="0" smtClean="0"/>
              <a:t>   TA:100/60, Nabız:</a:t>
            </a:r>
            <a:r>
              <a:rPr lang="tr-TR" sz="2400" dirty="0" smtClean="0">
                <a:solidFill>
                  <a:srgbClr val="FF0000"/>
                </a:solidFill>
              </a:rPr>
              <a:t>112</a:t>
            </a:r>
            <a:r>
              <a:rPr lang="tr-TR" sz="2400" dirty="0" smtClean="0"/>
              <a:t>/Ritmik, BKİ: 24.2, Kilo:63, Ateş:</a:t>
            </a:r>
            <a:r>
              <a:rPr lang="tr-TR" sz="2400" dirty="0" smtClean="0">
                <a:solidFill>
                  <a:srgbClr val="FF0000"/>
                </a:solidFill>
              </a:rPr>
              <a:t>38.6</a:t>
            </a:r>
            <a:r>
              <a:rPr lang="tr-TR" sz="2400" dirty="0" smtClean="0"/>
              <a:t>, Şuur açık, huzursuz, sözel iletişim 1-2 kelime ile kurulabiliyor, ancak dikkatini sürdüremiyor.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tr-TR" sz="2400" dirty="0" smtClean="0"/>
              <a:t>   BB: Ağız hijyeni bozuk, Dil ve mukozalar kuru, sağ </a:t>
            </a:r>
            <a:r>
              <a:rPr lang="tr-TR" sz="2400" dirty="0" err="1" smtClean="0"/>
              <a:t>submandibuler</a:t>
            </a:r>
            <a:r>
              <a:rPr lang="tr-TR" sz="2400" dirty="0" smtClean="0"/>
              <a:t> LAP, ağrılı,sol kulak çevresinde kızarıklık, 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tr-TR" sz="2400" dirty="0" smtClean="0"/>
              <a:t>    SS: Solda orta zona kadar kaba </a:t>
            </a:r>
            <a:r>
              <a:rPr lang="tr-TR" sz="2400" dirty="0" err="1" smtClean="0"/>
              <a:t>raller</a:t>
            </a:r>
            <a:r>
              <a:rPr lang="tr-TR" sz="2400" dirty="0" smtClean="0"/>
              <a:t>+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tr-TR" sz="2400" dirty="0" smtClean="0"/>
              <a:t>    KVS: </a:t>
            </a:r>
            <a:r>
              <a:rPr lang="tr-TR" sz="2400" dirty="0" err="1" smtClean="0"/>
              <a:t>Taşikardik</a:t>
            </a:r>
            <a:r>
              <a:rPr lang="tr-TR" sz="2400" dirty="0" smtClean="0"/>
              <a:t>, S3 yok, Batın: HSM, Hassasiyet yok. PTÖ:-, sağ topukta kızarıklık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5F1361-EB5F-45D2-AF00-EC33205C580D}" type="slidenum">
              <a:rPr lang="tr-TR" smtClean="0"/>
              <a:pPr/>
              <a:t>16</a:t>
            </a:fld>
            <a:endParaRPr lang="tr-TR" smtClean="0"/>
          </a:p>
        </p:txBody>
      </p:sp>
      <p:sp>
        <p:nvSpPr>
          <p:cNvPr id="33795" name="2 İçerik Yer Tutucusu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sz="2400" dirty="0" err="1" smtClean="0">
                <a:solidFill>
                  <a:srgbClr val="FF0000"/>
                </a:solidFill>
              </a:rPr>
              <a:t>Laboratuvar</a:t>
            </a:r>
            <a:r>
              <a:rPr lang="tr-TR" sz="2400" dirty="0" smtClean="0"/>
              <a:t>: </a:t>
            </a:r>
          </a:p>
          <a:p>
            <a:pPr eaLnBrk="1" hangingPunct="1">
              <a:buFontTx/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Hb</a:t>
            </a:r>
            <a:r>
              <a:rPr lang="tr-TR" sz="2400" dirty="0" smtClean="0"/>
              <a:t>/</a:t>
            </a:r>
            <a:r>
              <a:rPr lang="tr-TR" sz="2400" dirty="0" err="1" smtClean="0"/>
              <a:t>Hct</a:t>
            </a:r>
            <a:r>
              <a:rPr lang="tr-TR" sz="2400" dirty="0" smtClean="0"/>
              <a:t>: 14.1/40.9, lökosit: </a:t>
            </a:r>
            <a:r>
              <a:rPr lang="tr-TR" sz="2400" dirty="0" smtClean="0">
                <a:solidFill>
                  <a:srgbClr val="FF0000"/>
                </a:solidFill>
              </a:rPr>
              <a:t>15.9</a:t>
            </a:r>
            <a:r>
              <a:rPr lang="tr-TR" sz="2400" dirty="0" smtClean="0"/>
              <a:t>, lenfosit:1.6, </a:t>
            </a:r>
            <a:r>
              <a:rPr lang="tr-TR" sz="2400" dirty="0" err="1" smtClean="0"/>
              <a:t>Plt</a:t>
            </a:r>
            <a:r>
              <a:rPr lang="tr-TR" sz="2400" dirty="0" smtClean="0"/>
              <a:t>:430,</a:t>
            </a:r>
          </a:p>
          <a:p>
            <a:pPr eaLnBrk="1" hangingPunct="1">
              <a:buFontTx/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Sedim</a:t>
            </a:r>
            <a:r>
              <a:rPr lang="tr-TR" sz="2400" dirty="0" smtClean="0"/>
              <a:t>: </a:t>
            </a:r>
            <a:r>
              <a:rPr lang="tr-TR" sz="2400" dirty="0" smtClean="0">
                <a:solidFill>
                  <a:srgbClr val="FF0000"/>
                </a:solidFill>
              </a:rPr>
              <a:t>74</a:t>
            </a:r>
            <a:r>
              <a:rPr lang="tr-TR" sz="2400" dirty="0" smtClean="0"/>
              <a:t>, </a:t>
            </a:r>
            <a:r>
              <a:rPr lang="tr-TR" sz="2400" dirty="0" err="1" smtClean="0"/>
              <a:t>Crp</a:t>
            </a:r>
            <a:r>
              <a:rPr lang="tr-TR" sz="2400" dirty="0" smtClean="0"/>
              <a:t>: </a:t>
            </a:r>
            <a:r>
              <a:rPr lang="tr-TR" sz="2400" dirty="0" smtClean="0">
                <a:solidFill>
                  <a:srgbClr val="FF0000"/>
                </a:solidFill>
              </a:rPr>
              <a:t>236</a:t>
            </a:r>
            <a:r>
              <a:rPr lang="tr-TR" sz="2400" dirty="0" smtClean="0"/>
              <a:t>,</a:t>
            </a:r>
          </a:p>
          <a:p>
            <a:pPr eaLnBrk="1" hangingPunct="1">
              <a:buFontTx/>
              <a:buNone/>
            </a:pPr>
            <a:endParaRPr lang="tr-TR" sz="2400" dirty="0" smtClean="0"/>
          </a:p>
          <a:p>
            <a:pPr eaLnBrk="1" hangingPunct="1"/>
            <a:r>
              <a:rPr lang="tr-TR" sz="2400" dirty="0" smtClean="0"/>
              <a:t>AKŞ:</a:t>
            </a:r>
            <a:r>
              <a:rPr lang="tr-TR" sz="2400" dirty="0" smtClean="0">
                <a:solidFill>
                  <a:srgbClr val="FF0000"/>
                </a:solidFill>
              </a:rPr>
              <a:t>115</a:t>
            </a:r>
            <a:r>
              <a:rPr lang="tr-TR" sz="2400" dirty="0" smtClean="0"/>
              <a:t>, BUN:  </a:t>
            </a:r>
            <a:r>
              <a:rPr lang="tr-TR" sz="2400" dirty="0" smtClean="0">
                <a:solidFill>
                  <a:srgbClr val="FF0000"/>
                </a:solidFill>
              </a:rPr>
              <a:t>38</a:t>
            </a:r>
            <a:r>
              <a:rPr lang="tr-TR" sz="2400" dirty="0" smtClean="0"/>
              <a:t>, </a:t>
            </a:r>
            <a:r>
              <a:rPr lang="tr-TR" sz="2400" dirty="0" err="1" smtClean="0"/>
              <a:t>Cre</a:t>
            </a:r>
            <a:r>
              <a:rPr lang="tr-TR" sz="2400" dirty="0" smtClean="0"/>
              <a:t>:</a:t>
            </a:r>
            <a:r>
              <a:rPr lang="tr-TR" sz="2400" dirty="0" smtClean="0">
                <a:solidFill>
                  <a:srgbClr val="FF0000"/>
                </a:solidFill>
              </a:rPr>
              <a:t>1.52</a:t>
            </a:r>
            <a:r>
              <a:rPr lang="tr-TR" sz="2400" dirty="0" smtClean="0"/>
              <a:t>, </a:t>
            </a:r>
            <a:r>
              <a:rPr lang="tr-TR" sz="2400" dirty="0" err="1" smtClean="0"/>
              <a:t>Na</a:t>
            </a:r>
            <a:r>
              <a:rPr lang="tr-TR" sz="2400" dirty="0" smtClean="0"/>
              <a:t>:</a:t>
            </a:r>
            <a:r>
              <a:rPr lang="tr-TR" sz="2400" dirty="0" smtClean="0">
                <a:solidFill>
                  <a:srgbClr val="FF0000"/>
                </a:solidFill>
              </a:rPr>
              <a:t>153</a:t>
            </a:r>
            <a:r>
              <a:rPr lang="tr-TR" sz="2400" dirty="0" smtClean="0"/>
              <a:t>, K:3.7, </a:t>
            </a:r>
            <a:r>
              <a:rPr lang="tr-TR" sz="2400" dirty="0" err="1" smtClean="0"/>
              <a:t>Ca</a:t>
            </a:r>
            <a:r>
              <a:rPr lang="tr-TR" sz="2400" dirty="0" smtClean="0"/>
              <a:t>: 8.5, P:2.7,  AST:</a:t>
            </a:r>
            <a:r>
              <a:rPr lang="tr-TR" sz="2400" dirty="0" smtClean="0">
                <a:solidFill>
                  <a:srgbClr val="FF0000"/>
                </a:solidFill>
              </a:rPr>
              <a:t>47</a:t>
            </a:r>
            <a:r>
              <a:rPr lang="tr-TR" sz="2400" dirty="0" smtClean="0"/>
              <a:t>, ALT:</a:t>
            </a:r>
            <a:r>
              <a:rPr lang="tr-TR" sz="2400" dirty="0" smtClean="0">
                <a:solidFill>
                  <a:srgbClr val="FF0000"/>
                </a:solidFill>
              </a:rPr>
              <a:t>54</a:t>
            </a:r>
            <a:r>
              <a:rPr lang="tr-TR" sz="2400" dirty="0" smtClean="0"/>
              <a:t>, GGT:</a:t>
            </a:r>
            <a:r>
              <a:rPr lang="tr-TR" sz="2400" dirty="0" smtClean="0">
                <a:solidFill>
                  <a:srgbClr val="FF0000"/>
                </a:solidFill>
              </a:rPr>
              <a:t>105</a:t>
            </a:r>
            <a:r>
              <a:rPr lang="tr-TR" sz="2400" dirty="0" smtClean="0"/>
              <a:t>, ALP:165, </a:t>
            </a:r>
            <a:r>
              <a:rPr lang="tr-TR" sz="2400" dirty="0" err="1" smtClean="0"/>
              <a:t>Kolest</a:t>
            </a:r>
            <a:r>
              <a:rPr lang="tr-TR" sz="2400" dirty="0" smtClean="0"/>
              <a:t>:190, LDL:95,TG:145, </a:t>
            </a:r>
            <a:r>
              <a:rPr lang="tr-TR" sz="2400" dirty="0" err="1" smtClean="0"/>
              <a:t>tot</a:t>
            </a:r>
            <a:r>
              <a:rPr lang="tr-TR" sz="2400" dirty="0" smtClean="0"/>
              <a:t>. </a:t>
            </a:r>
            <a:r>
              <a:rPr lang="tr-TR" sz="2400" dirty="0" err="1" smtClean="0"/>
              <a:t>Prot</a:t>
            </a:r>
            <a:r>
              <a:rPr lang="tr-TR" sz="2400" dirty="0" smtClean="0"/>
              <a:t>:6.2, </a:t>
            </a:r>
            <a:r>
              <a:rPr lang="tr-TR" sz="2400" dirty="0" err="1" smtClean="0"/>
              <a:t>Alb</a:t>
            </a:r>
            <a:r>
              <a:rPr lang="tr-TR" sz="2400" dirty="0" smtClean="0"/>
              <a:t>:</a:t>
            </a:r>
            <a:r>
              <a:rPr lang="tr-TR" sz="2400" dirty="0" smtClean="0">
                <a:solidFill>
                  <a:srgbClr val="FF0000"/>
                </a:solidFill>
              </a:rPr>
              <a:t>2.4</a:t>
            </a:r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İdrar:LE:100, </a:t>
            </a:r>
            <a:r>
              <a:rPr lang="tr-TR" sz="2400" dirty="0" err="1" smtClean="0"/>
              <a:t>Nitrit</a:t>
            </a:r>
            <a:r>
              <a:rPr lang="tr-TR" sz="2400" dirty="0" smtClean="0"/>
              <a:t>+, 20-25 lökosit, 4-5 eritrosit, </a:t>
            </a:r>
          </a:p>
          <a:p>
            <a:pPr eaLnBrk="1" hangingPunct="1">
              <a:buFontTx/>
              <a:buNone/>
            </a:pPr>
            <a:endParaRPr lang="tr-TR" sz="2400" dirty="0" smtClean="0"/>
          </a:p>
          <a:p>
            <a:pPr eaLnBrk="1" hangingPunct="1"/>
            <a:r>
              <a:rPr lang="tr-TR" sz="2400" dirty="0" smtClean="0"/>
              <a:t>PA AC: Solda bazal ve orta </a:t>
            </a:r>
            <a:r>
              <a:rPr lang="tr-TR" sz="2400" dirty="0" err="1" smtClean="0"/>
              <a:t>zonlarda</a:t>
            </a:r>
            <a:r>
              <a:rPr lang="tr-TR" sz="2400" dirty="0" smtClean="0"/>
              <a:t> </a:t>
            </a:r>
            <a:r>
              <a:rPr lang="tr-TR" sz="2400" dirty="0" err="1" smtClean="0"/>
              <a:t>nonhomojen</a:t>
            </a:r>
            <a:r>
              <a:rPr lang="tr-TR" sz="2400" dirty="0" smtClean="0"/>
              <a:t> </a:t>
            </a:r>
            <a:r>
              <a:rPr lang="tr-TR" sz="2400" dirty="0" err="1" smtClean="0"/>
              <a:t>infiltrasyon</a:t>
            </a:r>
            <a:endParaRPr lang="tr-TR" sz="2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A04613-CBBF-4B60-B930-668AA3A4D2CF}" type="slidenum">
              <a:rPr lang="tr-TR" smtClean="0"/>
              <a:pPr/>
              <a:t>17</a:t>
            </a:fld>
            <a:endParaRPr lang="tr-TR" smtClean="0"/>
          </a:p>
        </p:txBody>
      </p:sp>
      <p:sp>
        <p:nvSpPr>
          <p:cNvPr id="3481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smtClean="0"/>
              <a:t>Hasta özellikleri</a:t>
            </a:r>
          </a:p>
        </p:txBody>
      </p:sp>
      <p:sp>
        <p:nvSpPr>
          <p:cNvPr id="34820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/>
            <a:r>
              <a:rPr lang="tr-TR" dirty="0" smtClean="0"/>
              <a:t>İleri yaş</a:t>
            </a:r>
          </a:p>
          <a:p>
            <a:pPr eaLnBrk="1" hangingPunct="1"/>
            <a:r>
              <a:rPr lang="tr-TR" dirty="0" smtClean="0"/>
              <a:t>Parkinson hastalığı ve </a:t>
            </a:r>
            <a:r>
              <a:rPr lang="tr-TR" dirty="0" err="1" smtClean="0"/>
              <a:t>demansı</a:t>
            </a:r>
            <a:r>
              <a:rPr lang="tr-TR" dirty="0" smtClean="0"/>
              <a:t> (İleri evre)</a:t>
            </a:r>
          </a:p>
          <a:p>
            <a:pPr eaLnBrk="1" hangingPunct="1"/>
            <a:r>
              <a:rPr lang="tr-TR" dirty="0" err="1" smtClean="0"/>
              <a:t>Deliryum</a:t>
            </a:r>
            <a:endParaRPr lang="tr-TR" dirty="0" smtClean="0"/>
          </a:p>
          <a:p>
            <a:pPr eaLnBrk="1" hangingPunct="1"/>
            <a:r>
              <a:rPr lang="tr-TR" dirty="0" smtClean="0"/>
              <a:t>Malnütrisyon</a:t>
            </a:r>
          </a:p>
          <a:p>
            <a:pPr eaLnBrk="1" hangingPunct="1"/>
            <a:r>
              <a:rPr lang="tr-TR" dirty="0" err="1" smtClean="0"/>
              <a:t>Pnömoni</a:t>
            </a:r>
            <a:r>
              <a:rPr lang="tr-TR" dirty="0" smtClean="0"/>
              <a:t> (</a:t>
            </a:r>
            <a:r>
              <a:rPr lang="tr-TR" dirty="0" err="1" smtClean="0"/>
              <a:t>aspirasyon</a:t>
            </a:r>
            <a:r>
              <a:rPr lang="tr-TR" dirty="0" smtClean="0"/>
              <a:t>?)</a:t>
            </a:r>
          </a:p>
          <a:p>
            <a:pPr eaLnBrk="1" hangingPunct="1"/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infeksiyon</a:t>
            </a:r>
            <a:endParaRPr lang="tr-TR" dirty="0" smtClean="0"/>
          </a:p>
          <a:p>
            <a:pPr eaLnBrk="1" hangingPunct="1"/>
            <a:r>
              <a:rPr lang="tr-TR" dirty="0" smtClean="0"/>
              <a:t>Bası yarası( Evre 1)</a:t>
            </a:r>
          </a:p>
          <a:p>
            <a:pPr eaLnBrk="1" hangingPunct="1"/>
            <a:r>
              <a:rPr lang="tr-TR" dirty="0" smtClean="0"/>
              <a:t>Ü.</a:t>
            </a:r>
            <a:r>
              <a:rPr lang="tr-TR" dirty="0" err="1" smtClean="0"/>
              <a:t>İnkontinans</a:t>
            </a:r>
            <a:endParaRPr lang="tr-TR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0FF978-07C2-45D4-9F74-12851F73B036}" type="slidenum">
              <a:rPr lang="tr-TR" smtClean="0"/>
              <a:pPr/>
              <a:t>18</a:t>
            </a:fld>
            <a:endParaRPr lang="tr-TR" smtClean="0"/>
          </a:p>
        </p:txBody>
      </p:sp>
      <p:sp>
        <p:nvSpPr>
          <p:cNvPr id="35843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tr-TR" sz="3200" smtClean="0"/>
              <a:t>Bu hastadaki yaklaşım</a:t>
            </a:r>
          </a:p>
        </p:txBody>
      </p:sp>
      <p:sp>
        <p:nvSpPr>
          <p:cNvPr id="35844" name="2 İçerik Yer Tutucusu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r>
              <a:rPr lang="tr-TR" sz="2400" dirty="0" smtClean="0"/>
              <a:t>Hastaya kan ve idrar kültürleri alındıktan sonra </a:t>
            </a:r>
            <a:r>
              <a:rPr lang="tr-TR" sz="2400" dirty="0" err="1" smtClean="0"/>
              <a:t>parenteral</a:t>
            </a:r>
            <a:r>
              <a:rPr lang="tr-TR" sz="2400" dirty="0" smtClean="0"/>
              <a:t> antibiyotik başlandı</a:t>
            </a:r>
            <a:r>
              <a:rPr lang="tr-TR" sz="2400" dirty="0" smtClean="0"/>
              <a:t>.</a:t>
            </a:r>
            <a:endParaRPr lang="tr-TR" sz="2400" dirty="0" smtClean="0"/>
          </a:p>
          <a:p>
            <a:pPr eaLnBrk="1" hangingPunct="1">
              <a:lnSpc>
                <a:spcPct val="150000"/>
              </a:lnSpc>
            </a:pPr>
            <a:r>
              <a:rPr lang="tr-TR" sz="2400" dirty="0" err="1" smtClean="0"/>
              <a:t>Dehidrate</a:t>
            </a:r>
            <a:r>
              <a:rPr lang="tr-TR" sz="2400" dirty="0" smtClean="0"/>
              <a:t> olması ve eşlik eden </a:t>
            </a:r>
            <a:r>
              <a:rPr lang="tr-TR" sz="2400" dirty="0" err="1" smtClean="0"/>
              <a:t>hipernatremi</a:t>
            </a:r>
            <a:r>
              <a:rPr lang="tr-TR" sz="2400" dirty="0" smtClean="0"/>
              <a:t> nedeniyle i.v sıvı </a:t>
            </a:r>
            <a:r>
              <a:rPr lang="tr-TR" sz="2400" dirty="0" err="1" smtClean="0"/>
              <a:t>replasmanına</a:t>
            </a:r>
            <a:r>
              <a:rPr lang="tr-TR" sz="2400" dirty="0" smtClean="0"/>
              <a:t> başlandı.</a:t>
            </a:r>
          </a:p>
          <a:p>
            <a:pPr eaLnBrk="1" hangingPunct="1">
              <a:lnSpc>
                <a:spcPct val="150000"/>
              </a:lnSpc>
            </a:pPr>
            <a:r>
              <a:rPr lang="tr-TR" sz="2400" dirty="0" smtClean="0"/>
              <a:t>Önce </a:t>
            </a:r>
            <a:r>
              <a:rPr lang="tr-TR" sz="2400" dirty="0" err="1" smtClean="0"/>
              <a:t>pnömoni</a:t>
            </a:r>
            <a:r>
              <a:rPr lang="tr-TR" sz="2400" dirty="0" smtClean="0"/>
              <a:t> öyküsü olması ve su içerken öksürmesi nedeniyle ve muhtemel </a:t>
            </a:r>
            <a:r>
              <a:rPr lang="tr-TR" sz="2400" dirty="0" err="1" smtClean="0"/>
              <a:t>aspirasyon</a:t>
            </a:r>
            <a:r>
              <a:rPr lang="tr-TR" sz="2400" dirty="0" smtClean="0"/>
              <a:t> riski nedeniyle hastaya </a:t>
            </a:r>
            <a:r>
              <a:rPr lang="tr-TR" sz="2400" dirty="0" err="1" smtClean="0"/>
              <a:t>nazogastrik</a:t>
            </a:r>
            <a:r>
              <a:rPr lang="tr-TR" sz="2400" dirty="0" smtClean="0"/>
              <a:t> </a:t>
            </a:r>
            <a:r>
              <a:rPr lang="tr-TR" sz="2400" dirty="0" err="1" smtClean="0"/>
              <a:t>feeding</a:t>
            </a:r>
            <a:r>
              <a:rPr lang="tr-TR" sz="2400" dirty="0" smtClean="0"/>
              <a:t> tüp takılarak tüple beslemeye uygun ürün 10cc/saat sürekli </a:t>
            </a:r>
            <a:r>
              <a:rPr lang="tr-TR" sz="2400" dirty="0" err="1" smtClean="0"/>
              <a:t>infüzyon</a:t>
            </a:r>
            <a:r>
              <a:rPr lang="tr-TR" sz="2400" dirty="0" smtClean="0"/>
              <a:t> şeklinde başlandı ve </a:t>
            </a:r>
            <a:r>
              <a:rPr lang="tr-TR" sz="2400" dirty="0" err="1" smtClean="0"/>
              <a:t>rezidü</a:t>
            </a:r>
            <a:r>
              <a:rPr lang="tr-TR" sz="2400" dirty="0" smtClean="0"/>
              <a:t> takibi ile doz tedrici olarak artırıldı( 8 saatte 5cc), Günlük kalori ihtiyacı 1854 </a:t>
            </a:r>
            <a:r>
              <a:rPr lang="tr-TR" sz="2400" dirty="0" err="1" smtClean="0"/>
              <a:t>kcal</a:t>
            </a:r>
            <a:r>
              <a:rPr lang="tr-TR" sz="2400" dirty="0" smtClean="0"/>
              <a:t> olarak hesaplandı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0A6756-ADCC-4911-9EF9-0DDCB9D60583}" type="slidenum">
              <a:rPr lang="tr-TR" smtClean="0"/>
              <a:pPr/>
              <a:t>19</a:t>
            </a:fld>
            <a:endParaRPr lang="tr-TR" smtClean="0"/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tr-TR" sz="2400" dirty="0" smtClean="0"/>
              <a:t>3. gün sonunda </a:t>
            </a:r>
            <a:r>
              <a:rPr lang="tr-TR" sz="2400" dirty="0" err="1" smtClean="0"/>
              <a:t>Na</a:t>
            </a:r>
            <a:r>
              <a:rPr lang="tr-TR" sz="2400" dirty="0" smtClean="0"/>
              <a:t> değerleri normale geldi. Ateş düştü, </a:t>
            </a:r>
            <a:r>
              <a:rPr lang="tr-TR" sz="2400" dirty="0" err="1" smtClean="0"/>
              <a:t>lökositoz</a:t>
            </a:r>
            <a:r>
              <a:rPr lang="tr-TR" sz="2400" dirty="0" smtClean="0"/>
              <a:t>, CRP değerleri geriledi. </a:t>
            </a:r>
          </a:p>
          <a:p>
            <a:pPr eaLnBrk="1" hangingPunct="1">
              <a:lnSpc>
                <a:spcPct val="150000"/>
              </a:lnSpc>
            </a:pPr>
            <a:r>
              <a:rPr lang="tr-TR" sz="2400" dirty="0" smtClean="0"/>
              <a:t>Hastanın genel durumunun toparlaması üzerine hasta </a:t>
            </a:r>
            <a:r>
              <a:rPr lang="tr-TR" sz="2400" dirty="0" err="1" smtClean="0"/>
              <a:t>yakınlarınında</a:t>
            </a:r>
            <a:r>
              <a:rPr lang="tr-TR" sz="2400" dirty="0" smtClean="0"/>
              <a:t> onayı alınarak yatışının 10. gününde hastaya PEG yerleştirilmesi planlandı.</a:t>
            </a:r>
          </a:p>
          <a:p>
            <a:pPr eaLnBrk="1" hangingPunct="1">
              <a:lnSpc>
                <a:spcPct val="150000"/>
              </a:lnSpc>
            </a:pPr>
            <a:r>
              <a:rPr lang="tr-TR" sz="2400" dirty="0" smtClean="0"/>
              <a:t>Sorunsuz olarak PEG takılan hasta 12 saat sonra </a:t>
            </a:r>
            <a:r>
              <a:rPr lang="tr-TR" sz="2400" dirty="0" err="1" smtClean="0"/>
              <a:t>PEG’den</a:t>
            </a:r>
            <a:r>
              <a:rPr lang="tr-TR" sz="2400" dirty="0" smtClean="0"/>
              <a:t> beslenmeye başladı. </a:t>
            </a:r>
          </a:p>
          <a:p>
            <a:pPr eaLnBrk="1" hangingPunct="1">
              <a:lnSpc>
                <a:spcPct val="150000"/>
              </a:lnSpc>
            </a:pPr>
            <a:r>
              <a:rPr lang="tr-TR" sz="2400" dirty="0" smtClean="0"/>
              <a:t>Ancak hastanın </a:t>
            </a:r>
            <a:r>
              <a:rPr lang="tr-TR" sz="2400" dirty="0" err="1" smtClean="0"/>
              <a:t>diyaresi</a:t>
            </a:r>
            <a:r>
              <a:rPr lang="tr-TR" sz="2400" dirty="0" smtClean="0"/>
              <a:t> oldu.(4-5 kez, sulu)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tr-TR" sz="2400" dirty="0" smtClean="0"/>
              <a:t>    gaita </a:t>
            </a:r>
            <a:r>
              <a:rPr lang="tr-TR" sz="2400" dirty="0" err="1" smtClean="0"/>
              <a:t>mikroskopisi</a:t>
            </a:r>
            <a:r>
              <a:rPr lang="tr-TR" sz="2400" dirty="0" smtClean="0"/>
              <a:t> normaldi. </a:t>
            </a:r>
            <a:r>
              <a:rPr lang="tr-TR" sz="2400" dirty="0" err="1" smtClean="0"/>
              <a:t>Antiby</a:t>
            </a:r>
            <a:r>
              <a:rPr lang="tr-TR" sz="2400" dirty="0" smtClean="0"/>
              <a:t>. kesildi.  Tüple beslenmede 77cc/</a:t>
            </a:r>
            <a:r>
              <a:rPr lang="tr-TR" sz="2400" dirty="0" err="1" smtClean="0"/>
              <a:t>h’e</a:t>
            </a:r>
            <a:r>
              <a:rPr lang="tr-TR" sz="2400" dirty="0" smtClean="0"/>
              <a:t> kadar  çıkılan hastanın </a:t>
            </a:r>
            <a:r>
              <a:rPr lang="tr-TR" sz="2400" dirty="0" err="1" smtClean="0"/>
              <a:t>infüzyon</a:t>
            </a:r>
            <a:r>
              <a:rPr lang="tr-TR" sz="2400" dirty="0" smtClean="0"/>
              <a:t> hızı azaltıldı ve </a:t>
            </a:r>
            <a:r>
              <a:rPr lang="tr-TR" sz="2400" dirty="0" err="1" smtClean="0"/>
              <a:t>feeding</a:t>
            </a:r>
            <a:r>
              <a:rPr lang="tr-TR" sz="2400" dirty="0" smtClean="0"/>
              <a:t> ile verilen su miktarı artırıldı. 2 gün sonra ishali tamamen düzelen hasta PEG ile taburcu edildi.( 70 </a:t>
            </a:r>
            <a:r>
              <a:rPr lang="tr-TR" sz="2400" dirty="0" err="1" smtClean="0"/>
              <a:t>cc</a:t>
            </a:r>
            <a:r>
              <a:rPr lang="tr-TR" sz="2400" dirty="0" smtClean="0"/>
              <a:t>/saat sürekli </a:t>
            </a:r>
            <a:r>
              <a:rPr lang="tr-TR" sz="2400" dirty="0" err="1" smtClean="0"/>
              <a:t>infüzyon</a:t>
            </a:r>
            <a:r>
              <a:rPr lang="tr-TR" sz="2400" dirty="0" smtClean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022373-30A1-4F23-AA3E-81497C012A62}" type="slidenum">
              <a:rPr lang="tr-TR" smtClean="0"/>
              <a:pPr/>
              <a:t>2</a:t>
            </a:fld>
            <a:endParaRPr lang="tr-TR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sz="3200" dirty="0" smtClean="0">
                <a:solidFill>
                  <a:srgbClr val="FB2D2D"/>
                </a:solidFill>
              </a:rPr>
              <a:t>Malnütrisyon [</a:t>
            </a:r>
            <a:r>
              <a:rPr lang="tr-TR" sz="2800" dirty="0" smtClean="0">
                <a:solidFill>
                  <a:srgbClr val="FB2D2D"/>
                </a:solidFill>
              </a:rPr>
              <a:t>yetersiz </a:t>
            </a:r>
            <a:r>
              <a:rPr lang="tr-TR" sz="2800" dirty="0" err="1" smtClean="0">
                <a:solidFill>
                  <a:srgbClr val="FB2D2D"/>
                </a:solidFill>
              </a:rPr>
              <a:t>nütrisyon</a:t>
            </a:r>
            <a:r>
              <a:rPr lang="tr-TR" sz="2800" dirty="0" smtClean="0">
                <a:solidFill>
                  <a:srgbClr val="FB2D2D"/>
                </a:solidFill>
              </a:rPr>
              <a:t>]</a:t>
            </a:r>
            <a:endParaRPr lang="tr-TR" sz="3200" dirty="0" smtClean="0">
              <a:solidFill>
                <a:srgbClr val="FB2D2D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8229600" cy="4853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rgbClr val="EE7E4C"/>
              </a:buClr>
              <a:buFont typeface="Wingdings" pitchFamily="2" charset="2"/>
              <a:buChar char="Ø"/>
            </a:pPr>
            <a:endParaRPr lang="tr-TR" sz="2400" dirty="0" smtClean="0"/>
          </a:p>
          <a:p>
            <a:pPr>
              <a:lnSpc>
                <a:spcPct val="150000"/>
              </a:lnSpc>
              <a:buClr>
                <a:srgbClr val="EE7E4C"/>
              </a:buClr>
              <a:buFont typeface="Wingdings" pitchFamily="2" charset="2"/>
              <a:buChar char="Ø"/>
            </a:pPr>
            <a:r>
              <a:rPr lang="tr-TR" sz="2400" dirty="0" smtClean="0"/>
              <a:t>Malnütrisyon, “alımdaki yetersizlik veya düzensiz beslenmenin yol açtığı, vücut kompozisyonunun (yağsız kitlede azalma) ve vücut hücre kitlesinin bozulması sonucu ortaya çıkan fiziksel ve </a:t>
            </a:r>
            <a:r>
              <a:rPr lang="tr-TR" sz="2400" dirty="0" err="1" smtClean="0"/>
              <a:t>mental</a:t>
            </a:r>
            <a:r>
              <a:rPr lang="tr-TR" sz="2400" dirty="0" smtClean="0"/>
              <a:t> fonksiyonların azalması ve hastalığın klinik sonucunun kötüleşmesi durumudur.</a:t>
            </a:r>
          </a:p>
          <a:p>
            <a:pPr>
              <a:lnSpc>
                <a:spcPct val="150000"/>
              </a:lnSpc>
              <a:buClr>
                <a:srgbClr val="EE7E4C"/>
              </a:buClr>
              <a:buFont typeface="Wingdings" pitchFamily="2" charset="2"/>
              <a:buChar char="Ø"/>
            </a:pPr>
            <a:r>
              <a:rPr lang="tr-TR" sz="2400" dirty="0" smtClean="0"/>
              <a:t>Açlık, hastalık veya ileri yaşlanma (örn. &gt;80 yaş) veya bunların kombinasyonları sonucu </a:t>
            </a:r>
            <a:r>
              <a:rPr lang="tr-TR" sz="2400" dirty="0" err="1" smtClean="0"/>
              <a:t>malnütrisyon</a:t>
            </a:r>
            <a:r>
              <a:rPr lang="tr-TR" sz="2400" dirty="0" smtClean="0"/>
              <a:t> gelişebilir</a:t>
            </a:r>
          </a:p>
          <a:p>
            <a:pPr>
              <a:lnSpc>
                <a:spcPct val="90000"/>
              </a:lnSpc>
              <a:buClr>
                <a:srgbClr val="EE7E4C"/>
              </a:buClr>
              <a:buFont typeface="Wingdings" pitchFamily="2" charset="2"/>
              <a:buChar char="Ø"/>
            </a:pPr>
            <a:endParaRPr lang="tr-TR" sz="2400" dirty="0" smtClean="0"/>
          </a:p>
          <a:p>
            <a:pPr>
              <a:lnSpc>
                <a:spcPct val="90000"/>
              </a:lnSpc>
              <a:buClr>
                <a:srgbClr val="EE7E4C"/>
              </a:buClr>
              <a:buFont typeface="Wingdings" pitchFamily="2" charset="2"/>
              <a:buChar char="Ø"/>
            </a:pPr>
            <a:endParaRPr lang="tr-TR" sz="2400" dirty="0" smtClean="0"/>
          </a:p>
          <a:p>
            <a:pPr>
              <a:lnSpc>
                <a:spcPct val="90000"/>
              </a:lnSpc>
              <a:buClr>
                <a:srgbClr val="EE7E4C"/>
              </a:buClr>
              <a:buFont typeface="Wingdings" pitchFamily="2" charset="2"/>
              <a:buChar char="Ø"/>
            </a:pPr>
            <a:endParaRPr lang="tr-TR" sz="1100" dirty="0" smtClean="0"/>
          </a:p>
          <a:p>
            <a:pPr algn="r">
              <a:lnSpc>
                <a:spcPct val="90000"/>
              </a:lnSpc>
              <a:buClr>
                <a:srgbClr val="EE7E4C"/>
              </a:buClr>
              <a:buNone/>
            </a:pPr>
            <a:r>
              <a:rPr lang="tr-TR" sz="1100" dirty="0" smtClean="0"/>
              <a:t>                                                                     </a:t>
            </a:r>
            <a:r>
              <a:rPr lang="en-US" sz="1100" dirty="0" smtClean="0"/>
              <a:t>ESPEN guidelines on definitions and terminology of clinical nutrition</a:t>
            </a:r>
            <a:r>
              <a:rPr lang="tr-TR" sz="1100" dirty="0" smtClean="0"/>
              <a:t> </a:t>
            </a:r>
            <a:r>
              <a:rPr lang="pt-BR" sz="1100" dirty="0" smtClean="0"/>
              <a:t>Clinical Nutrition 36 (2017) 49e64</a:t>
            </a:r>
            <a:endParaRPr lang="tr-TR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016321-86FA-4996-827F-78C3599F5969}" type="slidenum">
              <a:rPr lang="tr-TR" smtClean="0"/>
              <a:pPr/>
              <a:t>20</a:t>
            </a:fld>
            <a:endParaRPr lang="tr-TR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7600" y="549275"/>
            <a:ext cx="6908800" cy="86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488" tIns="44450" rIns="90488" bIns="44450">
            <a:normAutofit/>
          </a:bodyPr>
          <a:lstStyle/>
          <a:p>
            <a:r>
              <a:rPr lang="tr-TR" sz="3200" dirty="0" smtClean="0"/>
              <a:t>Beslenme </a:t>
            </a:r>
            <a:r>
              <a:rPr lang="tr-TR" sz="3200" dirty="0" smtClean="0"/>
              <a:t>Destek Tedavisi</a:t>
            </a:r>
            <a:endParaRPr lang="en-US" sz="3200" dirty="0" smtClean="0"/>
          </a:p>
        </p:txBody>
      </p:sp>
      <p:grpSp>
        <p:nvGrpSpPr>
          <p:cNvPr id="2" name="Rectangle 3"/>
          <p:cNvGrpSpPr>
            <a:grpSpLocks noGrp="1"/>
          </p:cNvGrpSpPr>
          <p:nvPr/>
        </p:nvGrpSpPr>
        <p:grpSpPr bwMode="auto">
          <a:xfrm>
            <a:off x="1187450" y="1989138"/>
            <a:ext cx="6984950" cy="4127500"/>
            <a:chOff x="561" y="1244"/>
            <a:chExt cx="2638" cy="2600"/>
          </a:xfrm>
        </p:grpSpPr>
        <p:pic>
          <p:nvPicPr>
            <p:cNvPr id="3789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1" y="1244"/>
              <a:ext cx="2638" cy="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4" name="Text Box 5"/>
            <p:cNvSpPr txBox="1">
              <a:spLocks noChangeArrowheads="1"/>
            </p:cNvSpPr>
            <p:nvPr/>
          </p:nvSpPr>
          <p:spPr bwMode="auto">
            <a:xfrm>
              <a:off x="564" y="1248"/>
              <a:ext cx="2631" cy="25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4450" rIns="90488" bIns="44450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Char char="l"/>
              </a:pPr>
              <a:endParaRPr lang="tr-TR" sz="2800" dirty="0">
                <a:latin typeface="Comic Sans MS" pitchFamily="66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ü"/>
              </a:pPr>
              <a:r>
                <a:rPr lang="tr-TR" sz="2800" dirty="0">
                  <a:latin typeface="Comic Sans MS" pitchFamily="66" charset="0"/>
                </a:rPr>
                <a:t> </a:t>
              </a:r>
              <a:r>
                <a:rPr lang="tr-TR" sz="2400" dirty="0" err="1"/>
                <a:t>Enteral</a:t>
              </a:r>
              <a:r>
                <a:rPr lang="tr-TR" sz="2400" dirty="0"/>
                <a:t> beslenme-[ONS, Oral destek]</a:t>
              </a:r>
            </a:p>
            <a:p>
              <a:pPr marL="3429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ü"/>
              </a:pPr>
              <a:endParaRPr lang="tr-TR" sz="2400" dirty="0"/>
            </a:p>
            <a:p>
              <a:pPr marL="3429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ü"/>
              </a:pPr>
              <a:r>
                <a:rPr lang="tr-TR" sz="2400" dirty="0"/>
                <a:t>  </a:t>
              </a:r>
              <a:r>
                <a:rPr lang="tr-TR" sz="2400" dirty="0" err="1"/>
                <a:t>Enteral</a:t>
              </a:r>
              <a:r>
                <a:rPr lang="tr-TR" sz="2400" dirty="0"/>
                <a:t> beslenme-[Tüple]</a:t>
              </a:r>
            </a:p>
            <a:p>
              <a:pPr marL="3429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ü"/>
              </a:pPr>
              <a:endParaRPr lang="tr-TR" sz="2400" dirty="0"/>
            </a:p>
            <a:p>
              <a:pPr marL="3429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ü"/>
              </a:pPr>
              <a:r>
                <a:rPr lang="tr-TR" sz="2400" dirty="0"/>
                <a:t>  </a:t>
              </a:r>
              <a:r>
                <a:rPr lang="tr-TR" sz="2400" dirty="0" err="1"/>
                <a:t>Parenteral</a:t>
              </a:r>
              <a:r>
                <a:rPr lang="tr-TR" sz="2400" dirty="0"/>
                <a:t> + </a:t>
              </a:r>
              <a:r>
                <a:rPr lang="tr-TR" sz="2400" dirty="0" err="1"/>
                <a:t>Enteral</a:t>
              </a:r>
              <a:r>
                <a:rPr lang="tr-TR" sz="2400" dirty="0"/>
                <a:t> beslenme</a:t>
              </a:r>
              <a:endParaRPr lang="en-US" sz="2400" dirty="0"/>
            </a:p>
            <a:p>
              <a:pPr marL="3429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ü"/>
              </a:pPr>
              <a:endParaRPr lang="tr-TR" sz="2400" dirty="0"/>
            </a:p>
            <a:p>
              <a:pPr marL="3429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ü"/>
              </a:pPr>
              <a:r>
                <a:rPr lang="tr-TR" sz="2400" dirty="0"/>
                <a:t>  </a:t>
              </a:r>
              <a:r>
                <a:rPr lang="tr-TR" sz="2400" dirty="0" err="1"/>
                <a:t>Parenteral</a:t>
              </a:r>
              <a:r>
                <a:rPr lang="tr-TR" sz="2400" dirty="0"/>
                <a:t> beslenme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B02976-7181-4FAA-BF52-DD247E768520}" type="slidenum">
              <a:rPr lang="tr-TR" smtClean="0"/>
              <a:pPr/>
              <a:t>21</a:t>
            </a:fld>
            <a:endParaRPr lang="tr-TR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smtClean="0"/>
              <a:t>Demans hastası-beslenme tüpü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8138"/>
            <a:ext cx="8229600" cy="10287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tr-TR" dirty="0" smtClean="0"/>
              <a:t>Beslenme </a:t>
            </a:r>
            <a:r>
              <a:rPr lang="tr-TR" dirty="0" smtClean="0"/>
              <a:t>destek tedavisi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1947863" y="3429000"/>
            <a:ext cx="5375275" cy="86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endParaRPr lang="tr-TR" sz="3200" dirty="0"/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tr-TR" sz="3200" dirty="0" err="1"/>
              <a:t>Hidrasyon</a:t>
            </a:r>
            <a:endParaRPr lang="tr-TR" sz="3200" dirty="0"/>
          </a:p>
          <a:p>
            <a:pPr algn="ctr" eaLnBrk="0" hangingPunct="0"/>
            <a:endParaRPr lang="tr-TR" sz="3200" dirty="0"/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2459038" y="4941888"/>
            <a:ext cx="4289425" cy="86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tr-TR" sz="3200" dirty="0"/>
              <a:t>İlaçlar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193925"/>
            <a:ext cx="6985000" cy="3756025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371600" lvl="2" indent="-457200">
              <a:lnSpc>
                <a:spcPct val="90000"/>
              </a:lnSpc>
              <a:buClr>
                <a:schemeClr val="tx2"/>
              </a:buClr>
              <a:buFontTx/>
              <a:buNone/>
              <a:defRPr/>
            </a:pPr>
            <a:endParaRPr lang="tr-TR" sz="2000" dirty="0" smtClean="0"/>
          </a:p>
          <a:p>
            <a:pPr marL="1371600" lvl="2" indent="-457200">
              <a:lnSpc>
                <a:spcPct val="90000"/>
              </a:lnSpc>
              <a:buClr>
                <a:schemeClr val="tx2"/>
              </a:buClr>
              <a:buFontTx/>
              <a:buAutoNum type="arabicPeriod"/>
              <a:defRPr/>
            </a:pPr>
            <a:r>
              <a:rPr lang="tr-TR" sz="2000" dirty="0" smtClean="0"/>
              <a:t>İştahın </a:t>
            </a:r>
            <a:r>
              <a:rPr lang="tr-TR" sz="2000" dirty="0" smtClean="0"/>
              <a:t>düzelmesi</a:t>
            </a:r>
          </a:p>
          <a:p>
            <a:pPr marL="1371600" lvl="2" indent="-457200">
              <a:lnSpc>
                <a:spcPct val="90000"/>
              </a:lnSpc>
              <a:buClr>
                <a:schemeClr val="tx2"/>
              </a:buClr>
              <a:buFontTx/>
              <a:buAutoNum type="arabicPeriod"/>
              <a:defRPr/>
            </a:pPr>
            <a:endParaRPr lang="tr-TR" sz="2000" dirty="0" smtClean="0"/>
          </a:p>
          <a:p>
            <a:pPr marL="1371600" lvl="2" indent="-457200">
              <a:lnSpc>
                <a:spcPct val="90000"/>
              </a:lnSpc>
              <a:buClr>
                <a:schemeClr val="tx2"/>
              </a:buClr>
              <a:buFontTx/>
              <a:buAutoNum type="arabicPeriod"/>
              <a:defRPr/>
            </a:pPr>
            <a:r>
              <a:rPr lang="tr-TR" sz="2000" dirty="0" smtClean="0"/>
              <a:t> Fonksiyonel düzelme (hastanın aktivitesinin artması</a:t>
            </a:r>
            <a:r>
              <a:rPr lang="tr-TR" sz="2000" dirty="0" smtClean="0"/>
              <a:t>)</a:t>
            </a:r>
          </a:p>
          <a:p>
            <a:pPr marL="1371600" lvl="2" indent="-457200">
              <a:lnSpc>
                <a:spcPct val="90000"/>
              </a:lnSpc>
              <a:buClr>
                <a:schemeClr val="tx2"/>
              </a:buClr>
              <a:buFontTx/>
              <a:buAutoNum type="arabicPeriod"/>
              <a:defRPr/>
            </a:pPr>
            <a:endParaRPr lang="tr-TR" sz="2000" dirty="0" smtClean="0"/>
          </a:p>
          <a:p>
            <a:pPr marL="1371600" lvl="2" indent="-457200">
              <a:lnSpc>
                <a:spcPct val="90000"/>
              </a:lnSpc>
              <a:buClr>
                <a:schemeClr val="tx2"/>
              </a:buClr>
              <a:buFontTx/>
              <a:buAutoNum type="arabicPeriod"/>
              <a:defRPr/>
            </a:pPr>
            <a:r>
              <a:rPr lang="tr-TR" sz="2000" dirty="0" err="1" smtClean="0"/>
              <a:t>Laboratuvar</a:t>
            </a:r>
            <a:r>
              <a:rPr lang="tr-TR" sz="2000" dirty="0" smtClean="0"/>
              <a:t> parametrelerinde düzelme              </a:t>
            </a:r>
            <a:r>
              <a:rPr lang="tr-TR" sz="2000" dirty="0" smtClean="0"/>
              <a:t>(Albümin</a:t>
            </a:r>
            <a:r>
              <a:rPr lang="tr-TR" sz="2000" dirty="0" smtClean="0"/>
              <a:t>, </a:t>
            </a:r>
            <a:r>
              <a:rPr lang="tr-TR" sz="2000" dirty="0" err="1" smtClean="0"/>
              <a:t>prealbümin</a:t>
            </a:r>
            <a:r>
              <a:rPr lang="tr-TR" sz="2000" dirty="0" smtClean="0"/>
              <a:t> (</a:t>
            </a:r>
            <a:r>
              <a:rPr lang="tr-TR" sz="2000" dirty="0" err="1" smtClean="0"/>
              <a:t>transtretin</a:t>
            </a:r>
            <a:r>
              <a:rPr lang="tr-TR" sz="2000" dirty="0" smtClean="0"/>
              <a:t>)</a:t>
            </a:r>
          </a:p>
          <a:p>
            <a:pPr marL="1371600" lvl="2" indent="-457200">
              <a:lnSpc>
                <a:spcPct val="90000"/>
              </a:lnSpc>
              <a:buClr>
                <a:schemeClr val="tx2"/>
              </a:buClr>
              <a:buFontTx/>
              <a:buAutoNum type="arabicPeriod"/>
              <a:defRPr/>
            </a:pPr>
            <a:endParaRPr lang="tr-TR" sz="2000" dirty="0" smtClean="0"/>
          </a:p>
          <a:p>
            <a:pPr marL="1371600" lvl="2" indent="-457200">
              <a:lnSpc>
                <a:spcPct val="90000"/>
              </a:lnSpc>
              <a:buClr>
                <a:schemeClr val="tx2"/>
              </a:buClr>
              <a:buFontTx/>
              <a:buAutoNum type="arabicPeriod"/>
              <a:defRPr/>
            </a:pPr>
            <a:r>
              <a:rPr lang="tr-TR" sz="2000" dirty="0" smtClean="0"/>
              <a:t>Kilo </a:t>
            </a:r>
            <a:r>
              <a:rPr lang="tr-TR" sz="2000" dirty="0" smtClean="0"/>
              <a:t>kaybının durması ve kilo alımı</a:t>
            </a:r>
          </a:p>
          <a:p>
            <a:pPr marL="1371600" lvl="2" indent="-45720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tr-TR" sz="2000" dirty="0" smtClean="0"/>
          </a:p>
          <a:p>
            <a:pPr marL="1371600" lvl="2" indent="-457200">
              <a:lnSpc>
                <a:spcPct val="90000"/>
              </a:lnSpc>
              <a:buClr>
                <a:schemeClr val="tx2"/>
              </a:buClr>
              <a:buFontTx/>
              <a:buAutoNum type="arabicPeriod"/>
              <a:defRPr/>
            </a:pPr>
            <a:endParaRPr lang="tr-TR" sz="2000" dirty="0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549275"/>
            <a:ext cx="7232650" cy="1143000"/>
          </a:xfrm>
        </p:spPr>
        <p:txBody>
          <a:bodyPr/>
          <a:lstStyle/>
          <a:p>
            <a:pPr marL="342900" indent="-342900"/>
            <a:r>
              <a:rPr lang="tr-TR" sz="2400" dirty="0" smtClean="0"/>
              <a:t>        Malnütrisyon tedavisinin </a:t>
            </a:r>
            <a:r>
              <a:rPr lang="tr-TR" sz="2400" dirty="0" smtClean="0"/>
              <a:t>yeterliliği </a:t>
            </a:r>
            <a:r>
              <a:rPr lang="tr-TR" sz="2400" dirty="0" smtClean="0"/>
              <a:t>nasıl değerlendirilmelidir?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BA8FFB-530E-4906-B2E0-587E7525E71C}" type="slidenum">
              <a:rPr lang="tr-TR" smtClean="0"/>
              <a:pPr/>
              <a:t>3</a:t>
            </a:fld>
            <a:endParaRPr lang="tr-TR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2170112" cy="5619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tr-TR" sz="3200" dirty="0" smtClean="0"/>
              <a:t>Olgu 1</a:t>
            </a:r>
          </a:p>
        </p:txBody>
      </p:sp>
      <p:sp>
        <p:nvSpPr>
          <p:cNvPr id="5" name="4 Akış Çizelgesi: Öteki İşlem"/>
          <p:cNvSpPr/>
          <p:nvPr/>
        </p:nvSpPr>
        <p:spPr>
          <a:xfrm>
            <a:off x="395288" y="836613"/>
            <a:ext cx="8208962" cy="57626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chemeClr val="tx1"/>
                </a:solidFill>
              </a:rPr>
              <a:t>78 yaş, K, okuryazar, ev hanımı, 2 aydır huzurevinde kalıyor.</a:t>
            </a:r>
          </a:p>
        </p:txBody>
      </p:sp>
      <p:sp>
        <p:nvSpPr>
          <p:cNvPr id="8" name="7 Akış Çizelgesi: Öteki İşlem"/>
          <p:cNvSpPr/>
          <p:nvPr/>
        </p:nvSpPr>
        <p:spPr>
          <a:xfrm>
            <a:off x="250825" y="1484313"/>
            <a:ext cx="8424863" cy="309721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rgbClr val="FF0000"/>
                </a:solidFill>
              </a:rPr>
              <a:t>Şikayet ve Hikaye: </a:t>
            </a:r>
            <a:r>
              <a:rPr lang="tr-TR" dirty="0">
                <a:solidFill>
                  <a:schemeClr val="tx1"/>
                </a:solidFill>
              </a:rPr>
              <a:t> İştah azalmış, kilo kaybı yok.</a:t>
            </a:r>
            <a:endParaRPr lang="tr-TR" dirty="0"/>
          </a:p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chemeClr val="tx1"/>
                </a:solidFill>
              </a:rPr>
              <a:t>2 senedir AH tanısı (+)</a:t>
            </a:r>
          </a:p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chemeClr val="tx1"/>
                </a:solidFill>
              </a:rPr>
              <a:t>Yalnız yaşayan hasta yakınları tarafından huzurevine yerleştirilmiş. </a:t>
            </a:r>
          </a:p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chemeClr val="tx1"/>
                </a:solidFill>
              </a:rPr>
              <a:t>HT(+), DM(+)(10 senedir)</a:t>
            </a:r>
          </a:p>
          <a:p>
            <a:pPr>
              <a:lnSpc>
                <a:spcPct val="80000"/>
              </a:lnSpc>
              <a:defRPr/>
            </a:pP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chemeClr val="tx1"/>
                </a:solidFill>
              </a:rPr>
              <a:t>Huzurevine kabul edildikten sonra oral alımında azalma başlamış. Genellikle odasından çıkmak istemiyor. </a:t>
            </a:r>
          </a:p>
          <a:p>
            <a:pPr>
              <a:lnSpc>
                <a:spcPct val="80000"/>
              </a:lnSpc>
              <a:defRPr/>
            </a:pP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tr-TR" dirty="0" err="1">
                <a:solidFill>
                  <a:schemeClr val="tx1"/>
                </a:solidFill>
              </a:rPr>
              <a:t>Apatik</a:t>
            </a:r>
            <a:r>
              <a:rPr lang="tr-TR" dirty="0">
                <a:solidFill>
                  <a:schemeClr val="tx1"/>
                </a:solidFill>
              </a:rPr>
              <a:t> hasta, evde kalırken kendi yemeğini yiyebiliyormuş, halen ısrar edildiğinde, bakıcı gözetiminde yiyebiliyor ancak yemeğinin tamamını bitiremiyor. İshal yada </a:t>
            </a:r>
            <a:r>
              <a:rPr lang="tr-TR" dirty="0">
                <a:solidFill>
                  <a:schemeClr val="tx1"/>
                </a:solidFill>
              </a:rPr>
              <a:t>kabızlık </a:t>
            </a:r>
            <a:r>
              <a:rPr lang="tr-TR" dirty="0">
                <a:solidFill>
                  <a:schemeClr val="tx1"/>
                </a:solidFill>
              </a:rPr>
              <a:t>tarif etmiyor.</a:t>
            </a:r>
          </a:p>
          <a:p>
            <a:pPr>
              <a:lnSpc>
                <a:spcPct val="80000"/>
              </a:lnSpc>
              <a:defRPr/>
            </a:pP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chemeClr val="tx1"/>
                </a:solidFill>
              </a:rPr>
              <a:t>Geceleri uykuları düzensiz ve zaman zaman huzursuz </a:t>
            </a:r>
            <a:r>
              <a:rPr lang="tr-TR" dirty="0">
                <a:solidFill>
                  <a:schemeClr val="tx1"/>
                </a:solidFill>
              </a:rPr>
              <a:t>oluyor, sık uyanıyormuş     </a:t>
            </a: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8 Akış Çizelgesi: Öteki İşlem"/>
          <p:cNvSpPr/>
          <p:nvPr/>
        </p:nvSpPr>
        <p:spPr>
          <a:xfrm>
            <a:off x="323850" y="4652963"/>
            <a:ext cx="8280400" cy="122396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tr-TR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rgbClr val="FF0000"/>
                </a:solidFill>
              </a:rPr>
              <a:t>  FM: </a:t>
            </a:r>
            <a:r>
              <a:rPr lang="tr-TR" dirty="0" err="1">
                <a:solidFill>
                  <a:schemeClr val="tx1"/>
                </a:solidFill>
              </a:rPr>
              <a:t>Vital</a:t>
            </a:r>
            <a:r>
              <a:rPr lang="tr-TR" dirty="0">
                <a:solidFill>
                  <a:schemeClr val="tx1"/>
                </a:solidFill>
              </a:rPr>
              <a:t> bulguları Normal.</a:t>
            </a:r>
          </a:p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chemeClr val="tx1"/>
                </a:solidFill>
              </a:rPr>
              <a:t>   Kilo 66,  Boy:164 cm, VKİ:24.5, dişler protez, yutma N </a:t>
            </a:r>
          </a:p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chemeClr val="tx1"/>
                </a:solidFill>
              </a:rPr>
              <a:t>   Sistem muayenelerinde aort odağında üfürüm, </a:t>
            </a:r>
            <a:r>
              <a:rPr lang="tr-TR" dirty="0" err="1">
                <a:solidFill>
                  <a:schemeClr val="tx1"/>
                </a:solidFill>
              </a:rPr>
              <a:t>periferik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nöropati</a:t>
            </a:r>
            <a:r>
              <a:rPr lang="tr-TR" dirty="0">
                <a:solidFill>
                  <a:schemeClr val="tx1"/>
                </a:solidFill>
              </a:rPr>
              <a:t>, minimal      </a:t>
            </a:r>
          </a:p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chemeClr val="tx1"/>
                </a:solidFill>
              </a:rPr>
              <a:t>   PTÖ dışında özellik yok. </a:t>
            </a:r>
          </a:p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0" name="9 Akış Çizelgesi: Öteki İşlem"/>
          <p:cNvSpPr/>
          <p:nvPr/>
        </p:nvSpPr>
        <p:spPr>
          <a:xfrm>
            <a:off x="323850" y="5949950"/>
            <a:ext cx="8280400" cy="90805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rgbClr val="FF0000"/>
                </a:solidFill>
              </a:rPr>
              <a:t>Özgeçmiş: </a:t>
            </a:r>
            <a:r>
              <a:rPr lang="tr-TR" dirty="0" err="1">
                <a:solidFill>
                  <a:schemeClr val="tx1"/>
                </a:solidFill>
              </a:rPr>
              <a:t>Kolesistektomi</a:t>
            </a:r>
            <a:r>
              <a:rPr lang="tr-TR" dirty="0">
                <a:solidFill>
                  <a:schemeClr val="tx1"/>
                </a:solidFill>
              </a:rPr>
              <a:t>, TAH+BSO</a:t>
            </a:r>
          </a:p>
          <a:p>
            <a:pPr>
              <a:lnSpc>
                <a:spcPct val="80000"/>
              </a:lnSpc>
              <a:defRPr/>
            </a:pP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rgbClr val="FF0000"/>
                </a:solidFill>
              </a:rPr>
              <a:t>İlaçlar: </a:t>
            </a:r>
            <a:r>
              <a:rPr lang="tr-TR" dirty="0">
                <a:solidFill>
                  <a:schemeClr val="tx1"/>
                </a:solidFill>
              </a:rPr>
              <a:t>ACEİ, </a:t>
            </a:r>
            <a:r>
              <a:rPr lang="tr-TR" dirty="0" err="1">
                <a:solidFill>
                  <a:schemeClr val="tx1"/>
                </a:solidFill>
              </a:rPr>
              <a:t>Coraspin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sertralin</a:t>
            </a:r>
            <a:r>
              <a:rPr lang="tr-TR" dirty="0">
                <a:solidFill>
                  <a:schemeClr val="tx1"/>
                </a:solidFill>
              </a:rPr>
              <a:t>, Donepezil10, </a:t>
            </a:r>
            <a:r>
              <a:rPr lang="tr-TR" dirty="0" err="1">
                <a:solidFill>
                  <a:schemeClr val="tx1"/>
                </a:solidFill>
              </a:rPr>
              <a:t>metformin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sitagliptin</a:t>
            </a:r>
            <a:r>
              <a:rPr lang="tr-TR" dirty="0">
                <a:solidFill>
                  <a:schemeClr val="tx1"/>
                </a:solidFill>
              </a:rPr>
              <a:t>, uzun etkili </a:t>
            </a:r>
            <a:r>
              <a:rPr lang="tr-TR" dirty="0" err="1">
                <a:solidFill>
                  <a:schemeClr val="tx1"/>
                </a:solidFill>
              </a:rPr>
              <a:t>insülin</a:t>
            </a:r>
            <a:r>
              <a:rPr lang="tr-TR" dirty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build="allAtOnce" animBg="1"/>
      <p:bldP spid="9" grpId="0" build="allAtOnce" animBg="1"/>
      <p:bldP spid="1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8268F8-DEDF-45E6-A766-E52099F9DE03}" type="slidenum">
              <a:rPr lang="tr-TR" smtClean="0"/>
              <a:pPr/>
              <a:t>4</a:t>
            </a:fld>
            <a:endParaRPr lang="tr-TR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sz="2800" dirty="0" smtClean="0"/>
              <a:t>MMSE:17</a:t>
            </a:r>
          </a:p>
          <a:p>
            <a:pPr eaLnBrk="1" hangingPunct="1"/>
            <a:r>
              <a:rPr lang="tr-TR" sz="2800" dirty="0" smtClean="0"/>
              <a:t>GDS:8 </a:t>
            </a:r>
            <a:endParaRPr lang="tr-TR" sz="2800" dirty="0" smtClean="0"/>
          </a:p>
          <a:p>
            <a:pPr eaLnBrk="1" hangingPunct="1"/>
            <a:r>
              <a:rPr lang="tr-TR" sz="2800" dirty="0" smtClean="0"/>
              <a:t>MNA-SF:11, MNA:23 (Malnütrisyon riski)</a:t>
            </a:r>
          </a:p>
          <a:p>
            <a:pPr eaLnBrk="1" hangingPunct="1"/>
            <a:r>
              <a:rPr lang="tr-TR" sz="2800" dirty="0" smtClean="0"/>
              <a:t>SNAQ: 12</a:t>
            </a:r>
          </a:p>
          <a:p>
            <a:pPr eaLnBrk="1" hangingPunct="1"/>
            <a:endParaRPr lang="tr-TR" sz="2800" dirty="0" smtClean="0"/>
          </a:p>
          <a:p>
            <a:pPr eaLnBrk="1" hangingPunct="1">
              <a:buFontTx/>
              <a:buNone/>
            </a:pPr>
            <a:r>
              <a:rPr lang="tr-TR" sz="2800" dirty="0" smtClean="0"/>
              <a:t>   Huzurevine kabulden önce yapılan kan tetkiklerinde ;</a:t>
            </a:r>
          </a:p>
          <a:p>
            <a:pPr eaLnBrk="1" hangingPunct="1">
              <a:buFontTx/>
              <a:buNone/>
            </a:pPr>
            <a:r>
              <a:rPr lang="tr-TR" sz="2800" dirty="0" smtClean="0"/>
              <a:t>   AKŞ: 182, T. </a:t>
            </a:r>
            <a:r>
              <a:rPr lang="tr-TR" sz="2800" dirty="0" err="1" smtClean="0"/>
              <a:t>Kols</a:t>
            </a:r>
            <a:r>
              <a:rPr lang="tr-TR" sz="2800" dirty="0" smtClean="0"/>
              <a:t>: 210, LDL: 125, </a:t>
            </a:r>
            <a:r>
              <a:rPr lang="tr-TR" sz="2800" dirty="0" err="1" smtClean="0"/>
              <a:t>Sedim</a:t>
            </a:r>
            <a:r>
              <a:rPr lang="tr-TR" sz="2800" dirty="0" smtClean="0"/>
              <a:t>: 32,</a:t>
            </a:r>
          </a:p>
          <a:p>
            <a:pPr eaLnBrk="1" hangingPunct="1">
              <a:buFontTx/>
              <a:buNone/>
            </a:pPr>
            <a:r>
              <a:rPr lang="tr-TR" sz="2800" dirty="0" smtClean="0"/>
              <a:t>   BFT, elektrolitler: N, KCFT: N, Tam kan: N, </a:t>
            </a:r>
          </a:p>
          <a:p>
            <a:pPr eaLnBrk="1" hangingPunct="1">
              <a:buFontTx/>
              <a:buNone/>
            </a:pPr>
            <a:endParaRPr lang="tr-TR" sz="2800" dirty="0" smtClean="0"/>
          </a:p>
          <a:p>
            <a:pPr eaLnBrk="1" hangingPunct="1">
              <a:buFontTx/>
              <a:buNone/>
            </a:pPr>
            <a:r>
              <a:rPr lang="tr-TR" sz="2800" dirty="0" smtClean="0"/>
              <a:t>   </a:t>
            </a:r>
            <a:r>
              <a:rPr lang="tr-TR" sz="2800" dirty="0" err="1" smtClean="0"/>
              <a:t>Glukometre</a:t>
            </a:r>
            <a:r>
              <a:rPr lang="tr-TR" sz="2800" dirty="0" smtClean="0"/>
              <a:t> ile AKŞ: 130-150, TKŞ: 140-190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155966-E478-487A-BE65-56523D94A330}" type="slidenum">
              <a:rPr lang="tr-TR" smtClean="0"/>
              <a:pPr/>
              <a:t>5</a:t>
            </a:fld>
            <a:endParaRPr lang="tr-TR" smtClean="0"/>
          </a:p>
        </p:txBody>
      </p:sp>
      <p:pic>
        <p:nvPicPr>
          <p:cNvPr id="11267" name="Rectangle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77813"/>
            <a:ext cx="8229600" cy="1135062"/>
          </a:xfrm>
          <a:solidFill>
            <a:schemeClr val="accent1"/>
          </a:solidFill>
        </p:spPr>
      </p:pic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1628775"/>
            <a:ext cx="7667625" cy="4170363"/>
          </a:xfrm>
        </p:spPr>
        <p:txBody>
          <a:bodyPr lIns="54864" tIns="91440"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1. İştahım…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a- </a:t>
            </a: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Çok kötü, b- kötü, c- orta, d-iyi, e- çok iyi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2. Yemek yediğim zaman…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a- </a:t>
            </a: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Birkaç lokmadan yedikten sonra doyduğunu hissederim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b- Yemeğin 1/3 ünü yedikten sonra doyduğunu hissederim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c- Yemeğin ½ sini yedikten sonra doyduğunu hissederim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d- Yemeğin çoğunu yedikten sonra doyduğunu hissederim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e- Nadiren doymuş hissederim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3. Yemeklerin tadı…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a- </a:t>
            </a: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Çok kötü, b- kötü, c- orta, d-iyi, e- çok iyi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4. Normal şartlarda günde …</a:t>
            </a:r>
            <a:endParaRPr lang="tr-TR" sz="1800" dirty="0"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a- </a:t>
            </a: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1 öğünden az yerim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b- 1 öğün yerim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c- 2 öğün yerim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d- 3 öğün yerim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e- 3 öğünden fazla yerim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a=1,b=2,c=3,d=4, </a:t>
            </a:r>
            <a:r>
              <a:rPr lang="tr-T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e=5                                                                                                             </a:t>
            </a: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Olgunun puanı: 12</a:t>
            </a:r>
            <a:endParaRPr lang="tr-TR" sz="18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132138" y="6308725"/>
            <a:ext cx="309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latin typeface="Verdana" pitchFamily="34" charset="0"/>
              </a:rPr>
              <a:t>Wilson MM et al Am J Clin Nutr 2005</a:t>
            </a:r>
          </a:p>
        </p:txBody>
      </p:sp>
      <p:sp>
        <p:nvSpPr>
          <p:cNvPr id="11270" name="4 Metin kutusu"/>
          <p:cNvSpPr txBox="1">
            <a:spLocks noChangeArrowheads="1"/>
          </p:cNvSpPr>
          <p:nvPr/>
        </p:nvSpPr>
        <p:spPr bwMode="auto">
          <a:xfrm>
            <a:off x="5554663" y="4371975"/>
            <a:ext cx="319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F3300"/>
                </a:solidFill>
                <a:latin typeface="Corbel" pitchFamily="34" charset="0"/>
              </a:rPr>
              <a:t>Kilo kaybının öngörülmesinde</a:t>
            </a:r>
          </a:p>
          <a:p>
            <a:r>
              <a:rPr lang="tr-TR" b="1">
                <a:solidFill>
                  <a:srgbClr val="FF3300"/>
                </a:solidFill>
                <a:latin typeface="Corbel" pitchFamily="34" charset="0"/>
              </a:rPr>
              <a:t> %82 spesivite, %80 sensitivite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11188" y="5876925"/>
            <a:ext cx="815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/>
              <a:t>14 puan ve altında  olması önümüzdeki 6 ay içinde en az % 5 lik kilo kaybı</a:t>
            </a:r>
          </a:p>
        </p:txBody>
      </p:sp>
      <p:sp>
        <p:nvSpPr>
          <p:cNvPr id="16" name="15 Serbest Form"/>
          <p:cNvSpPr/>
          <p:nvPr/>
        </p:nvSpPr>
        <p:spPr>
          <a:xfrm>
            <a:off x="1270000" y="1916113"/>
            <a:ext cx="277813" cy="334962"/>
          </a:xfrm>
          <a:custGeom>
            <a:avLst/>
            <a:gdLst>
              <a:gd name="connsiteX0" fmla="*/ 181692 w 270592"/>
              <a:gd name="connsiteY0" fmla="*/ 27293 h 333834"/>
              <a:gd name="connsiteX1" fmla="*/ 92792 w 270592"/>
              <a:gd name="connsiteY1" fmla="*/ 39993 h 333834"/>
              <a:gd name="connsiteX2" fmla="*/ 143592 w 270592"/>
              <a:gd name="connsiteY2" fmla="*/ 281293 h 333834"/>
              <a:gd name="connsiteX3" fmla="*/ 181692 w 270592"/>
              <a:gd name="connsiteY3" fmla="*/ 306693 h 333834"/>
              <a:gd name="connsiteX4" fmla="*/ 257892 w 270592"/>
              <a:gd name="connsiteY4" fmla="*/ 217793 h 333834"/>
              <a:gd name="connsiteX5" fmla="*/ 270592 w 270592"/>
              <a:gd name="connsiteY5" fmla="*/ 179693 h 333834"/>
              <a:gd name="connsiteX6" fmla="*/ 257892 w 270592"/>
              <a:gd name="connsiteY6" fmla="*/ 65393 h 333834"/>
              <a:gd name="connsiteX7" fmla="*/ 194392 w 270592"/>
              <a:gd name="connsiteY7" fmla="*/ 1893 h 333834"/>
              <a:gd name="connsiteX8" fmla="*/ 181692 w 270592"/>
              <a:gd name="connsiteY8" fmla="*/ 27293 h 333834"/>
              <a:gd name="connsiteX0" fmla="*/ 181692 w 270592"/>
              <a:gd name="connsiteY0" fmla="*/ 27293 h 333834"/>
              <a:gd name="connsiteX1" fmla="*/ 92792 w 270592"/>
              <a:gd name="connsiteY1" fmla="*/ 39993 h 333834"/>
              <a:gd name="connsiteX2" fmla="*/ 143592 w 270592"/>
              <a:gd name="connsiteY2" fmla="*/ 281293 h 333834"/>
              <a:gd name="connsiteX3" fmla="*/ 133100 w 270592"/>
              <a:gd name="connsiteY3" fmla="*/ 322965 h 333834"/>
              <a:gd name="connsiteX4" fmla="*/ 257892 w 270592"/>
              <a:gd name="connsiteY4" fmla="*/ 217793 h 333834"/>
              <a:gd name="connsiteX5" fmla="*/ 270592 w 270592"/>
              <a:gd name="connsiteY5" fmla="*/ 179693 h 333834"/>
              <a:gd name="connsiteX6" fmla="*/ 257892 w 270592"/>
              <a:gd name="connsiteY6" fmla="*/ 65393 h 333834"/>
              <a:gd name="connsiteX7" fmla="*/ 194392 w 270592"/>
              <a:gd name="connsiteY7" fmla="*/ 1893 h 333834"/>
              <a:gd name="connsiteX8" fmla="*/ 181692 w 270592"/>
              <a:gd name="connsiteY8" fmla="*/ 27293 h 333834"/>
              <a:gd name="connsiteX0" fmla="*/ 181692 w 349124"/>
              <a:gd name="connsiteY0" fmla="*/ 27293 h 333834"/>
              <a:gd name="connsiteX1" fmla="*/ 92792 w 349124"/>
              <a:gd name="connsiteY1" fmla="*/ 39993 h 333834"/>
              <a:gd name="connsiteX2" fmla="*/ 143592 w 349124"/>
              <a:gd name="connsiteY2" fmla="*/ 281293 h 333834"/>
              <a:gd name="connsiteX3" fmla="*/ 133100 w 349124"/>
              <a:gd name="connsiteY3" fmla="*/ 322965 h 333834"/>
              <a:gd name="connsiteX4" fmla="*/ 257892 w 349124"/>
              <a:gd name="connsiteY4" fmla="*/ 217793 h 333834"/>
              <a:gd name="connsiteX5" fmla="*/ 349124 w 349124"/>
              <a:gd name="connsiteY5" fmla="*/ 178949 h 333834"/>
              <a:gd name="connsiteX6" fmla="*/ 257892 w 349124"/>
              <a:gd name="connsiteY6" fmla="*/ 65393 h 333834"/>
              <a:gd name="connsiteX7" fmla="*/ 194392 w 349124"/>
              <a:gd name="connsiteY7" fmla="*/ 1893 h 333834"/>
              <a:gd name="connsiteX8" fmla="*/ 181692 w 349124"/>
              <a:gd name="connsiteY8" fmla="*/ 27293 h 333834"/>
              <a:gd name="connsiteX0" fmla="*/ 181692 w 277116"/>
              <a:gd name="connsiteY0" fmla="*/ 27293 h 333834"/>
              <a:gd name="connsiteX1" fmla="*/ 92792 w 277116"/>
              <a:gd name="connsiteY1" fmla="*/ 39993 h 333834"/>
              <a:gd name="connsiteX2" fmla="*/ 143592 w 277116"/>
              <a:gd name="connsiteY2" fmla="*/ 281293 h 333834"/>
              <a:gd name="connsiteX3" fmla="*/ 133100 w 277116"/>
              <a:gd name="connsiteY3" fmla="*/ 322965 h 333834"/>
              <a:gd name="connsiteX4" fmla="*/ 257892 w 277116"/>
              <a:gd name="connsiteY4" fmla="*/ 217793 h 333834"/>
              <a:gd name="connsiteX5" fmla="*/ 277116 w 277116"/>
              <a:gd name="connsiteY5" fmla="*/ 178949 h 333834"/>
              <a:gd name="connsiteX6" fmla="*/ 257892 w 277116"/>
              <a:gd name="connsiteY6" fmla="*/ 65393 h 333834"/>
              <a:gd name="connsiteX7" fmla="*/ 194392 w 277116"/>
              <a:gd name="connsiteY7" fmla="*/ 1893 h 333834"/>
              <a:gd name="connsiteX8" fmla="*/ 181692 w 277116"/>
              <a:gd name="connsiteY8" fmla="*/ 27293 h 33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116" h="333834">
                <a:moveTo>
                  <a:pt x="181692" y="27293"/>
                </a:moveTo>
                <a:cubicBezTo>
                  <a:pt x="164759" y="33643"/>
                  <a:pt x="101806" y="11448"/>
                  <a:pt x="92792" y="39993"/>
                </a:cubicBezTo>
                <a:cubicBezTo>
                  <a:pt x="0" y="333834"/>
                  <a:pt x="51726" y="235360"/>
                  <a:pt x="143592" y="281293"/>
                </a:cubicBezTo>
                <a:cubicBezTo>
                  <a:pt x="157244" y="288119"/>
                  <a:pt x="120400" y="314498"/>
                  <a:pt x="133100" y="322965"/>
                </a:cubicBezTo>
                <a:cubicBezTo>
                  <a:pt x="209875" y="303771"/>
                  <a:pt x="226972" y="310552"/>
                  <a:pt x="257892" y="217793"/>
                </a:cubicBezTo>
                <a:lnTo>
                  <a:pt x="277116" y="178949"/>
                </a:lnTo>
                <a:cubicBezTo>
                  <a:pt x="272883" y="140849"/>
                  <a:pt x="267189" y="102583"/>
                  <a:pt x="257892" y="65393"/>
                </a:cubicBezTo>
                <a:cubicBezTo>
                  <a:pt x="250635" y="36364"/>
                  <a:pt x="218582" y="13988"/>
                  <a:pt x="194392" y="1893"/>
                </a:cubicBezTo>
                <a:cubicBezTo>
                  <a:pt x="190606" y="0"/>
                  <a:pt x="198625" y="20943"/>
                  <a:pt x="181692" y="2729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7" name="16 Serbest Form"/>
          <p:cNvSpPr/>
          <p:nvPr/>
        </p:nvSpPr>
        <p:spPr>
          <a:xfrm>
            <a:off x="261938" y="2951163"/>
            <a:ext cx="277812" cy="333375"/>
          </a:xfrm>
          <a:custGeom>
            <a:avLst/>
            <a:gdLst>
              <a:gd name="connsiteX0" fmla="*/ 181692 w 270592"/>
              <a:gd name="connsiteY0" fmla="*/ 27293 h 333834"/>
              <a:gd name="connsiteX1" fmla="*/ 92792 w 270592"/>
              <a:gd name="connsiteY1" fmla="*/ 39993 h 333834"/>
              <a:gd name="connsiteX2" fmla="*/ 143592 w 270592"/>
              <a:gd name="connsiteY2" fmla="*/ 281293 h 333834"/>
              <a:gd name="connsiteX3" fmla="*/ 181692 w 270592"/>
              <a:gd name="connsiteY3" fmla="*/ 306693 h 333834"/>
              <a:gd name="connsiteX4" fmla="*/ 257892 w 270592"/>
              <a:gd name="connsiteY4" fmla="*/ 217793 h 333834"/>
              <a:gd name="connsiteX5" fmla="*/ 270592 w 270592"/>
              <a:gd name="connsiteY5" fmla="*/ 179693 h 333834"/>
              <a:gd name="connsiteX6" fmla="*/ 257892 w 270592"/>
              <a:gd name="connsiteY6" fmla="*/ 65393 h 333834"/>
              <a:gd name="connsiteX7" fmla="*/ 194392 w 270592"/>
              <a:gd name="connsiteY7" fmla="*/ 1893 h 333834"/>
              <a:gd name="connsiteX8" fmla="*/ 181692 w 270592"/>
              <a:gd name="connsiteY8" fmla="*/ 27293 h 333834"/>
              <a:gd name="connsiteX0" fmla="*/ 181692 w 270592"/>
              <a:gd name="connsiteY0" fmla="*/ 27293 h 333834"/>
              <a:gd name="connsiteX1" fmla="*/ 92792 w 270592"/>
              <a:gd name="connsiteY1" fmla="*/ 39993 h 333834"/>
              <a:gd name="connsiteX2" fmla="*/ 143592 w 270592"/>
              <a:gd name="connsiteY2" fmla="*/ 281293 h 333834"/>
              <a:gd name="connsiteX3" fmla="*/ 133100 w 270592"/>
              <a:gd name="connsiteY3" fmla="*/ 322965 h 333834"/>
              <a:gd name="connsiteX4" fmla="*/ 257892 w 270592"/>
              <a:gd name="connsiteY4" fmla="*/ 217793 h 333834"/>
              <a:gd name="connsiteX5" fmla="*/ 270592 w 270592"/>
              <a:gd name="connsiteY5" fmla="*/ 179693 h 333834"/>
              <a:gd name="connsiteX6" fmla="*/ 257892 w 270592"/>
              <a:gd name="connsiteY6" fmla="*/ 65393 h 333834"/>
              <a:gd name="connsiteX7" fmla="*/ 194392 w 270592"/>
              <a:gd name="connsiteY7" fmla="*/ 1893 h 333834"/>
              <a:gd name="connsiteX8" fmla="*/ 181692 w 270592"/>
              <a:gd name="connsiteY8" fmla="*/ 27293 h 333834"/>
              <a:gd name="connsiteX0" fmla="*/ 181692 w 349124"/>
              <a:gd name="connsiteY0" fmla="*/ 27293 h 333834"/>
              <a:gd name="connsiteX1" fmla="*/ 92792 w 349124"/>
              <a:gd name="connsiteY1" fmla="*/ 39993 h 333834"/>
              <a:gd name="connsiteX2" fmla="*/ 143592 w 349124"/>
              <a:gd name="connsiteY2" fmla="*/ 281293 h 333834"/>
              <a:gd name="connsiteX3" fmla="*/ 133100 w 349124"/>
              <a:gd name="connsiteY3" fmla="*/ 322965 h 333834"/>
              <a:gd name="connsiteX4" fmla="*/ 257892 w 349124"/>
              <a:gd name="connsiteY4" fmla="*/ 217793 h 333834"/>
              <a:gd name="connsiteX5" fmla="*/ 349124 w 349124"/>
              <a:gd name="connsiteY5" fmla="*/ 178949 h 333834"/>
              <a:gd name="connsiteX6" fmla="*/ 257892 w 349124"/>
              <a:gd name="connsiteY6" fmla="*/ 65393 h 333834"/>
              <a:gd name="connsiteX7" fmla="*/ 194392 w 349124"/>
              <a:gd name="connsiteY7" fmla="*/ 1893 h 333834"/>
              <a:gd name="connsiteX8" fmla="*/ 181692 w 349124"/>
              <a:gd name="connsiteY8" fmla="*/ 27293 h 333834"/>
              <a:gd name="connsiteX0" fmla="*/ 181692 w 277116"/>
              <a:gd name="connsiteY0" fmla="*/ 27293 h 333834"/>
              <a:gd name="connsiteX1" fmla="*/ 92792 w 277116"/>
              <a:gd name="connsiteY1" fmla="*/ 39993 h 333834"/>
              <a:gd name="connsiteX2" fmla="*/ 143592 w 277116"/>
              <a:gd name="connsiteY2" fmla="*/ 281293 h 333834"/>
              <a:gd name="connsiteX3" fmla="*/ 133100 w 277116"/>
              <a:gd name="connsiteY3" fmla="*/ 322965 h 333834"/>
              <a:gd name="connsiteX4" fmla="*/ 257892 w 277116"/>
              <a:gd name="connsiteY4" fmla="*/ 217793 h 333834"/>
              <a:gd name="connsiteX5" fmla="*/ 277116 w 277116"/>
              <a:gd name="connsiteY5" fmla="*/ 178949 h 333834"/>
              <a:gd name="connsiteX6" fmla="*/ 257892 w 277116"/>
              <a:gd name="connsiteY6" fmla="*/ 65393 h 333834"/>
              <a:gd name="connsiteX7" fmla="*/ 194392 w 277116"/>
              <a:gd name="connsiteY7" fmla="*/ 1893 h 333834"/>
              <a:gd name="connsiteX8" fmla="*/ 181692 w 277116"/>
              <a:gd name="connsiteY8" fmla="*/ 27293 h 33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116" h="333834">
                <a:moveTo>
                  <a:pt x="181692" y="27293"/>
                </a:moveTo>
                <a:cubicBezTo>
                  <a:pt x="164759" y="33643"/>
                  <a:pt x="101806" y="11448"/>
                  <a:pt x="92792" y="39993"/>
                </a:cubicBezTo>
                <a:cubicBezTo>
                  <a:pt x="0" y="333834"/>
                  <a:pt x="51726" y="235360"/>
                  <a:pt x="143592" y="281293"/>
                </a:cubicBezTo>
                <a:cubicBezTo>
                  <a:pt x="157244" y="288119"/>
                  <a:pt x="120400" y="314498"/>
                  <a:pt x="133100" y="322965"/>
                </a:cubicBezTo>
                <a:cubicBezTo>
                  <a:pt x="209875" y="303771"/>
                  <a:pt x="226972" y="310552"/>
                  <a:pt x="257892" y="217793"/>
                </a:cubicBezTo>
                <a:lnTo>
                  <a:pt x="277116" y="178949"/>
                </a:lnTo>
                <a:cubicBezTo>
                  <a:pt x="272883" y="140849"/>
                  <a:pt x="267189" y="102583"/>
                  <a:pt x="257892" y="65393"/>
                </a:cubicBezTo>
                <a:cubicBezTo>
                  <a:pt x="250635" y="36364"/>
                  <a:pt x="218582" y="13988"/>
                  <a:pt x="194392" y="1893"/>
                </a:cubicBezTo>
                <a:cubicBezTo>
                  <a:pt x="190606" y="0"/>
                  <a:pt x="198625" y="20943"/>
                  <a:pt x="181692" y="2729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8" name="17 Serbest Form"/>
          <p:cNvSpPr/>
          <p:nvPr/>
        </p:nvSpPr>
        <p:spPr>
          <a:xfrm>
            <a:off x="1846263" y="3887788"/>
            <a:ext cx="277812" cy="333375"/>
          </a:xfrm>
          <a:custGeom>
            <a:avLst/>
            <a:gdLst>
              <a:gd name="connsiteX0" fmla="*/ 181692 w 270592"/>
              <a:gd name="connsiteY0" fmla="*/ 27293 h 333834"/>
              <a:gd name="connsiteX1" fmla="*/ 92792 w 270592"/>
              <a:gd name="connsiteY1" fmla="*/ 39993 h 333834"/>
              <a:gd name="connsiteX2" fmla="*/ 143592 w 270592"/>
              <a:gd name="connsiteY2" fmla="*/ 281293 h 333834"/>
              <a:gd name="connsiteX3" fmla="*/ 181692 w 270592"/>
              <a:gd name="connsiteY3" fmla="*/ 306693 h 333834"/>
              <a:gd name="connsiteX4" fmla="*/ 257892 w 270592"/>
              <a:gd name="connsiteY4" fmla="*/ 217793 h 333834"/>
              <a:gd name="connsiteX5" fmla="*/ 270592 w 270592"/>
              <a:gd name="connsiteY5" fmla="*/ 179693 h 333834"/>
              <a:gd name="connsiteX6" fmla="*/ 257892 w 270592"/>
              <a:gd name="connsiteY6" fmla="*/ 65393 h 333834"/>
              <a:gd name="connsiteX7" fmla="*/ 194392 w 270592"/>
              <a:gd name="connsiteY7" fmla="*/ 1893 h 333834"/>
              <a:gd name="connsiteX8" fmla="*/ 181692 w 270592"/>
              <a:gd name="connsiteY8" fmla="*/ 27293 h 333834"/>
              <a:gd name="connsiteX0" fmla="*/ 181692 w 270592"/>
              <a:gd name="connsiteY0" fmla="*/ 27293 h 333834"/>
              <a:gd name="connsiteX1" fmla="*/ 92792 w 270592"/>
              <a:gd name="connsiteY1" fmla="*/ 39993 h 333834"/>
              <a:gd name="connsiteX2" fmla="*/ 143592 w 270592"/>
              <a:gd name="connsiteY2" fmla="*/ 281293 h 333834"/>
              <a:gd name="connsiteX3" fmla="*/ 133100 w 270592"/>
              <a:gd name="connsiteY3" fmla="*/ 322965 h 333834"/>
              <a:gd name="connsiteX4" fmla="*/ 257892 w 270592"/>
              <a:gd name="connsiteY4" fmla="*/ 217793 h 333834"/>
              <a:gd name="connsiteX5" fmla="*/ 270592 w 270592"/>
              <a:gd name="connsiteY5" fmla="*/ 179693 h 333834"/>
              <a:gd name="connsiteX6" fmla="*/ 257892 w 270592"/>
              <a:gd name="connsiteY6" fmla="*/ 65393 h 333834"/>
              <a:gd name="connsiteX7" fmla="*/ 194392 w 270592"/>
              <a:gd name="connsiteY7" fmla="*/ 1893 h 333834"/>
              <a:gd name="connsiteX8" fmla="*/ 181692 w 270592"/>
              <a:gd name="connsiteY8" fmla="*/ 27293 h 333834"/>
              <a:gd name="connsiteX0" fmla="*/ 181692 w 349124"/>
              <a:gd name="connsiteY0" fmla="*/ 27293 h 333834"/>
              <a:gd name="connsiteX1" fmla="*/ 92792 w 349124"/>
              <a:gd name="connsiteY1" fmla="*/ 39993 h 333834"/>
              <a:gd name="connsiteX2" fmla="*/ 143592 w 349124"/>
              <a:gd name="connsiteY2" fmla="*/ 281293 h 333834"/>
              <a:gd name="connsiteX3" fmla="*/ 133100 w 349124"/>
              <a:gd name="connsiteY3" fmla="*/ 322965 h 333834"/>
              <a:gd name="connsiteX4" fmla="*/ 257892 w 349124"/>
              <a:gd name="connsiteY4" fmla="*/ 217793 h 333834"/>
              <a:gd name="connsiteX5" fmla="*/ 349124 w 349124"/>
              <a:gd name="connsiteY5" fmla="*/ 178949 h 333834"/>
              <a:gd name="connsiteX6" fmla="*/ 257892 w 349124"/>
              <a:gd name="connsiteY6" fmla="*/ 65393 h 333834"/>
              <a:gd name="connsiteX7" fmla="*/ 194392 w 349124"/>
              <a:gd name="connsiteY7" fmla="*/ 1893 h 333834"/>
              <a:gd name="connsiteX8" fmla="*/ 181692 w 349124"/>
              <a:gd name="connsiteY8" fmla="*/ 27293 h 333834"/>
              <a:gd name="connsiteX0" fmla="*/ 181692 w 277116"/>
              <a:gd name="connsiteY0" fmla="*/ 27293 h 333834"/>
              <a:gd name="connsiteX1" fmla="*/ 92792 w 277116"/>
              <a:gd name="connsiteY1" fmla="*/ 39993 h 333834"/>
              <a:gd name="connsiteX2" fmla="*/ 143592 w 277116"/>
              <a:gd name="connsiteY2" fmla="*/ 281293 h 333834"/>
              <a:gd name="connsiteX3" fmla="*/ 133100 w 277116"/>
              <a:gd name="connsiteY3" fmla="*/ 322965 h 333834"/>
              <a:gd name="connsiteX4" fmla="*/ 257892 w 277116"/>
              <a:gd name="connsiteY4" fmla="*/ 217793 h 333834"/>
              <a:gd name="connsiteX5" fmla="*/ 277116 w 277116"/>
              <a:gd name="connsiteY5" fmla="*/ 178949 h 333834"/>
              <a:gd name="connsiteX6" fmla="*/ 257892 w 277116"/>
              <a:gd name="connsiteY6" fmla="*/ 65393 h 333834"/>
              <a:gd name="connsiteX7" fmla="*/ 194392 w 277116"/>
              <a:gd name="connsiteY7" fmla="*/ 1893 h 333834"/>
              <a:gd name="connsiteX8" fmla="*/ 181692 w 277116"/>
              <a:gd name="connsiteY8" fmla="*/ 27293 h 33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116" h="333834">
                <a:moveTo>
                  <a:pt x="181692" y="27293"/>
                </a:moveTo>
                <a:cubicBezTo>
                  <a:pt x="164759" y="33643"/>
                  <a:pt x="101806" y="11448"/>
                  <a:pt x="92792" y="39993"/>
                </a:cubicBezTo>
                <a:cubicBezTo>
                  <a:pt x="0" y="333834"/>
                  <a:pt x="51726" y="235360"/>
                  <a:pt x="143592" y="281293"/>
                </a:cubicBezTo>
                <a:cubicBezTo>
                  <a:pt x="157244" y="288119"/>
                  <a:pt x="120400" y="314498"/>
                  <a:pt x="133100" y="322965"/>
                </a:cubicBezTo>
                <a:cubicBezTo>
                  <a:pt x="209875" y="303771"/>
                  <a:pt x="226972" y="310552"/>
                  <a:pt x="257892" y="217793"/>
                </a:cubicBezTo>
                <a:lnTo>
                  <a:pt x="277116" y="178949"/>
                </a:lnTo>
                <a:cubicBezTo>
                  <a:pt x="272883" y="140849"/>
                  <a:pt x="267189" y="102583"/>
                  <a:pt x="257892" y="65393"/>
                </a:cubicBezTo>
                <a:cubicBezTo>
                  <a:pt x="250635" y="36364"/>
                  <a:pt x="218582" y="13988"/>
                  <a:pt x="194392" y="1893"/>
                </a:cubicBezTo>
                <a:cubicBezTo>
                  <a:pt x="190606" y="0"/>
                  <a:pt x="198625" y="20943"/>
                  <a:pt x="181692" y="2729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9" name="18 Serbest Form"/>
          <p:cNvSpPr/>
          <p:nvPr/>
        </p:nvSpPr>
        <p:spPr>
          <a:xfrm>
            <a:off x="250825" y="5111750"/>
            <a:ext cx="277813" cy="333375"/>
          </a:xfrm>
          <a:custGeom>
            <a:avLst/>
            <a:gdLst>
              <a:gd name="connsiteX0" fmla="*/ 181692 w 270592"/>
              <a:gd name="connsiteY0" fmla="*/ 27293 h 333834"/>
              <a:gd name="connsiteX1" fmla="*/ 92792 w 270592"/>
              <a:gd name="connsiteY1" fmla="*/ 39993 h 333834"/>
              <a:gd name="connsiteX2" fmla="*/ 143592 w 270592"/>
              <a:gd name="connsiteY2" fmla="*/ 281293 h 333834"/>
              <a:gd name="connsiteX3" fmla="*/ 181692 w 270592"/>
              <a:gd name="connsiteY3" fmla="*/ 306693 h 333834"/>
              <a:gd name="connsiteX4" fmla="*/ 257892 w 270592"/>
              <a:gd name="connsiteY4" fmla="*/ 217793 h 333834"/>
              <a:gd name="connsiteX5" fmla="*/ 270592 w 270592"/>
              <a:gd name="connsiteY5" fmla="*/ 179693 h 333834"/>
              <a:gd name="connsiteX6" fmla="*/ 257892 w 270592"/>
              <a:gd name="connsiteY6" fmla="*/ 65393 h 333834"/>
              <a:gd name="connsiteX7" fmla="*/ 194392 w 270592"/>
              <a:gd name="connsiteY7" fmla="*/ 1893 h 333834"/>
              <a:gd name="connsiteX8" fmla="*/ 181692 w 270592"/>
              <a:gd name="connsiteY8" fmla="*/ 27293 h 333834"/>
              <a:gd name="connsiteX0" fmla="*/ 181692 w 270592"/>
              <a:gd name="connsiteY0" fmla="*/ 27293 h 333834"/>
              <a:gd name="connsiteX1" fmla="*/ 92792 w 270592"/>
              <a:gd name="connsiteY1" fmla="*/ 39993 h 333834"/>
              <a:gd name="connsiteX2" fmla="*/ 143592 w 270592"/>
              <a:gd name="connsiteY2" fmla="*/ 281293 h 333834"/>
              <a:gd name="connsiteX3" fmla="*/ 133100 w 270592"/>
              <a:gd name="connsiteY3" fmla="*/ 322965 h 333834"/>
              <a:gd name="connsiteX4" fmla="*/ 257892 w 270592"/>
              <a:gd name="connsiteY4" fmla="*/ 217793 h 333834"/>
              <a:gd name="connsiteX5" fmla="*/ 270592 w 270592"/>
              <a:gd name="connsiteY5" fmla="*/ 179693 h 333834"/>
              <a:gd name="connsiteX6" fmla="*/ 257892 w 270592"/>
              <a:gd name="connsiteY6" fmla="*/ 65393 h 333834"/>
              <a:gd name="connsiteX7" fmla="*/ 194392 w 270592"/>
              <a:gd name="connsiteY7" fmla="*/ 1893 h 333834"/>
              <a:gd name="connsiteX8" fmla="*/ 181692 w 270592"/>
              <a:gd name="connsiteY8" fmla="*/ 27293 h 333834"/>
              <a:gd name="connsiteX0" fmla="*/ 181692 w 349124"/>
              <a:gd name="connsiteY0" fmla="*/ 27293 h 333834"/>
              <a:gd name="connsiteX1" fmla="*/ 92792 w 349124"/>
              <a:gd name="connsiteY1" fmla="*/ 39993 h 333834"/>
              <a:gd name="connsiteX2" fmla="*/ 143592 w 349124"/>
              <a:gd name="connsiteY2" fmla="*/ 281293 h 333834"/>
              <a:gd name="connsiteX3" fmla="*/ 133100 w 349124"/>
              <a:gd name="connsiteY3" fmla="*/ 322965 h 333834"/>
              <a:gd name="connsiteX4" fmla="*/ 257892 w 349124"/>
              <a:gd name="connsiteY4" fmla="*/ 217793 h 333834"/>
              <a:gd name="connsiteX5" fmla="*/ 349124 w 349124"/>
              <a:gd name="connsiteY5" fmla="*/ 178949 h 333834"/>
              <a:gd name="connsiteX6" fmla="*/ 257892 w 349124"/>
              <a:gd name="connsiteY6" fmla="*/ 65393 h 333834"/>
              <a:gd name="connsiteX7" fmla="*/ 194392 w 349124"/>
              <a:gd name="connsiteY7" fmla="*/ 1893 h 333834"/>
              <a:gd name="connsiteX8" fmla="*/ 181692 w 349124"/>
              <a:gd name="connsiteY8" fmla="*/ 27293 h 333834"/>
              <a:gd name="connsiteX0" fmla="*/ 181692 w 277116"/>
              <a:gd name="connsiteY0" fmla="*/ 27293 h 333834"/>
              <a:gd name="connsiteX1" fmla="*/ 92792 w 277116"/>
              <a:gd name="connsiteY1" fmla="*/ 39993 h 333834"/>
              <a:gd name="connsiteX2" fmla="*/ 143592 w 277116"/>
              <a:gd name="connsiteY2" fmla="*/ 281293 h 333834"/>
              <a:gd name="connsiteX3" fmla="*/ 133100 w 277116"/>
              <a:gd name="connsiteY3" fmla="*/ 322965 h 333834"/>
              <a:gd name="connsiteX4" fmla="*/ 257892 w 277116"/>
              <a:gd name="connsiteY4" fmla="*/ 217793 h 333834"/>
              <a:gd name="connsiteX5" fmla="*/ 277116 w 277116"/>
              <a:gd name="connsiteY5" fmla="*/ 178949 h 333834"/>
              <a:gd name="connsiteX6" fmla="*/ 257892 w 277116"/>
              <a:gd name="connsiteY6" fmla="*/ 65393 h 333834"/>
              <a:gd name="connsiteX7" fmla="*/ 194392 w 277116"/>
              <a:gd name="connsiteY7" fmla="*/ 1893 h 333834"/>
              <a:gd name="connsiteX8" fmla="*/ 181692 w 277116"/>
              <a:gd name="connsiteY8" fmla="*/ 27293 h 33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116" h="333834">
                <a:moveTo>
                  <a:pt x="181692" y="27293"/>
                </a:moveTo>
                <a:cubicBezTo>
                  <a:pt x="164759" y="33643"/>
                  <a:pt x="101806" y="11448"/>
                  <a:pt x="92792" y="39993"/>
                </a:cubicBezTo>
                <a:cubicBezTo>
                  <a:pt x="0" y="333834"/>
                  <a:pt x="51726" y="235360"/>
                  <a:pt x="143592" y="281293"/>
                </a:cubicBezTo>
                <a:cubicBezTo>
                  <a:pt x="157244" y="288119"/>
                  <a:pt x="120400" y="314498"/>
                  <a:pt x="133100" y="322965"/>
                </a:cubicBezTo>
                <a:cubicBezTo>
                  <a:pt x="209875" y="303771"/>
                  <a:pt x="226972" y="310552"/>
                  <a:pt x="257892" y="217793"/>
                </a:cubicBezTo>
                <a:lnTo>
                  <a:pt x="277116" y="178949"/>
                </a:lnTo>
                <a:cubicBezTo>
                  <a:pt x="272883" y="140849"/>
                  <a:pt x="267189" y="102583"/>
                  <a:pt x="257892" y="65393"/>
                </a:cubicBezTo>
                <a:cubicBezTo>
                  <a:pt x="250635" y="36364"/>
                  <a:pt x="218582" y="13988"/>
                  <a:pt x="194392" y="1893"/>
                </a:cubicBezTo>
                <a:cubicBezTo>
                  <a:pt x="190606" y="0"/>
                  <a:pt x="198625" y="20943"/>
                  <a:pt x="181692" y="2729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61BA83-1305-488D-B592-2BADF3FDA7C6}" type="slidenum">
              <a:rPr lang="tr-TR" smtClean="0"/>
              <a:pPr/>
              <a:t>6</a:t>
            </a:fld>
            <a:endParaRPr lang="tr-TR" smtClean="0"/>
          </a:p>
        </p:txBody>
      </p:sp>
      <p:pic>
        <p:nvPicPr>
          <p:cNvPr id="31747" name="Picture 2" descr="MNA uzun for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0"/>
            <a:ext cx="8424863" cy="6858000"/>
          </a:xfrm>
        </p:spPr>
      </p:pic>
      <p:sp>
        <p:nvSpPr>
          <p:cNvPr id="5" name="4 Dikdörtgen"/>
          <p:cNvSpPr/>
          <p:nvPr/>
        </p:nvSpPr>
        <p:spPr>
          <a:xfrm>
            <a:off x="539552" y="836712"/>
            <a:ext cx="3744416" cy="3456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uvarlatılmış Dikdörtgen"/>
          <p:cNvSpPr/>
          <p:nvPr/>
        </p:nvSpPr>
        <p:spPr>
          <a:xfrm>
            <a:off x="539552" y="4365104"/>
            <a:ext cx="374441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4572000" y="5661248"/>
            <a:ext cx="3960440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dirty="0" smtClean="0">
                <a:latin typeface="+mn-lt"/>
              </a:rPr>
              <a:t>Malnütrisyon taranmazsa gözden kaçabilir!!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SNAQ (</a:t>
            </a:r>
            <a:r>
              <a:rPr lang="tr-TR" sz="2400" dirty="0" err="1" smtClean="0"/>
              <a:t>Simplified</a:t>
            </a:r>
            <a:r>
              <a:rPr lang="tr-TR" sz="2400" dirty="0" smtClean="0"/>
              <a:t> </a:t>
            </a:r>
            <a:r>
              <a:rPr lang="tr-TR" sz="2400" dirty="0" err="1" smtClean="0"/>
              <a:t>Nutritional</a:t>
            </a:r>
            <a:r>
              <a:rPr lang="tr-TR" sz="2400" dirty="0" smtClean="0"/>
              <a:t> </a:t>
            </a:r>
            <a:r>
              <a:rPr lang="tr-TR" sz="2400" dirty="0" err="1" smtClean="0"/>
              <a:t>Appetite</a:t>
            </a:r>
            <a:r>
              <a:rPr lang="tr-TR" sz="2400" dirty="0" smtClean="0"/>
              <a:t> </a:t>
            </a:r>
            <a:r>
              <a:rPr lang="tr-TR" sz="2400" dirty="0" err="1" smtClean="0"/>
              <a:t>Questionaire</a:t>
            </a:r>
            <a:r>
              <a:rPr lang="tr-TR" sz="2400" dirty="0" smtClean="0"/>
              <a:t>)</a:t>
            </a:r>
          </a:p>
          <a:p>
            <a:endParaRPr lang="tr-TR" sz="2400" dirty="0" smtClean="0"/>
          </a:p>
          <a:p>
            <a:r>
              <a:rPr lang="tr-TR" sz="2400" dirty="0" smtClean="0"/>
              <a:t>MUST (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Malnutrition</a:t>
            </a:r>
            <a:r>
              <a:rPr lang="tr-TR" sz="2400" dirty="0" smtClean="0"/>
              <a:t> </a:t>
            </a:r>
            <a:r>
              <a:rPr lang="tr-TR" sz="2400" dirty="0" err="1" smtClean="0"/>
              <a:t>Universal</a:t>
            </a:r>
            <a:r>
              <a:rPr lang="tr-TR" sz="2400" dirty="0" smtClean="0"/>
              <a:t> </a:t>
            </a:r>
            <a:r>
              <a:rPr lang="tr-TR" sz="2400" dirty="0" err="1" smtClean="0"/>
              <a:t>Screening</a:t>
            </a:r>
            <a:r>
              <a:rPr lang="tr-TR" sz="2400" dirty="0" smtClean="0"/>
              <a:t> </a:t>
            </a:r>
            <a:r>
              <a:rPr lang="tr-TR" sz="2400" dirty="0" err="1" smtClean="0"/>
              <a:t>Tool</a:t>
            </a:r>
            <a:r>
              <a:rPr lang="tr-TR" sz="2400" dirty="0" smtClean="0"/>
              <a:t>)</a:t>
            </a:r>
          </a:p>
          <a:p>
            <a:endParaRPr lang="tr-TR" sz="2400" dirty="0" smtClean="0"/>
          </a:p>
          <a:p>
            <a:r>
              <a:rPr lang="tr-TR" sz="2400" dirty="0" smtClean="0"/>
              <a:t>NRS 2002( </a:t>
            </a:r>
            <a:r>
              <a:rPr lang="tr-TR" sz="2400" dirty="0" err="1" smtClean="0"/>
              <a:t>Nutritional</a:t>
            </a:r>
            <a:r>
              <a:rPr lang="tr-TR" sz="2400" dirty="0" smtClean="0"/>
              <a:t> Risk </a:t>
            </a:r>
            <a:r>
              <a:rPr lang="tr-TR" sz="2400" dirty="0" err="1" smtClean="0"/>
              <a:t>Screening</a:t>
            </a:r>
            <a:r>
              <a:rPr lang="tr-TR" sz="2400" dirty="0" smtClean="0"/>
              <a:t>)</a:t>
            </a:r>
          </a:p>
          <a:p>
            <a:endParaRPr lang="tr-TR" sz="2400" dirty="0" smtClean="0"/>
          </a:p>
          <a:p>
            <a:r>
              <a:rPr lang="tr-TR" sz="2400" dirty="0" smtClean="0"/>
              <a:t>SGA (</a:t>
            </a:r>
            <a:r>
              <a:rPr lang="tr-TR" sz="2400" dirty="0" err="1" smtClean="0"/>
              <a:t>Subjektif</a:t>
            </a:r>
            <a:r>
              <a:rPr lang="tr-TR" sz="2400" dirty="0" smtClean="0"/>
              <a:t> Global </a:t>
            </a:r>
            <a:r>
              <a:rPr lang="tr-TR" sz="2400" dirty="0" err="1" smtClean="0"/>
              <a:t>Assessment</a:t>
            </a:r>
            <a:r>
              <a:rPr lang="tr-TR" sz="2400" dirty="0" smtClean="0"/>
              <a:t>)</a:t>
            </a:r>
          </a:p>
          <a:p>
            <a:endParaRPr lang="tr-TR" sz="2400" dirty="0" smtClean="0"/>
          </a:p>
          <a:p>
            <a:r>
              <a:rPr lang="tr-TR" sz="2400" dirty="0" smtClean="0"/>
              <a:t>MNA (Mini </a:t>
            </a:r>
            <a:r>
              <a:rPr lang="tr-TR" sz="2400" dirty="0" err="1" smtClean="0"/>
              <a:t>Nutritional</a:t>
            </a:r>
            <a:r>
              <a:rPr lang="tr-TR" sz="2400" dirty="0" smtClean="0"/>
              <a:t> </a:t>
            </a:r>
            <a:r>
              <a:rPr lang="tr-TR" sz="2400" dirty="0" err="1" smtClean="0"/>
              <a:t>Assessment</a:t>
            </a:r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2492375"/>
            <a:ext cx="7488237" cy="15128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1371600" lvl="2" indent="-457200">
              <a:lnSpc>
                <a:spcPct val="90000"/>
              </a:lnSpc>
              <a:buClr>
                <a:schemeClr val="tx2"/>
              </a:buClr>
              <a:buFontTx/>
              <a:buAutoNum type="arabicPeriod"/>
            </a:pPr>
            <a:endParaRPr lang="tr-TR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Bu yaşlıya oral beslenme desteği (ONS)  gerekir mi?</a:t>
            </a:r>
            <a:br>
              <a:rPr lang="tr-TR" sz="2400" smtClean="0"/>
            </a:br>
            <a:endParaRPr lang="tr-T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D97647-C52B-455A-8D92-F06D46DB9A16}" type="slidenum">
              <a:rPr lang="tr-TR" smtClean="0"/>
              <a:pPr/>
              <a:t>9</a:t>
            </a:fld>
            <a:endParaRPr lang="tr-TR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Hastanın özellikleri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367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endParaRPr lang="tr-TR" sz="2400" dirty="0" smtClean="0"/>
          </a:p>
          <a:p>
            <a:r>
              <a:rPr lang="tr-TR" sz="2400" dirty="0" smtClean="0"/>
              <a:t>Orta </a:t>
            </a:r>
            <a:r>
              <a:rPr lang="tr-TR" sz="2400" dirty="0" smtClean="0"/>
              <a:t>Evre AH,</a:t>
            </a:r>
          </a:p>
          <a:p>
            <a:pPr eaLnBrk="1" hangingPunct="1"/>
            <a:r>
              <a:rPr lang="tr-TR" sz="2400" dirty="0" smtClean="0"/>
              <a:t>Depresyon</a:t>
            </a:r>
          </a:p>
          <a:p>
            <a:pPr eaLnBrk="1" hangingPunct="1"/>
            <a:r>
              <a:rPr lang="tr-TR" sz="2400" dirty="0" err="1" smtClean="0"/>
              <a:t>Polifarmasi</a:t>
            </a:r>
            <a:r>
              <a:rPr lang="tr-TR" sz="2400" dirty="0" smtClean="0"/>
              <a:t> (7 ilaç)</a:t>
            </a:r>
          </a:p>
          <a:p>
            <a:pPr eaLnBrk="1" hangingPunct="1"/>
            <a:r>
              <a:rPr lang="tr-TR" sz="2400" dirty="0" smtClean="0"/>
              <a:t>DM (kısmen </a:t>
            </a:r>
            <a:r>
              <a:rPr lang="tr-TR" sz="2400" dirty="0" err="1" smtClean="0"/>
              <a:t>regüle</a:t>
            </a:r>
            <a:r>
              <a:rPr lang="tr-TR" sz="2400" dirty="0" smtClean="0"/>
              <a:t>), HT(Kontrollü)</a:t>
            </a:r>
          </a:p>
          <a:p>
            <a:pPr eaLnBrk="1" hangingPunct="1"/>
            <a:r>
              <a:rPr lang="tr-TR" sz="2400" dirty="0" err="1" smtClean="0"/>
              <a:t>Apatik</a:t>
            </a:r>
            <a:r>
              <a:rPr lang="tr-TR" sz="2400" dirty="0" smtClean="0"/>
              <a:t>, İştah azalmış, </a:t>
            </a:r>
          </a:p>
          <a:p>
            <a:pPr eaLnBrk="1" hangingPunct="1"/>
            <a:r>
              <a:rPr lang="tr-TR" sz="2400" dirty="0" smtClean="0"/>
              <a:t>yemeğe karşı isteksizlik, çabuk doyma</a:t>
            </a:r>
          </a:p>
          <a:p>
            <a:pPr eaLnBrk="1" hangingPunct="1"/>
            <a:r>
              <a:rPr lang="tr-TR" sz="2400" dirty="0" smtClean="0"/>
              <a:t>Malnütrisyon riski +, ( BKİ:24)(N)</a:t>
            </a:r>
          </a:p>
          <a:p>
            <a:pPr eaLnBrk="1" hangingPunct="1"/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1240</Words>
  <Application>Microsoft Office PowerPoint</Application>
  <PresentationFormat>Ekran Gösterisi (4:3)</PresentationFormat>
  <Paragraphs>217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Yaşlıda Malnütrisyona yaklaşım </vt:lpstr>
      <vt:lpstr>Malnütrisyon [yetersiz nütrisyon]</vt:lpstr>
      <vt:lpstr>Olgu 1</vt:lpstr>
      <vt:lpstr>Slayt 4</vt:lpstr>
      <vt:lpstr>Slayt 5</vt:lpstr>
      <vt:lpstr>Slayt 6</vt:lpstr>
      <vt:lpstr>Malnütrisyon taranmazsa gözden kaçabilir!!</vt:lpstr>
      <vt:lpstr>Slayt 8</vt:lpstr>
      <vt:lpstr>Hastanın özellikleri</vt:lpstr>
      <vt:lpstr>Hangi yaşlı hasta grupları malnütrisyon açısından risk altındadır?</vt:lpstr>
      <vt:lpstr>Slayt 11</vt:lpstr>
      <vt:lpstr>Geriatrik malnutrisyon nedenleri  (Meals on Wheels)</vt:lpstr>
      <vt:lpstr>Enteral beslenme ürünleri</vt:lpstr>
      <vt:lpstr>Olgu-2</vt:lpstr>
      <vt:lpstr>Slayt 15</vt:lpstr>
      <vt:lpstr>Slayt 16</vt:lpstr>
      <vt:lpstr>Hasta özellikleri</vt:lpstr>
      <vt:lpstr>Bu hastadaki yaklaşım</vt:lpstr>
      <vt:lpstr>Slayt 19</vt:lpstr>
      <vt:lpstr>Beslenme Destek Tedavisi</vt:lpstr>
      <vt:lpstr>Demans hastası-beslenme tüpü</vt:lpstr>
      <vt:lpstr>        Malnütrisyon tedavisinin yeterliliği nasıl değerlendirilmelidir?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Espen yaşlıda klinik nütrisyon kılavuzu 2018</dc:title>
  <dc:creator>muratv</dc:creator>
  <cp:lastModifiedBy>muratv</cp:lastModifiedBy>
  <cp:revision>118</cp:revision>
  <dcterms:created xsi:type="dcterms:W3CDTF">2019-03-17T19:48:15Z</dcterms:created>
  <dcterms:modified xsi:type="dcterms:W3CDTF">2021-01-21T20:28:20Z</dcterms:modified>
</cp:coreProperties>
</file>