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8"/>
  </p:handoutMasterIdLst>
  <p:sldIdLst>
    <p:sldId id="256" r:id="rId2"/>
    <p:sldId id="257" r:id="rId3"/>
    <p:sldId id="258" r:id="rId4"/>
    <p:sldId id="303" r:id="rId5"/>
    <p:sldId id="259" r:id="rId6"/>
    <p:sldId id="260" r:id="rId7"/>
    <p:sldId id="261" r:id="rId8"/>
    <p:sldId id="262" r:id="rId9"/>
    <p:sldId id="263" r:id="rId10"/>
    <p:sldId id="264" r:id="rId11"/>
    <p:sldId id="265" r:id="rId12"/>
    <p:sldId id="266" r:id="rId13"/>
    <p:sldId id="267" r:id="rId14"/>
    <p:sldId id="268" r:id="rId15"/>
    <p:sldId id="269" r:id="rId16"/>
    <p:sldId id="270" r:id="rId17"/>
    <p:sldId id="302" r:id="rId18"/>
    <p:sldId id="271" r:id="rId19"/>
    <p:sldId id="272" r:id="rId20"/>
    <p:sldId id="273" r:id="rId21"/>
    <p:sldId id="274" r:id="rId22"/>
    <p:sldId id="275" r:id="rId23"/>
    <p:sldId id="276" r:id="rId24"/>
    <p:sldId id="277" r:id="rId25"/>
    <p:sldId id="278" r:id="rId26"/>
    <p:sldId id="304" r:id="rId27"/>
    <p:sldId id="279" r:id="rId28"/>
    <p:sldId id="280" r:id="rId29"/>
    <p:sldId id="281" r:id="rId30"/>
    <p:sldId id="282" r:id="rId31"/>
    <p:sldId id="283" r:id="rId32"/>
    <p:sldId id="305" r:id="rId33"/>
    <p:sldId id="284" r:id="rId34"/>
    <p:sldId id="306" r:id="rId35"/>
    <p:sldId id="285" r:id="rId36"/>
    <p:sldId id="286" r:id="rId37"/>
    <p:sldId id="307" r:id="rId38"/>
    <p:sldId id="287" r:id="rId39"/>
    <p:sldId id="288" r:id="rId40"/>
    <p:sldId id="289" r:id="rId41"/>
    <p:sldId id="290" r:id="rId42"/>
    <p:sldId id="308" r:id="rId43"/>
    <p:sldId id="291" r:id="rId44"/>
    <p:sldId id="292" r:id="rId45"/>
    <p:sldId id="293" r:id="rId46"/>
    <p:sldId id="294" r:id="rId47"/>
    <p:sldId id="295" r:id="rId48"/>
    <p:sldId id="296" r:id="rId49"/>
    <p:sldId id="297" r:id="rId50"/>
    <p:sldId id="298" r:id="rId51"/>
    <p:sldId id="309" r:id="rId52"/>
    <p:sldId id="311" r:id="rId53"/>
    <p:sldId id="299" r:id="rId54"/>
    <p:sldId id="300" r:id="rId55"/>
    <p:sldId id="301" r:id="rId56"/>
    <p:sldId id="310" r:id="rId57"/>
  </p:sldIdLst>
  <p:sldSz cx="12192000" cy="6858000"/>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2" d="100"/>
          <a:sy n="92" d="100"/>
        </p:scale>
        <p:origin x="-25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55A670DD-16D1-4736-855D-19C10149F888}" type="datetimeFigureOut">
              <a:rPr lang="tr-TR" smtClean="0"/>
              <a:t>1.10.2019</a:t>
            </a:fld>
            <a:endParaRPr lang="tr-TR"/>
          </a:p>
        </p:txBody>
      </p:sp>
      <p:sp>
        <p:nvSpPr>
          <p:cNvPr id="4" name="Altbilgi Yer Tutucusu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D0AC692F-B039-4EEF-BEBB-1946AEDB7D84}" type="slidenum">
              <a:rPr lang="tr-TR" smtClean="0"/>
              <a:t>‹#›</a:t>
            </a:fld>
            <a:endParaRPr lang="tr-TR"/>
          </a:p>
        </p:txBody>
      </p:sp>
    </p:spTree>
    <p:extLst>
      <p:ext uri="{BB962C8B-B14F-4D97-AF65-F5344CB8AC3E}">
        <p14:creationId xmlns:p14="http://schemas.microsoft.com/office/powerpoint/2010/main" val="37093096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0002EF6-1868-4125-87C5-C33181D953AC}" type="datetimeFigureOut">
              <a:rPr lang="tr-TR" smtClean="0"/>
              <a:t>1.10.2019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420673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0002EF6-1868-4125-87C5-C33181D953AC}" type="datetimeFigureOut">
              <a:rPr lang="tr-TR" smtClean="0"/>
              <a:t>1.10.2019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100840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0002EF6-1868-4125-87C5-C33181D953AC}" type="datetimeFigureOut">
              <a:rPr lang="tr-TR" smtClean="0"/>
              <a:t>1.10.2019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54281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0002EF6-1868-4125-87C5-C33181D953AC}" type="datetimeFigureOut">
              <a:rPr lang="tr-TR" smtClean="0"/>
              <a:t>1.10.2019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32165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0002EF6-1868-4125-87C5-C33181D953AC}" type="datetimeFigureOut">
              <a:rPr lang="tr-TR" smtClean="0"/>
              <a:t>1.10.2019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378710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0002EF6-1868-4125-87C5-C33181D953AC}" type="datetimeFigureOut">
              <a:rPr lang="tr-TR" smtClean="0"/>
              <a:t>1.10.2019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269039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0002EF6-1868-4125-87C5-C33181D953AC}" type="datetimeFigureOut">
              <a:rPr lang="tr-TR" smtClean="0"/>
              <a:t>1.10.2019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188455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0002EF6-1868-4125-87C5-C33181D953AC}" type="datetimeFigureOut">
              <a:rPr lang="tr-TR" smtClean="0"/>
              <a:t>1.10.2019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168825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0002EF6-1868-4125-87C5-C33181D953AC}" type="datetimeFigureOut">
              <a:rPr lang="tr-TR" smtClean="0"/>
              <a:t>1.10.2019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5286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0002EF6-1868-4125-87C5-C33181D953AC}" type="datetimeFigureOut">
              <a:rPr lang="tr-TR" smtClean="0"/>
              <a:t>1.10.2019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425308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0002EF6-1868-4125-87C5-C33181D953AC}" type="datetimeFigureOut">
              <a:rPr lang="tr-TR" smtClean="0"/>
              <a:t>1.10.2019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89F51C-5317-487D-9A71-2B6E49704983}" type="slidenum">
              <a:rPr lang="tr-TR" smtClean="0"/>
              <a:t>‹#›</a:t>
            </a:fld>
            <a:endParaRPr lang="tr-TR"/>
          </a:p>
        </p:txBody>
      </p:sp>
    </p:spTree>
    <p:extLst>
      <p:ext uri="{BB962C8B-B14F-4D97-AF65-F5344CB8AC3E}">
        <p14:creationId xmlns:p14="http://schemas.microsoft.com/office/powerpoint/2010/main" val="244609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02EF6-1868-4125-87C5-C33181D953AC}" type="datetimeFigureOut">
              <a:rPr lang="tr-TR" smtClean="0"/>
              <a:t>1.10.2019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9F51C-5317-487D-9A71-2B6E49704983}" type="slidenum">
              <a:rPr lang="tr-TR" smtClean="0"/>
              <a:t>‹#›</a:t>
            </a:fld>
            <a:endParaRPr lang="tr-TR"/>
          </a:p>
        </p:txBody>
      </p:sp>
    </p:spTree>
    <p:extLst>
      <p:ext uri="{BB962C8B-B14F-4D97-AF65-F5344CB8AC3E}">
        <p14:creationId xmlns:p14="http://schemas.microsoft.com/office/powerpoint/2010/main" val="822588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ASEPSİ VE ANTİSEPTİ TEKNİKLERİ</a:t>
            </a:r>
            <a:endParaRPr lang="tr-TR" dirty="0"/>
          </a:p>
        </p:txBody>
      </p:sp>
      <p:sp>
        <p:nvSpPr>
          <p:cNvPr id="3" name="Alt Başlık 2"/>
          <p:cNvSpPr>
            <a:spLocks noGrp="1"/>
          </p:cNvSpPr>
          <p:nvPr>
            <p:ph type="subTitle" idx="1"/>
          </p:nvPr>
        </p:nvSpPr>
        <p:spPr/>
        <p:txBody>
          <a:bodyPr/>
          <a:lstStyle/>
          <a:p>
            <a:endParaRPr lang="tr-TR" dirty="0" smtClean="0"/>
          </a:p>
          <a:p>
            <a:r>
              <a:rPr lang="tr-TR" dirty="0" err="1" smtClean="0"/>
              <a:t>Öğr</a:t>
            </a:r>
            <a:r>
              <a:rPr lang="tr-TR" dirty="0" smtClean="0"/>
              <a:t>. Gör. Nurhan BİNGÖL</a:t>
            </a:r>
            <a:endParaRPr lang="tr-TR" dirty="0"/>
          </a:p>
        </p:txBody>
      </p:sp>
    </p:spTree>
    <p:extLst>
      <p:ext uri="{BB962C8B-B14F-4D97-AF65-F5344CB8AC3E}">
        <p14:creationId xmlns:p14="http://schemas.microsoft.com/office/powerpoint/2010/main" val="41531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Normal (Sosyal) El Yıkama</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Normal el yıkama, </a:t>
            </a:r>
            <a:r>
              <a:rPr lang="tr-TR" dirty="0" smtClean="0">
                <a:latin typeface="Times New Roman" panose="02020603050405020304" pitchFamily="18" charset="0"/>
                <a:cs typeface="Times New Roman" panose="02020603050405020304" pitchFamily="18" charset="0"/>
              </a:rPr>
              <a:t>kirli ellerin su ve sabun ile yıkanmasıdır. Burada eldeki gözle görünür kir ve derideki geçici flora (Hastaya ait </a:t>
            </a:r>
            <a:r>
              <a:rPr lang="tr-TR" dirty="0" err="1" smtClean="0">
                <a:latin typeface="Times New Roman" panose="02020603050405020304" pitchFamily="18" charset="0"/>
                <a:cs typeface="Times New Roman" panose="02020603050405020304" pitchFamily="18" charset="0"/>
              </a:rPr>
              <a:t>sekresyonlar</a:t>
            </a:r>
            <a:r>
              <a:rPr lang="tr-TR" dirty="0" smtClean="0">
                <a:latin typeface="Times New Roman" panose="02020603050405020304" pitchFamily="18" charset="0"/>
                <a:cs typeface="Times New Roman" panose="02020603050405020304" pitchFamily="18" charset="0"/>
              </a:rPr>
              <a:t> ile </a:t>
            </a:r>
            <a:r>
              <a:rPr lang="tr-TR" dirty="0" err="1" smtClean="0">
                <a:latin typeface="Times New Roman" panose="02020603050405020304" pitchFamily="18" charset="0"/>
                <a:cs typeface="Times New Roman" panose="02020603050405020304" pitchFamily="18" charset="0"/>
              </a:rPr>
              <a:t>kontamine</a:t>
            </a:r>
            <a:r>
              <a:rPr lang="tr-TR" dirty="0" smtClean="0">
                <a:latin typeface="Times New Roman" panose="02020603050405020304" pitchFamily="18" charset="0"/>
                <a:cs typeface="Times New Roman" panose="02020603050405020304" pitchFamily="18" charset="0"/>
              </a:rPr>
              <a:t> araç gereçlerden, sağlık personelinin eline bulaşan ve derinin yüzey kısmına yerleşen mikroorganizmalardır.)</a:t>
            </a:r>
          </a:p>
          <a:p>
            <a:pPr marL="0" indent="0">
              <a:buNone/>
            </a:pPr>
            <a:r>
              <a:rPr lang="tr-TR" dirty="0" smtClean="0">
                <a:latin typeface="Times New Roman" panose="02020603050405020304" pitchFamily="18" charset="0"/>
                <a:cs typeface="Times New Roman" panose="02020603050405020304" pitchFamily="18" charset="0"/>
              </a:rPr>
              <a:t>elemanları tamamen ortamdan uzaklaştırılır. Bu etkinliğin sağlanması için eller, </a:t>
            </a:r>
            <a:r>
              <a:rPr lang="tr-TR" b="1" dirty="0" smtClean="0">
                <a:solidFill>
                  <a:srgbClr val="FF0000"/>
                </a:solidFill>
                <a:latin typeface="Times New Roman" panose="02020603050405020304" pitchFamily="18" charset="0"/>
                <a:cs typeface="Times New Roman" panose="02020603050405020304" pitchFamily="18" charset="0"/>
              </a:rPr>
              <a:t>en az 15–20 saniye </a:t>
            </a:r>
            <a:r>
              <a:rPr lang="tr-TR" dirty="0" smtClean="0">
                <a:latin typeface="Times New Roman" panose="02020603050405020304" pitchFamily="18" charset="0"/>
                <a:cs typeface="Times New Roman" panose="02020603050405020304" pitchFamily="18" charset="0"/>
              </a:rPr>
              <a:t>yıkanır.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0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s-ES" dirty="0" smtClean="0"/>
              <a:t>Normal (Sosyal) El Yıkama Uygulaması</a:t>
            </a:r>
            <a:endParaRPr lang="tr-TR" dirty="0"/>
          </a:p>
        </p:txBody>
      </p:sp>
      <p:pic>
        <p:nvPicPr>
          <p:cNvPr id="4" name="İçerik Yer Tutucusu 3"/>
          <p:cNvPicPr>
            <a:picLocks noGrp="1" noChangeAspect="1"/>
          </p:cNvPicPr>
          <p:nvPr>
            <p:ph sz="half" idx="1"/>
          </p:nvPr>
        </p:nvPicPr>
        <p:blipFill>
          <a:blip r:embed="rId2"/>
          <a:stretch>
            <a:fillRect/>
          </a:stretch>
        </p:blipFill>
        <p:spPr>
          <a:xfrm>
            <a:off x="758536" y="1825625"/>
            <a:ext cx="4890950" cy="4351338"/>
          </a:xfrm>
          <a:prstGeom prst="rect">
            <a:avLst/>
          </a:prstGeom>
        </p:spPr>
      </p:pic>
      <p:sp>
        <p:nvSpPr>
          <p:cNvPr id="5" name="İçerik Yer Tutucusu 4"/>
          <p:cNvSpPr>
            <a:spLocks noGrp="1"/>
          </p:cNvSpPr>
          <p:nvPr>
            <p:ph sz="half" idx="2"/>
          </p:nvPr>
        </p:nvSpPr>
        <p:spPr/>
        <p:txBody>
          <a:bodyPr>
            <a:normAutofit lnSpcReduction="10000"/>
          </a:bodyPr>
          <a:lstStyle/>
          <a:p>
            <a:pPr marL="0" indent="0" algn="just">
              <a:buNone/>
            </a:pPr>
            <a:r>
              <a:rPr lang="tr-TR" dirty="0" smtClean="0">
                <a:latin typeface="Times New Roman" pitchFamily="18" charset="0"/>
                <a:cs typeface="Times New Roman" pitchFamily="18" charset="0"/>
              </a:rPr>
              <a:t>Günlük yoğun faaliyetler sırasında çoğu zaman el yıkama işlemi uygun bir şekilde gerçekleştirilmemekte ya da 10 saniyeden daha kısa bir sürede tamamlanması nedeniyle yıkama işlemi sırasında ihmal edilen bölgeler olmaktadır. Doğru uygulama ile el yıkama işlemi, </a:t>
            </a:r>
            <a:r>
              <a:rPr lang="tr-TR" b="1" dirty="0" smtClean="0">
                <a:solidFill>
                  <a:srgbClr val="FF0000"/>
                </a:solidFill>
                <a:latin typeface="Times New Roman" pitchFamily="18" charset="0"/>
                <a:cs typeface="Times New Roman" pitchFamily="18" charset="0"/>
              </a:rPr>
              <a:t>hastane enfeksiyonlarının önlenmesinde </a:t>
            </a:r>
            <a:r>
              <a:rPr lang="tr-TR" dirty="0" smtClean="0">
                <a:latin typeface="Times New Roman" pitchFamily="18" charset="0"/>
                <a:cs typeface="Times New Roman" pitchFamily="18" charset="0"/>
              </a:rPr>
              <a:t>çok büyük öneme sahiptir. </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407606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3600" dirty="0" smtClean="0"/>
              <a:t>El yıkama sırasında yıkanan ve yıkanmayan bölgeler </a:t>
            </a:r>
            <a:endParaRPr lang="tr-TR" sz="3600" dirty="0"/>
          </a:p>
        </p:txBody>
      </p:sp>
      <p:pic>
        <p:nvPicPr>
          <p:cNvPr id="7" name="İçerik Yer Tutucusu 6"/>
          <p:cNvPicPr>
            <a:picLocks noGrp="1" noChangeAspect="1"/>
          </p:cNvPicPr>
          <p:nvPr>
            <p:ph idx="1"/>
          </p:nvPr>
        </p:nvPicPr>
        <p:blipFill>
          <a:blip r:embed="rId2"/>
          <a:stretch>
            <a:fillRect/>
          </a:stretch>
        </p:blipFill>
        <p:spPr>
          <a:xfrm>
            <a:off x="3697357" y="2325756"/>
            <a:ext cx="4432852" cy="3389243"/>
          </a:xfrm>
          <a:prstGeom prst="rect">
            <a:avLst/>
          </a:prstGeom>
        </p:spPr>
      </p:pic>
    </p:spTree>
    <p:extLst>
      <p:ext uri="{BB962C8B-B14F-4D97-AF65-F5344CB8AC3E}">
        <p14:creationId xmlns:p14="http://schemas.microsoft.com/office/powerpoint/2010/main" val="390202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fontScale="90000"/>
          </a:bodyPr>
          <a:lstStyle/>
          <a:p>
            <a:r>
              <a:rPr lang="tr-TR" dirty="0" smtClean="0"/>
              <a:t/>
            </a:r>
            <a:br>
              <a:rPr lang="tr-TR" dirty="0" smtClean="0"/>
            </a:br>
            <a:r>
              <a:rPr lang="tr-TR" dirty="0" smtClean="0"/>
              <a:t>Hijyenik El Yıkama</a:t>
            </a:r>
            <a:br>
              <a:rPr lang="tr-TR" dirty="0" smtClean="0"/>
            </a:br>
            <a:endParaRPr lang="tr-TR" dirty="0"/>
          </a:p>
        </p:txBody>
      </p:sp>
      <p:sp>
        <p:nvSpPr>
          <p:cNvPr id="5" name="İçerik Yer Tutucusu 4"/>
          <p:cNvSpPr>
            <a:spLocks noGrp="1"/>
          </p:cNvSpPr>
          <p:nvPr>
            <p:ph idx="1"/>
          </p:nvPr>
        </p:nvSpPr>
        <p:spPr/>
        <p:txBody>
          <a:bodyPr>
            <a:normAutofit lnSpcReduction="10000"/>
          </a:bodyPr>
          <a:lstStyle/>
          <a:p>
            <a:pPr marL="0" indent="0">
              <a:buNone/>
            </a:pPr>
            <a:r>
              <a:rPr lang="tr-TR" dirty="0" smtClean="0">
                <a:latin typeface="Times New Roman" pitchFamily="18" charset="0"/>
                <a:cs typeface="Times New Roman" pitchFamily="18" charset="0"/>
              </a:rPr>
              <a:t>Normal sabunlar ve antiseptik özellikli sabunlar kullanılabilir. Bu şekilde geçici mikroorganizmalar uzaklaştırılır ya da öldürülür.</a:t>
            </a:r>
          </a:p>
          <a:p>
            <a:pPr marL="0" indent="0">
              <a:buNone/>
            </a:pPr>
            <a:r>
              <a:rPr lang="tr-TR" b="1" dirty="0" smtClean="0">
                <a:solidFill>
                  <a:srgbClr val="FF0000"/>
                </a:solidFill>
                <a:latin typeface="Times New Roman" pitchFamily="18" charset="0"/>
                <a:cs typeface="Times New Roman" pitchFamily="18" charset="0"/>
              </a:rPr>
              <a:t>Hijyenik el yıkama yapılması gereken durumlar</a:t>
            </a:r>
          </a:p>
          <a:p>
            <a:pPr marL="0" indent="0">
              <a:buNone/>
            </a:pPr>
            <a:r>
              <a:rPr lang="tr-TR" dirty="0" smtClean="0">
                <a:latin typeface="Times New Roman" pitchFamily="18" charset="0"/>
                <a:cs typeface="Times New Roman" pitchFamily="18" charset="0"/>
              </a:rPr>
              <a:t> Hastanın vücuduna yapılacak girişimlerden önce</a:t>
            </a:r>
          </a:p>
          <a:p>
            <a:pPr marL="0" indent="0">
              <a:buNone/>
            </a:pPr>
            <a:r>
              <a:rPr lang="tr-TR" dirty="0" smtClean="0">
                <a:latin typeface="Times New Roman" pitchFamily="18" charset="0"/>
                <a:cs typeface="Times New Roman" pitchFamily="18" charset="0"/>
              </a:rPr>
              <a:t> Enfeksiyona yatkın hastayla temas öncesi</a:t>
            </a:r>
          </a:p>
          <a:p>
            <a:pPr marL="0" indent="0">
              <a:buNone/>
            </a:pPr>
            <a:r>
              <a:rPr lang="tr-TR" dirty="0" smtClean="0">
                <a:latin typeface="Times New Roman" pitchFamily="18" charset="0"/>
                <a:cs typeface="Times New Roman" pitchFamily="18" charset="0"/>
              </a:rPr>
              <a:t> Yara ve </a:t>
            </a:r>
            <a:r>
              <a:rPr lang="tr-TR" dirty="0" err="1" smtClean="0">
                <a:latin typeface="Times New Roman" pitchFamily="18" charset="0"/>
                <a:cs typeface="Times New Roman" pitchFamily="18" charset="0"/>
              </a:rPr>
              <a:t>üretra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kateterleri</a:t>
            </a:r>
            <a:r>
              <a:rPr lang="tr-TR" dirty="0" smtClean="0">
                <a:latin typeface="Times New Roman" pitchFamily="18" charset="0"/>
                <a:cs typeface="Times New Roman" pitchFamily="18" charset="0"/>
              </a:rPr>
              <a:t> ile temas öncesi ve sonrası</a:t>
            </a:r>
          </a:p>
          <a:p>
            <a:pPr marL="0" indent="0">
              <a:buNone/>
            </a:pPr>
            <a:r>
              <a:rPr lang="tr-TR" dirty="0" smtClean="0">
                <a:latin typeface="Times New Roman" pitchFamily="18" charset="0"/>
                <a:cs typeface="Times New Roman" pitchFamily="18" charset="0"/>
              </a:rPr>
              <a:t> Eldiven takmadan önce ve sonra</a:t>
            </a:r>
          </a:p>
          <a:p>
            <a:pPr marL="0" indent="0">
              <a:buNone/>
            </a:pPr>
            <a:r>
              <a:rPr lang="tr-TR" dirty="0" smtClean="0">
                <a:latin typeface="Times New Roman" pitchFamily="18" charset="0"/>
                <a:cs typeface="Times New Roman" pitchFamily="18" charset="0"/>
              </a:rPr>
              <a:t> Kanla ve çıkartılar ile </a:t>
            </a:r>
            <a:r>
              <a:rPr lang="tr-TR" dirty="0" err="1" smtClean="0">
                <a:latin typeface="Times New Roman" pitchFamily="18" charset="0"/>
                <a:cs typeface="Times New Roman" pitchFamily="18" charset="0"/>
              </a:rPr>
              <a:t>kontaminasyon</a:t>
            </a:r>
            <a:r>
              <a:rPr lang="tr-TR" dirty="0" smtClean="0">
                <a:latin typeface="Times New Roman" pitchFamily="18" charset="0"/>
                <a:cs typeface="Times New Roman" pitchFamily="18" charset="0"/>
              </a:rPr>
              <a:t> olabilecek durumlar ile</a:t>
            </a:r>
          </a:p>
          <a:p>
            <a:pPr marL="0" indent="0">
              <a:buNone/>
            </a:pPr>
            <a:r>
              <a:rPr lang="tr-TR" dirty="0" smtClean="0">
                <a:latin typeface="Times New Roman" pitchFamily="18" charset="0"/>
                <a:cs typeface="Times New Roman" pitchFamily="18" charset="0"/>
              </a:rPr>
              <a:t>karşılaştıktan sonra</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11465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7027" y="385906"/>
            <a:ext cx="10515600" cy="1325563"/>
          </a:xfrm>
        </p:spPr>
        <p:txBody>
          <a:bodyPr/>
          <a:lstStyle/>
          <a:p>
            <a:r>
              <a:rPr lang="tr-TR" dirty="0" smtClean="0"/>
              <a:t>Hijyenik El Yıkama Uygulaması</a:t>
            </a:r>
            <a:endParaRPr lang="tr-TR" dirty="0"/>
          </a:p>
        </p:txBody>
      </p:sp>
      <p:pic>
        <p:nvPicPr>
          <p:cNvPr id="5" name="İçerik Yer Tutucusu 4"/>
          <p:cNvPicPr>
            <a:picLocks noGrp="1" noChangeAspect="1"/>
          </p:cNvPicPr>
          <p:nvPr>
            <p:ph sz="half" idx="1"/>
          </p:nvPr>
        </p:nvPicPr>
        <p:blipFill>
          <a:blip r:embed="rId2"/>
          <a:stretch>
            <a:fillRect/>
          </a:stretch>
        </p:blipFill>
        <p:spPr>
          <a:xfrm>
            <a:off x="838199" y="1836016"/>
            <a:ext cx="5115791" cy="4351338"/>
          </a:xfrm>
          <a:prstGeom prst="rect">
            <a:avLst/>
          </a:prstGeom>
        </p:spPr>
      </p:pic>
      <p:pic>
        <p:nvPicPr>
          <p:cNvPr id="6" name="İçerik Yer Tutucusu 5"/>
          <p:cNvPicPr>
            <a:picLocks noGrp="1" noChangeAspect="1"/>
          </p:cNvPicPr>
          <p:nvPr>
            <p:ph sz="half" idx="2"/>
          </p:nvPr>
        </p:nvPicPr>
        <p:blipFill>
          <a:blip r:embed="rId3"/>
          <a:stretch>
            <a:fillRect/>
          </a:stretch>
        </p:blipFill>
        <p:spPr>
          <a:xfrm>
            <a:off x="6293322" y="1825625"/>
            <a:ext cx="4939356" cy="4351338"/>
          </a:xfrm>
          <a:prstGeom prst="rect">
            <a:avLst/>
          </a:prstGeom>
        </p:spPr>
      </p:pic>
    </p:spTree>
    <p:extLst>
      <p:ext uri="{BB962C8B-B14F-4D97-AF65-F5344CB8AC3E}">
        <p14:creationId xmlns:p14="http://schemas.microsoft.com/office/powerpoint/2010/main" val="257489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El Dezenfeksiyonu</a:t>
            </a:r>
            <a:br>
              <a:rPr lang="tr-TR" dirty="0" smtClean="0"/>
            </a:br>
            <a:endParaRPr lang="tr-TR" dirty="0"/>
          </a:p>
        </p:txBody>
      </p:sp>
      <p:sp>
        <p:nvSpPr>
          <p:cNvPr id="3" name="İçerik Yer Tutucusu 2"/>
          <p:cNvSpPr>
            <a:spLocks noGrp="1"/>
          </p:cNvSpPr>
          <p:nvPr>
            <p:ph sz="half" idx="1"/>
          </p:nvPr>
        </p:nvSpPr>
        <p:spPr/>
        <p:txBody>
          <a:bodyPr>
            <a:normAutofit fontScale="70000" lnSpcReduction="20000"/>
          </a:bodyPr>
          <a:lstStyle/>
          <a:p>
            <a:r>
              <a:rPr lang="tr-TR" dirty="0" smtClean="0">
                <a:latin typeface="Times New Roman" pitchFamily="18" charset="0"/>
                <a:cs typeface="Times New Roman" pitchFamily="18" charset="0"/>
              </a:rPr>
              <a:t>El dezenfeksiyonunun amacı, ellerdeki mikroorganizmaların etkili ve hızlı bir şekilde uzaklaştırılmasıdır. Ellerin kirli olduğu düşünülüyorsa su ve sabunla yıkanır ve kurutulur.</a:t>
            </a:r>
          </a:p>
          <a:p>
            <a:r>
              <a:rPr lang="tr-TR" dirty="0" smtClean="0">
                <a:latin typeface="Times New Roman" pitchFamily="18" charset="0"/>
                <a:cs typeface="Times New Roman" pitchFamily="18" charset="0"/>
              </a:rPr>
              <a:t>Sonra antiseptik özelliklere sahip dezenfektanların kullanılması gerekir. Bunun için hızlı, etkili bir alkol bazlı solüsyondan 3–5 ml. alınır, 30–60 saniye arasında her iki el birbirine sürtülür ve ovuşturulur. İşlem sırasında antiseptik solüsyonun ellerin her tarafına ve parmak aralarına teması sağlanır. Ellerin kendi halinde kuruması beklenir.</a:t>
            </a:r>
          </a:p>
          <a:p>
            <a:pPr marL="0" indent="0">
              <a:buNone/>
            </a:pPr>
            <a:endParaRPr lang="tr-TR" dirty="0" smtClean="0">
              <a:latin typeface="Times New Roman" pitchFamily="18" charset="0"/>
              <a:cs typeface="Times New Roman" pitchFamily="18" charset="0"/>
            </a:endParaRPr>
          </a:p>
          <a:p>
            <a:pPr marL="0" indent="0">
              <a:buNone/>
            </a:pPr>
            <a:r>
              <a:rPr lang="tr-TR" b="1" dirty="0" smtClean="0">
                <a:solidFill>
                  <a:srgbClr val="FF0000"/>
                </a:solidFill>
                <a:latin typeface="Times New Roman" pitchFamily="18" charset="0"/>
                <a:cs typeface="Times New Roman" pitchFamily="18" charset="0"/>
              </a:rPr>
              <a:t>El dezenfeksiyonu, tam olarak el yıkamanın yerini almaz.</a:t>
            </a:r>
            <a:endParaRPr lang="tr-TR" b="1" dirty="0">
              <a:solidFill>
                <a:srgbClr val="FF0000"/>
              </a:solidFill>
              <a:latin typeface="Times New Roman" pitchFamily="18" charset="0"/>
              <a:cs typeface="Times New Roman" pitchFamily="18" charset="0"/>
            </a:endParaRPr>
          </a:p>
        </p:txBody>
      </p:sp>
      <p:pic>
        <p:nvPicPr>
          <p:cNvPr id="6" name="İçerik Yer Tutucusu 5"/>
          <p:cNvPicPr>
            <a:picLocks noGrp="1" noChangeAspect="1"/>
          </p:cNvPicPr>
          <p:nvPr>
            <p:ph sz="half" idx="2"/>
          </p:nvPr>
        </p:nvPicPr>
        <p:blipFill>
          <a:blip r:embed="rId2"/>
          <a:stretch>
            <a:fillRect/>
          </a:stretch>
        </p:blipFill>
        <p:spPr>
          <a:xfrm>
            <a:off x="6305550" y="2663687"/>
            <a:ext cx="5048250" cy="1980544"/>
          </a:xfrm>
          <a:prstGeom prst="rect">
            <a:avLst/>
          </a:prstGeom>
        </p:spPr>
      </p:pic>
    </p:spTree>
    <p:extLst>
      <p:ext uri="{BB962C8B-B14F-4D97-AF65-F5344CB8AC3E}">
        <p14:creationId xmlns:p14="http://schemas.microsoft.com/office/powerpoint/2010/main" val="430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Cerrahi El Yıkama</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latin typeface="Times New Roman" pitchFamily="18" charset="0"/>
                <a:cs typeface="Times New Roman" pitchFamily="18" charset="0"/>
              </a:rPr>
              <a:t>Geçici floranın uzaklaştırılması, hijyenik el yıkamadır. Cerrahi el yıkama ise kalıcı flora (Cildin derin tabakalarında bulunan mikroorganizmalardır.) mikroorganizmaların sayısını azaltmaya yöneliktir. Cerrahi el yıkama, genellikle hastaya uygulanacak operasyon öncesi yapılır.</a:t>
            </a:r>
          </a:p>
        </p:txBody>
      </p:sp>
    </p:spTree>
    <p:extLst>
      <p:ext uri="{BB962C8B-B14F-4D97-AF65-F5344CB8AC3E}">
        <p14:creationId xmlns:p14="http://schemas.microsoft.com/office/powerpoint/2010/main" val="341101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1.2. Cerrahi Asepsi</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latin typeface="Times New Roman" pitchFamily="18" charset="0"/>
                <a:cs typeface="Times New Roman" pitchFamily="18" charset="0"/>
              </a:rPr>
              <a:t>Uygulama </a:t>
            </a:r>
            <a:r>
              <a:rPr lang="tr-TR" dirty="0">
                <a:latin typeface="Times New Roman" pitchFamily="18" charset="0"/>
                <a:cs typeface="Times New Roman" pitchFamily="18" charset="0"/>
              </a:rPr>
              <a:t>yapılacak ortamın ve gerekli araç </a:t>
            </a:r>
            <a:r>
              <a:rPr lang="tr-TR" dirty="0" smtClean="0">
                <a:latin typeface="Times New Roman" pitchFamily="18" charset="0"/>
                <a:cs typeface="Times New Roman" pitchFamily="18" charset="0"/>
              </a:rPr>
              <a:t>gerecin mikroorganizmalardan arındırılması </a:t>
            </a:r>
            <a:r>
              <a:rPr lang="tr-TR" dirty="0">
                <a:latin typeface="Times New Roman" pitchFamily="18" charset="0"/>
                <a:cs typeface="Times New Roman" pitchFamily="18" charset="0"/>
              </a:rPr>
              <a:t>işlemidir. </a:t>
            </a:r>
            <a:endParaRPr lang="tr-TR" dirty="0" smtClean="0">
              <a:latin typeface="Times New Roman" pitchFamily="18" charset="0"/>
              <a:cs typeface="Times New Roman" pitchFamily="18" charset="0"/>
            </a:endParaRPr>
          </a:p>
          <a:p>
            <a:pPr marL="0" indent="0">
              <a:buNone/>
            </a:pPr>
            <a:r>
              <a:rPr lang="tr-TR" b="1" dirty="0" smtClean="0">
                <a:solidFill>
                  <a:srgbClr val="FF0000"/>
                </a:solidFill>
                <a:latin typeface="Times New Roman" pitchFamily="18" charset="0"/>
                <a:cs typeface="Times New Roman" pitchFamily="18" charset="0"/>
              </a:rPr>
              <a:t>Cerrahi </a:t>
            </a:r>
            <a:r>
              <a:rPr lang="tr-TR" b="1" dirty="0">
                <a:solidFill>
                  <a:srgbClr val="FF0000"/>
                </a:solidFill>
                <a:latin typeface="Times New Roman" pitchFamily="18" charset="0"/>
                <a:cs typeface="Times New Roman" pitchFamily="18" charset="0"/>
              </a:rPr>
              <a:t>asepsi; </a:t>
            </a:r>
            <a:r>
              <a:rPr lang="tr-TR" dirty="0">
                <a:latin typeface="Times New Roman" pitchFamily="18" charset="0"/>
                <a:cs typeface="Times New Roman" pitchFamily="18" charset="0"/>
              </a:rPr>
              <a:t>deri bütünlüğü bozulduğunda, vücut boşluklarına girildiğinde (</a:t>
            </a:r>
            <a:r>
              <a:rPr lang="tr-TR" dirty="0" err="1">
                <a:latin typeface="Times New Roman" pitchFamily="18" charset="0"/>
                <a:cs typeface="Times New Roman" pitchFamily="18" charset="0"/>
              </a:rPr>
              <a:t>invaziv</a:t>
            </a:r>
            <a:r>
              <a:rPr lang="tr-TR" dirty="0">
                <a:latin typeface="Times New Roman" pitchFamily="18" charset="0"/>
                <a:cs typeface="Times New Roman" pitchFamily="18" charset="0"/>
              </a:rPr>
              <a:t> işlemler), hastalara bakım verirken (</a:t>
            </a:r>
            <a:r>
              <a:rPr lang="tr-TR" dirty="0" err="1">
                <a:latin typeface="Times New Roman" pitchFamily="18" charset="0"/>
                <a:cs typeface="Times New Roman" pitchFamily="18" charset="0"/>
              </a:rPr>
              <a:t>üriner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kateterizasyon</a:t>
            </a:r>
            <a:r>
              <a:rPr lang="tr-TR" dirty="0">
                <a:latin typeface="Times New Roman" pitchFamily="18" charset="0"/>
                <a:cs typeface="Times New Roman" pitchFamily="18" charset="0"/>
              </a:rPr>
              <a:t>, yara bakımı, </a:t>
            </a:r>
            <a:r>
              <a:rPr lang="tr-TR" dirty="0" err="1">
                <a:latin typeface="Times New Roman" pitchFamily="18" charset="0"/>
                <a:cs typeface="Times New Roman" pitchFamily="18" charset="0"/>
              </a:rPr>
              <a:t>parenteral</a:t>
            </a:r>
            <a:r>
              <a:rPr lang="tr-TR" dirty="0">
                <a:latin typeface="Times New Roman" pitchFamily="18" charset="0"/>
                <a:cs typeface="Times New Roman" pitchFamily="18" charset="0"/>
              </a:rPr>
              <a:t> uygulamalar vb.) uygulanır. </a:t>
            </a:r>
            <a:endParaRPr lang="tr-TR" dirty="0" smtClean="0">
              <a:latin typeface="Times New Roman" pitchFamily="18" charset="0"/>
              <a:cs typeface="Times New Roman" pitchFamily="18" charset="0"/>
            </a:endParaRPr>
          </a:p>
          <a:p>
            <a:pPr marL="0" indent="0">
              <a:buNone/>
            </a:pPr>
            <a:r>
              <a:rPr lang="tr-TR" dirty="0" smtClean="0">
                <a:latin typeface="Times New Roman" pitchFamily="18" charset="0"/>
                <a:cs typeface="Times New Roman" pitchFamily="18" charset="0"/>
              </a:rPr>
              <a:t>Bu </a:t>
            </a:r>
            <a:r>
              <a:rPr lang="tr-TR" dirty="0">
                <a:latin typeface="Times New Roman" pitchFamily="18" charset="0"/>
                <a:cs typeface="Times New Roman" pitchFamily="18" charset="0"/>
              </a:rPr>
              <a:t>girişimler ve bakımlar esnasında steril kurallara uyulur.</a:t>
            </a:r>
          </a:p>
          <a:p>
            <a:pPr marL="0" indent="0">
              <a:buNone/>
            </a:pPr>
            <a:endParaRPr lang="tr-TR" dirty="0"/>
          </a:p>
        </p:txBody>
      </p:sp>
    </p:spTree>
    <p:extLst>
      <p:ext uri="{BB962C8B-B14F-4D97-AF65-F5344CB8AC3E}">
        <p14:creationId xmlns:p14="http://schemas.microsoft.com/office/powerpoint/2010/main" val="389874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Cerrahi asepsi ve dikkat edilecek noktalar</a:t>
            </a:r>
            <a:br>
              <a:rPr lang="tr-TR" dirty="0" smtClean="0"/>
            </a:b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latin typeface="Times New Roman" pitchFamily="18" charset="0"/>
                <a:cs typeface="Times New Roman" pitchFamily="18" charset="0"/>
              </a:rPr>
              <a:t> Steril bir cisim, sadece steril bir cisme değebilir.</a:t>
            </a:r>
          </a:p>
          <a:p>
            <a:pPr marL="0" indent="0">
              <a:buNone/>
            </a:pPr>
            <a:r>
              <a:rPr lang="tr-TR" dirty="0" smtClean="0">
                <a:latin typeface="Times New Roman" pitchFamily="18" charset="0"/>
                <a:cs typeface="Times New Roman" pitchFamily="18" charset="0"/>
              </a:rPr>
              <a:t> Steril olmayan bir cisim, steril cisme değdiğinde, onu </a:t>
            </a:r>
            <a:r>
              <a:rPr lang="tr-TR" dirty="0" err="1" smtClean="0">
                <a:latin typeface="Times New Roman" pitchFamily="18" charset="0"/>
                <a:cs typeface="Times New Roman" pitchFamily="18" charset="0"/>
              </a:rPr>
              <a:t>kontamine</a:t>
            </a:r>
            <a:r>
              <a:rPr lang="tr-TR" dirty="0" smtClean="0">
                <a:latin typeface="Times New Roman" pitchFamily="18" charset="0"/>
                <a:cs typeface="Times New Roman" pitchFamily="18" charset="0"/>
              </a:rPr>
              <a:t> eder(kirletir).</a:t>
            </a:r>
          </a:p>
          <a:p>
            <a:pPr marL="0" indent="0">
              <a:buNone/>
            </a:pPr>
            <a:r>
              <a:rPr lang="tr-TR" dirty="0" smtClean="0">
                <a:latin typeface="Times New Roman" pitchFamily="18" charset="0"/>
                <a:cs typeface="Times New Roman" pitchFamily="18" charset="0"/>
              </a:rPr>
              <a:t> Steril bir kumaş ya da kâğıt üzerine herhangi bir sıvı sıçratılmaz.</a:t>
            </a:r>
          </a:p>
          <a:p>
            <a:pPr marL="0" indent="0">
              <a:buNone/>
            </a:pPr>
            <a:r>
              <a:rPr lang="tr-TR" dirty="0" smtClean="0">
                <a:latin typeface="Times New Roman" pitchFamily="18" charset="0"/>
                <a:cs typeface="Times New Roman" pitchFamily="18" charset="0"/>
              </a:rPr>
              <a:t> Steril cisim bel düzeyinin üzerinde tutulur. Böylece cismin görüş açısı içinde kalması sağlanır ve kaza ile </a:t>
            </a:r>
            <a:r>
              <a:rPr lang="tr-TR" dirty="0" err="1" smtClean="0">
                <a:latin typeface="Times New Roman" pitchFamily="18" charset="0"/>
                <a:cs typeface="Times New Roman" pitchFamily="18" charset="0"/>
              </a:rPr>
              <a:t>kontamine</a:t>
            </a:r>
            <a:r>
              <a:rPr lang="tr-TR" dirty="0" smtClean="0">
                <a:latin typeface="Times New Roman" pitchFamily="18" charset="0"/>
                <a:cs typeface="Times New Roman" pitchFamily="18" charset="0"/>
              </a:rPr>
              <a:t> olması engellenir.</a:t>
            </a:r>
          </a:p>
          <a:p>
            <a:pPr marL="0" indent="0">
              <a:buNone/>
            </a:pPr>
            <a:r>
              <a:rPr lang="tr-TR" dirty="0" smtClean="0">
                <a:latin typeface="Times New Roman" pitchFamily="18" charset="0"/>
                <a:cs typeface="Times New Roman" pitchFamily="18" charset="0"/>
              </a:rPr>
              <a:t> Steril bir alan ya da cisim üzerine konuşmaktan, öksürüp hapşırmaktan, üzerinde el kol gezdirmekten sakınılır.</a:t>
            </a:r>
          </a:p>
          <a:p>
            <a:pPr marL="0" indent="0">
              <a:buNone/>
            </a:pPr>
            <a:r>
              <a:rPr lang="tr-TR" dirty="0" smtClean="0">
                <a:latin typeface="Times New Roman" pitchFamily="18" charset="0"/>
                <a:cs typeface="Times New Roman" pitchFamily="18" charset="0"/>
              </a:rPr>
              <a:t> Steril alandan uzaklaşılmaz ya da alana sırt dönülmez.</a:t>
            </a:r>
          </a:p>
          <a:p>
            <a:pPr marL="0" indent="0">
              <a:buNone/>
            </a:pPr>
            <a:r>
              <a:rPr lang="tr-TR" dirty="0" smtClean="0">
                <a:latin typeface="Times New Roman" pitchFamily="18" charset="0"/>
                <a:cs typeface="Times New Roman" pitchFamily="18" charset="0"/>
              </a:rPr>
              <a:t> Kesilmiş deriden içeri sokulan, deriyi delerek içine giren, normalde steril olan vücut boşluklarına yerleştirilen her şeyin steril olması gerekir.</a:t>
            </a:r>
          </a:p>
          <a:p>
            <a:pPr marL="0" indent="0">
              <a:buNone/>
            </a:pPr>
            <a:r>
              <a:rPr lang="tr-TR" dirty="0" smtClean="0">
                <a:latin typeface="Times New Roman" pitchFamily="18" charset="0"/>
                <a:cs typeface="Times New Roman" pitchFamily="18" charset="0"/>
              </a:rPr>
              <a:t> Steril objeler, steril malzeme pensi veya steril eldiven ile tutulur.</a:t>
            </a:r>
          </a:p>
          <a:p>
            <a:pPr marL="0" indent="0">
              <a:buNone/>
            </a:pPr>
            <a:r>
              <a:rPr lang="tr-TR" dirty="0" smtClean="0">
                <a:latin typeface="Times New Roman" pitchFamily="18" charset="0"/>
                <a:cs typeface="Times New Roman" pitchFamily="18" charset="0"/>
              </a:rPr>
              <a:t> Cismin steril olup olmadığından en ufak bir kuşku duyuluyorsa cisim </a:t>
            </a:r>
            <a:r>
              <a:rPr lang="tr-TR" dirty="0" err="1" smtClean="0">
                <a:latin typeface="Times New Roman" pitchFamily="18" charset="0"/>
                <a:cs typeface="Times New Roman" pitchFamily="18" charset="0"/>
              </a:rPr>
              <a:t>kontamine</a:t>
            </a:r>
            <a:r>
              <a:rPr lang="tr-TR" dirty="0" smtClean="0">
                <a:latin typeface="Times New Roman" pitchFamily="18" charset="0"/>
                <a:cs typeface="Times New Roman" pitchFamily="18" charset="0"/>
              </a:rPr>
              <a:t> kabul edilir.</a:t>
            </a:r>
          </a:p>
          <a:p>
            <a:pPr marL="0" indent="0">
              <a:buNone/>
            </a:pPr>
            <a:endParaRPr lang="tr-TR" dirty="0"/>
          </a:p>
        </p:txBody>
      </p:sp>
    </p:spTree>
    <p:extLst>
      <p:ext uri="{BB962C8B-B14F-4D97-AF65-F5344CB8AC3E}">
        <p14:creationId xmlns:p14="http://schemas.microsoft.com/office/powerpoint/2010/main" val="205287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Cerrahi Asepsi Tekniğine Uygun El Yıkama</a:t>
            </a:r>
            <a:br>
              <a:rPr lang="tr-TR" dirty="0" smtClean="0"/>
            </a:br>
            <a:endParaRPr lang="tr-TR" dirty="0"/>
          </a:p>
        </p:txBody>
      </p:sp>
      <p:sp>
        <p:nvSpPr>
          <p:cNvPr id="3" name="İçerik Yer Tutucusu 2"/>
          <p:cNvSpPr>
            <a:spLocks noGrp="1"/>
          </p:cNvSpPr>
          <p:nvPr>
            <p:ph sz="half"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latin typeface="Times New Roman" pitchFamily="18" charset="0"/>
                <a:cs typeface="Times New Roman" pitchFamily="18" charset="0"/>
              </a:rPr>
              <a:t>Cerrahi asepsi tekniklerine uygun olarak ellerin yıkanması ve kurulanması gerekir.</a:t>
            </a:r>
            <a:endParaRPr lang="tr-TR" dirty="0">
              <a:latin typeface="Times New Roman" pitchFamily="18" charset="0"/>
              <a:cs typeface="Times New Roman" pitchFamily="18"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74772" y="1267692"/>
            <a:ext cx="5205845" cy="501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61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ASEPSİ VE ANTİSEPTİ TEKNİKLERİ</a:t>
            </a:r>
            <a:endParaRPr lang="tr-TR" dirty="0"/>
          </a:p>
        </p:txBody>
      </p:sp>
      <p:sp>
        <p:nvSpPr>
          <p:cNvPr id="3" name="İçerik Yer Tutucusu 2"/>
          <p:cNvSpPr>
            <a:spLocks noGrp="1"/>
          </p:cNvSpPr>
          <p:nvPr>
            <p:ph sz="half" idx="1"/>
          </p:nvPr>
        </p:nvSpPr>
        <p:spPr/>
        <p:txBody>
          <a:bodyPr>
            <a:normAutofit fontScale="77500" lnSpcReduction="20000"/>
          </a:bodyPr>
          <a:lstStyle/>
          <a:p>
            <a:pPr marL="0" indent="0">
              <a:buNone/>
            </a:pPr>
            <a:r>
              <a:rPr lang="tr-TR" dirty="0" smtClean="0"/>
              <a:t>1. ASEPSİ</a:t>
            </a:r>
          </a:p>
          <a:p>
            <a:pPr marL="0" indent="0">
              <a:buNone/>
            </a:pPr>
            <a:r>
              <a:rPr lang="tr-TR" dirty="0" smtClean="0"/>
              <a:t>1.1. Tıbbi Asepsi</a:t>
            </a:r>
          </a:p>
          <a:p>
            <a:pPr marL="0" indent="0">
              <a:buNone/>
            </a:pPr>
            <a:r>
              <a:rPr lang="tr-TR" dirty="0" smtClean="0"/>
              <a:t>El Yıkamanın Önemi ve Çeşitleri</a:t>
            </a:r>
          </a:p>
          <a:p>
            <a:pPr marL="0" indent="0">
              <a:buNone/>
            </a:pPr>
            <a:r>
              <a:rPr lang="tr-TR" dirty="0" smtClean="0"/>
              <a:t>1.2. Cerrahi Asepsi</a:t>
            </a:r>
          </a:p>
          <a:p>
            <a:pPr marL="0" indent="0">
              <a:buNone/>
            </a:pPr>
            <a:r>
              <a:rPr lang="tr-TR" dirty="0" smtClean="0"/>
              <a:t>Cerrahi Asepsi Tekniğine Uygun El Yıkama </a:t>
            </a:r>
          </a:p>
          <a:p>
            <a:pPr marL="0" indent="0">
              <a:buNone/>
            </a:pPr>
            <a:r>
              <a:rPr lang="tr-TR" dirty="0" smtClean="0"/>
              <a:t>Bone Giyme </a:t>
            </a:r>
          </a:p>
          <a:p>
            <a:pPr marL="0" indent="0">
              <a:buNone/>
            </a:pPr>
            <a:r>
              <a:rPr lang="tr-TR" dirty="0" smtClean="0"/>
              <a:t>Maske Takma</a:t>
            </a:r>
          </a:p>
          <a:p>
            <a:pPr marL="0" indent="0">
              <a:buNone/>
            </a:pPr>
            <a:r>
              <a:rPr lang="tr-TR" dirty="0" smtClean="0"/>
              <a:t>Steril Gömlek Giyme ve Çıkarma </a:t>
            </a:r>
          </a:p>
          <a:p>
            <a:pPr marL="0" indent="0">
              <a:buNone/>
            </a:pPr>
            <a:r>
              <a:rPr lang="tr-TR" dirty="0" smtClean="0"/>
              <a:t>Uygulama Basamakları</a:t>
            </a:r>
          </a:p>
          <a:p>
            <a:pPr marL="0" indent="0">
              <a:buNone/>
            </a:pPr>
            <a:r>
              <a:rPr lang="tr-TR" dirty="0" smtClean="0"/>
              <a:t>Uygulamanın Amacı</a:t>
            </a:r>
          </a:p>
          <a:p>
            <a:pPr marL="0" indent="0">
              <a:buNone/>
            </a:pPr>
            <a:r>
              <a:rPr lang="tr-TR" dirty="0" smtClean="0"/>
              <a:t>Steril Eldiven Giyme ve Çıkarma</a:t>
            </a:r>
          </a:p>
          <a:p>
            <a:pPr marL="0" indent="0">
              <a:buNone/>
            </a:pPr>
            <a:r>
              <a:rPr lang="tr-TR" dirty="0" smtClean="0"/>
              <a:t>Steril Paket ve Bohça Açma </a:t>
            </a:r>
          </a:p>
        </p:txBody>
      </p:sp>
      <p:sp>
        <p:nvSpPr>
          <p:cNvPr id="4" name="İçerik Yer Tutucusu 3"/>
          <p:cNvSpPr>
            <a:spLocks noGrp="1"/>
          </p:cNvSpPr>
          <p:nvPr>
            <p:ph sz="half" idx="2"/>
          </p:nvPr>
        </p:nvSpPr>
        <p:spPr/>
        <p:txBody>
          <a:bodyPr>
            <a:normAutofit fontScale="77500" lnSpcReduction="20000"/>
          </a:bodyPr>
          <a:lstStyle/>
          <a:p>
            <a:pPr marL="0" indent="0">
              <a:buNone/>
            </a:pPr>
            <a:r>
              <a:rPr lang="tr-TR" dirty="0" smtClean="0"/>
              <a:t>2. ANTİSEPSİ</a:t>
            </a:r>
          </a:p>
          <a:p>
            <a:pPr marL="0" indent="0">
              <a:buNone/>
            </a:pPr>
            <a:r>
              <a:rPr lang="tr-TR" dirty="0" smtClean="0"/>
              <a:t>3. DEZENFEKSİYON </a:t>
            </a:r>
          </a:p>
          <a:p>
            <a:pPr marL="0" indent="0">
              <a:buNone/>
            </a:pPr>
            <a:r>
              <a:rPr lang="tr-TR" dirty="0" smtClean="0"/>
              <a:t>4. STERİLİZASYON</a:t>
            </a:r>
          </a:p>
          <a:p>
            <a:pPr marL="0" indent="0">
              <a:buNone/>
            </a:pPr>
            <a:r>
              <a:rPr lang="tr-TR" dirty="0" smtClean="0"/>
              <a:t>Sterilizasyon Yöntemleri</a:t>
            </a:r>
          </a:p>
          <a:p>
            <a:pPr marL="0" indent="0">
              <a:buNone/>
            </a:pPr>
            <a:r>
              <a:rPr lang="tr-TR" dirty="0" smtClean="0"/>
              <a:t>Fiziksel Yöntemler</a:t>
            </a:r>
          </a:p>
          <a:p>
            <a:endParaRPr lang="tr-TR" dirty="0"/>
          </a:p>
        </p:txBody>
      </p:sp>
    </p:spTree>
    <p:extLst>
      <p:ext uri="{BB962C8B-B14F-4D97-AF65-F5344CB8AC3E}">
        <p14:creationId xmlns:p14="http://schemas.microsoft.com/office/powerpoint/2010/main" val="1261967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fontScale="90000"/>
          </a:bodyPr>
          <a:lstStyle/>
          <a:p>
            <a:r>
              <a:rPr lang="tr-TR" sz="4000" dirty="0" smtClean="0"/>
              <a:t/>
            </a:r>
            <a:br>
              <a:rPr lang="tr-TR" sz="4000" dirty="0" smtClean="0"/>
            </a:br>
            <a:r>
              <a:rPr lang="tr-TR" sz="4000" dirty="0" smtClean="0"/>
              <a:t>Cerrahi Asepsi Tekniğine Uygun El Yıkama ve Kurulama Uygulaması</a:t>
            </a:r>
            <a:r>
              <a:rPr lang="tr-TR" dirty="0" smtClean="0"/>
              <a:t/>
            </a:r>
            <a:br>
              <a:rPr lang="tr-TR" dirty="0" smtClean="0"/>
            </a:br>
            <a:endParaRPr lang="tr-TR" dirty="0"/>
          </a:p>
        </p:txBody>
      </p:sp>
      <p:pic>
        <p:nvPicPr>
          <p:cNvPr id="7" name="İçerik Yer Tutucusu 6"/>
          <p:cNvPicPr>
            <a:picLocks noGrp="1" noChangeAspect="1"/>
          </p:cNvPicPr>
          <p:nvPr>
            <p:ph sz="half" idx="2"/>
          </p:nvPr>
        </p:nvPicPr>
        <p:blipFill>
          <a:blip r:embed="rId2"/>
          <a:stretch>
            <a:fillRect/>
          </a:stretch>
        </p:blipFill>
        <p:spPr>
          <a:xfrm>
            <a:off x="838200" y="1825625"/>
            <a:ext cx="5219700" cy="3998705"/>
          </a:xfrm>
          <a:prstGeom prst="rect">
            <a:avLst/>
          </a:prstGeom>
        </p:spPr>
      </p:pic>
      <p:pic>
        <p:nvPicPr>
          <p:cNvPr id="8" name="Resim 7"/>
          <p:cNvPicPr>
            <a:picLocks noChangeAspect="1"/>
          </p:cNvPicPr>
          <p:nvPr/>
        </p:nvPicPr>
        <p:blipFill>
          <a:blip r:embed="rId3"/>
          <a:stretch>
            <a:fillRect/>
          </a:stretch>
        </p:blipFill>
        <p:spPr>
          <a:xfrm>
            <a:off x="6234545" y="1825625"/>
            <a:ext cx="5631873" cy="3998705"/>
          </a:xfrm>
          <a:prstGeom prst="rect">
            <a:avLst/>
          </a:prstGeom>
        </p:spPr>
      </p:pic>
      <p:sp>
        <p:nvSpPr>
          <p:cNvPr id="9" name="Dikdörtgen 8"/>
          <p:cNvSpPr/>
          <p:nvPr/>
        </p:nvSpPr>
        <p:spPr>
          <a:xfrm>
            <a:off x="838200" y="5959268"/>
            <a:ext cx="9780400" cy="729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Steril havlu ile kurulanma işleminde havlunun ıslak kısmı, kurulanan el ile kesinlikle</a:t>
            </a:r>
          </a:p>
          <a:p>
            <a:pPr algn="ctr"/>
            <a:r>
              <a:rPr lang="tr-TR" dirty="0" smtClean="0">
                <a:solidFill>
                  <a:srgbClr val="FF0000"/>
                </a:solidFill>
              </a:rPr>
              <a:t>tutulmaz ve havlunun, gereksiz hareketlerinden kaçınılır. </a:t>
            </a:r>
            <a:endParaRPr lang="tr-TR" dirty="0">
              <a:solidFill>
                <a:srgbClr val="FF0000"/>
              </a:solidFill>
            </a:endParaRPr>
          </a:p>
        </p:txBody>
      </p:sp>
    </p:spTree>
    <p:extLst>
      <p:ext uri="{BB962C8B-B14F-4D97-AF65-F5344CB8AC3E}">
        <p14:creationId xmlns:p14="http://schemas.microsoft.com/office/powerpoint/2010/main" val="154208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idx="1"/>
          </p:nvPr>
        </p:nvSpPr>
        <p:spPr>
          <a:xfrm>
            <a:off x="839788" y="69574"/>
            <a:ext cx="5157787" cy="944217"/>
          </a:xfrm>
        </p:spPr>
        <p:txBody>
          <a:bodyPr/>
          <a:lstStyle/>
          <a:p>
            <a:r>
              <a:rPr lang="tr-TR" dirty="0" smtClean="0"/>
              <a:t>Bone Giyme</a:t>
            </a:r>
          </a:p>
          <a:p>
            <a:endParaRPr lang="tr-TR" dirty="0"/>
          </a:p>
        </p:txBody>
      </p:sp>
      <p:sp>
        <p:nvSpPr>
          <p:cNvPr id="7" name="İçerik Yer Tutucusu 6"/>
          <p:cNvSpPr>
            <a:spLocks noGrp="1"/>
          </p:cNvSpPr>
          <p:nvPr>
            <p:ph sz="half" idx="2"/>
          </p:nvPr>
        </p:nvSpPr>
        <p:spPr>
          <a:xfrm>
            <a:off x="839788" y="924339"/>
            <a:ext cx="5157787" cy="5265324"/>
          </a:xfrm>
        </p:spPr>
        <p:txBody>
          <a:bodyPr>
            <a:normAutofit/>
          </a:bodyPr>
          <a:lstStyle/>
          <a:p>
            <a:pPr marL="0" indent="0">
              <a:buNone/>
            </a:pPr>
            <a:r>
              <a:rPr lang="tr-TR" sz="1800" dirty="0" smtClean="0"/>
              <a:t>Cerrahi müdahale sırasında saçlardan oluşacak döküntülerden ve sıçrayacak partiküllerden hastanın korunması için bone veya kep kullanılır. </a:t>
            </a:r>
          </a:p>
          <a:p>
            <a:pPr marL="0" indent="0">
              <a:buNone/>
            </a:pPr>
            <a:r>
              <a:rPr lang="tr-TR" sz="1800" dirty="0" smtClean="0"/>
              <a:t>Bone Giyme Uygulaması</a:t>
            </a:r>
            <a:endParaRPr lang="tr-TR" sz="1800" dirty="0"/>
          </a:p>
        </p:txBody>
      </p:sp>
      <p:sp>
        <p:nvSpPr>
          <p:cNvPr id="8" name="Metin Yer Tutucusu 7"/>
          <p:cNvSpPr>
            <a:spLocks noGrp="1"/>
          </p:cNvSpPr>
          <p:nvPr>
            <p:ph type="body" sz="quarter" idx="3"/>
          </p:nvPr>
        </p:nvSpPr>
        <p:spPr>
          <a:xfrm>
            <a:off x="6172200" y="69574"/>
            <a:ext cx="5183188" cy="854765"/>
          </a:xfrm>
        </p:spPr>
        <p:txBody>
          <a:bodyPr/>
          <a:lstStyle/>
          <a:p>
            <a:r>
              <a:rPr lang="tr-TR" dirty="0" smtClean="0"/>
              <a:t>Maske Takma</a:t>
            </a:r>
          </a:p>
          <a:p>
            <a:endParaRPr lang="tr-TR" dirty="0"/>
          </a:p>
        </p:txBody>
      </p:sp>
      <p:sp>
        <p:nvSpPr>
          <p:cNvPr id="9" name="İçerik Yer Tutucusu 8"/>
          <p:cNvSpPr>
            <a:spLocks noGrp="1"/>
          </p:cNvSpPr>
          <p:nvPr>
            <p:ph sz="quarter" idx="4"/>
          </p:nvPr>
        </p:nvSpPr>
        <p:spPr>
          <a:xfrm>
            <a:off x="6172200" y="924339"/>
            <a:ext cx="5183188" cy="5265324"/>
          </a:xfrm>
        </p:spPr>
        <p:txBody>
          <a:bodyPr>
            <a:normAutofit/>
          </a:bodyPr>
          <a:lstStyle/>
          <a:p>
            <a:pPr marL="0" indent="0">
              <a:buNone/>
            </a:pPr>
            <a:r>
              <a:rPr lang="tr-TR" sz="1600" dirty="0" smtClean="0"/>
              <a:t>Solunumla bulaşan patojen mikroorganizmalarla </a:t>
            </a:r>
            <a:r>
              <a:rPr lang="tr-TR" sz="1600" dirty="0" err="1" smtClean="0"/>
              <a:t>enfekte</a:t>
            </a:r>
            <a:r>
              <a:rPr lang="tr-TR" sz="1600" dirty="0" smtClean="0"/>
              <a:t> olduğu bilinen hastaların bakımında ve cerrahi müdahaleye yardımcı olurken tek kullanımlık cerrahi maske kullanılır.</a:t>
            </a:r>
          </a:p>
          <a:p>
            <a:pPr marL="0" indent="0">
              <a:buNone/>
            </a:pPr>
            <a:r>
              <a:rPr lang="tr-TR" sz="1600" dirty="0" smtClean="0"/>
              <a:t>Maskeler; kâğıt, bez, köpük veya sentetik materyallerden yapılmış olabilir. Maske, tekniğine uygun takılır ve çıkarılır.</a:t>
            </a:r>
          </a:p>
          <a:p>
            <a:pPr marL="0" indent="0">
              <a:buNone/>
            </a:pPr>
            <a:r>
              <a:rPr lang="tr-TR" sz="1800" dirty="0" smtClean="0"/>
              <a:t>Maske Takma ve Çıkarma Uygulaması</a:t>
            </a:r>
            <a:endParaRPr lang="tr-TR" sz="1800" dirty="0"/>
          </a:p>
        </p:txBody>
      </p:sp>
      <p:pic>
        <p:nvPicPr>
          <p:cNvPr id="10" name="Resim 9"/>
          <p:cNvPicPr>
            <a:picLocks noChangeAspect="1"/>
          </p:cNvPicPr>
          <p:nvPr/>
        </p:nvPicPr>
        <p:blipFill>
          <a:blip r:embed="rId2"/>
          <a:stretch>
            <a:fillRect/>
          </a:stretch>
        </p:blipFill>
        <p:spPr>
          <a:xfrm>
            <a:off x="998883" y="2355573"/>
            <a:ext cx="4191000" cy="3834089"/>
          </a:xfrm>
          <a:prstGeom prst="rect">
            <a:avLst/>
          </a:prstGeom>
        </p:spPr>
      </p:pic>
      <p:pic>
        <p:nvPicPr>
          <p:cNvPr id="11" name="Resim 10"/>
          <p:cNvPicPr>
            <a:picLocks noChangeAspect="1"/>
          </p:cNvPicPr>
          <p:nvPr/>
        </p:nvPicPr>
        <p:blipFill>
          <a:blip r:embed="rId3"/>
          <a:stretch>
            <a:fillRect/>
          </a:stretch>
        </p:blipFill>
        <p:spPr>
          <a:xfrm>
            <a:off x="5997574" y="2653443"/>
            <a:ext cx="5357813" cy="3536220"/>
          </a:xfrm>
          <a:prstGeom prst="rect">
            <a:avLst/>
          </a:prstGeom>
        </p:spPr>
      </p:pic>
    </p:spTree>
    <p:extLst>
      <p:ext uri="{BB962C8B-B14F-4D97-AF65-F5344CB8AC3E}">
        <p14:creationId xmlns:p14="http://schemas.microsoft.com/office/powerpoint/2010/main" val="1523167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Steril Gömlek Giyme ve Çıkarma</a:t>
            </a:r>
            <a:br>
              <a:rPr lang="tr-TR" dirty="0" smtClean="0"/>
            </a:br>
            <a:endParaRPr lang="tr-TR" dirty="0"/>
          </a:p>
        </p:txBody>
      </p:sp>
      <p:sp>
        <p:nvSpPr>
          <p:cNvPr id="8" name="İçerik Yer Tutucusu 7"/>
          <p:cNvSpPr>
            <a:spLocks noGrp="1"/>
          </p:cNvSpPr>
          <p:nvPr>
            <p:ph sz="half" idx="2"/>
          </p:nvPr>
        </p:nvSpPr>
        <p:spPr/>
        <p:txBody>
          <a:bodyPr>
            <a:normAutofit lnSpcReduction="10000"/>
          </a:bodyPr>
          <a:lstStyle/>
          <a:p>
            <a:pPr marL="0" indent="0">
              <a:buNone/>
            </a:pPr>
            <a:r>
              <a:rPr lang="tr-TR" dirty="0" smtClean="0"/>
              <a:t>Steril gömlek, bir bariyer oluşturarak mikroorganizmaların ciltten ve giysilerden cerrahi uygulama yapılacak bölgeye ulaşmasını engellemek, hastayı ve cerrahi ekip üyelerini çapraz enfeksiyondan korumak amacıyla kullanılan, kumaş ya da tek kullanımlık malzemeden yapılmış gömlektir.</a:t>
            </a:r>
            <a:endParaRPr lang="tr-TR" dirty="0"/>
          </a:p>
        </p:txBody>
      </p:sp>
      <p:sp>
        <p:nvSpPr>
          <p:cNvPr id="13" name="Metin Yer Tutucusu 12"/>
          <p:cNvSpPr>
            <a:spLocks noGrp="1"/>
          </p:cNvSpPr>
          <p:nvPr>
            <p:ph type="body" sz="quarter" idx="3"/>
          </p:nvPr>
        </p:nvSpPr>
        <p:spPr/>
        <p:txBody>
          <a:bodyPr/>
          <a:lstStyle/>
          <a:p>
            <a:r>
              <a:rPr lang="tr-TR" dirty="0" smtClean="0"/>
              <a:t>Steril Gömlek Giyme/Giydirme ve Çıkarma Uygulaması</a:t>
            </a:r>
            <a:endParaRPr lang="tr-TR" dirty="0"/>
          </a:p>
        </p:txBody>
      </p:sp>
      <p:pic>
        <p:nvPicPr>
          <p:cNvPr id="10" name="İçerik Yer Tutucusu 9"/>
          <p:cNvPicPr>
            <a:picLocks noGrp="1" noChangeAspect="1"/>
          </p:cNvPicPr>
          <p:nvPr>
            <p:ph sz="quarter" idx="4"/>
          </p:nvPr>
        </p:nvPicPr>
        <p:blipFill>
          <a:blip r:embed="rId2"/>
          <a:stretch>
            <a:fillRect/>
          </a:stretch>
        </p:blipFill>
        <p:spPr>
          <a:xfrm>
            <a:off x="6172200" y="2505075"/>
            <a:ext cx="5047432" cy="3979872"/>
          </a:xfrm>
          <a:prstGeom prst="rect">
            <a:avLst/>
          </a:prstGeom>
        </p:spPr>
      </p:pic>
    </p:spTree>
    <p:extLst>
      <p:ext uri="{BB962C8B-B14F-4D97-AF65-F5344CB8AC3E}">
        <p14:creationId xmlns:p14="http://schemas.microsoft.com/office/powerpoint/2010/main" val="297757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Steril Gömlek Giyme/Giydirme ve Çıkarma Uygulaması</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1825625"/>
            <a:ext cx="4463076" cy="4351338"/>
          </a:xfrm>
          <a:prstGeom prst="rect">
            <a:avLst/>
          </a:prstGeom>
        </p:spPr>
      </p:pic>
      <p:pic>
        <p:nvPicPr>
          <p:cNvPr id="6" name="İçerik Yer Tutucusu 5"/>
          <p:cNvPicPr>
            <a:picLocks noGrp="1" noChangeAspect="1"/>
          </p:cNvPicPr>
          <p:nvPr>
            <p:ph sz="half" idx="2"/>
          </p:nvPr>
        </p:nvPicPr>
        <p:blipFill>
          <a:blip r:embed="rId3"/>
          <a:stretch>
            <a:fillRect/>
          </a:stretch>
        </p:blipFill>
        <p:spPr>
          <a:xfrm>
            <a:off x="5744452" y="1825625"/>
            <a:ext cx="5357373" cy="4351338"/>
          </a:xfrm>
          <a:prstGeom prst="rect">
            <a:avLst/>
          </a:prstGeom>
        </p:spPr>
      </p:pic>
    </p:spTree>
    <p:extLst>
      <p:ext uri="{BB962C8B-B14F-4D97-AF65-F5344CB8AC3E}">
        <p14:creationId xmlns:p14="http://schemas.microsoft.com/office/powerpoint/2010/main" val="1311149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Steril Gömlek Giyme/Giydirme ve Çıkarma Uygulaması</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1825625"/>
            <a:ext cx="5203571" cy="4351338"/>
          </a:xfrm>
          <a:prstGeom prst="rect">
            <a:avLst/>
          </a:prstGeom>
        </p:spPr>
      </p:pic>
      <p:pic>
        <p:nvPicPr>
          <p:cNvPr id="6" name="İçerik Yer Tutucusu 5"/>
          <p:cNvPicPr>
            <a:picLocks noGrp="1" noChangeAspect="1"/>
          </p:cNvPicPr>
          <p:nvPr>
            <p:ph sz="half" idx="2"/>
          </p:nvPr>
        </p:nvPicPr>
        <p:blipFill>
          <a:blip r:embed="rId3"/>
          <a:stretch>
            <a:fillRect/>
          </a:stretch>
        </p:blipFill>
        <p:spPr>
          <a:xfrm>
            <a:off x="6686550" y="1825625"/>
            <a:ext cx="4706986" cy="4351337"/>
          </a:xfrm>
          <a:prstGeom prst="rect">
            <a:avLst/>
          </a:prstGeom>
        </p:spPr>
      </p:pic>
    </p:spTree>
    <p:extLst>
      <p:ext uri="{BB962C8B-B14F-4D97-AF65-F5344CB8AC3E}">
        <p14:creationId xmlns:p14="http://schemas.microsoft.com/office/powerpoint/2010/main" val="5923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t>
            </a:r>
            <a:br>
              <a:rPr lang="tr-TR" dirty="0" smtClean="0"/>
            </a:br>
            <a:r>
              <a:rPr lang="tr-TR" dirty="0" smtClean="0"/>
              <a:t>Steril Eldiven Giyme ve Çıkarma</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Sağlık personeli; elinde kesik, çizik ve çatlaklar olduğunda ve rutin işlemler sırasında, kendi can güvenliğini sağlamak amacıyla eldiven giymeye özen gösterir.</a:t>
            </a:r>
          </a:p>
          <a:p>
            <a:pPr marL="0" indent="0">
              <a:buNone/>
            </a:pPr>
            <a:r>
              <a:rPr lang="tr-TR" dirty="0" smtClean="0"/>
              <a:t>Eldiven, çapraz bulaşmaları (sağlık personelinin elinden hastalara veya steril malzemelere, hastadan sağlık personeline ya da sağlık personelinin eliyle hastadan hastaya ) önlemek için giyilir. Bu nedenle eldivenleri tanımamız ve nasıl giyildiğini bilmemiz gerekir.</a:t>
            </a:r>
          </a:p>
          <a:p>
            <a:pPr marL="0" indent="0">
              <a:buNone/>
            </a:pPr>
            <a:r>
              <a:rPr lang="tr-TR" dirty="0" smtClean="0"/>
              <a:t>Steril eldiven, naylon eldiven, </a:t>
            </a:r>
            <a:r>
              <a:rPr lang="tr-TR" dirty="0" err="1" smtClean="0"/>
              <a:t>nonsteril</a:t>
            </a:r>
            <a:r>
              <a:rPr lang="tr-TR" dirty="0" smtClean="0"/>
              <a:t> eldiven olmak üzere üç çeşit eldiven vardır.</a:t>
            </a:r>
          </a:p>
        </p:txBody>
      </p:sp>
    </p:spTree>
    <p:extLst>
      <p:ext uri="{BB962C8B-B14F-4D97-AF65-F5344CB8AC3E}">
        <p14:creationId xmlns:p14="http://schemas.microsoft.com/office/powerpoint/2010/main" val="364367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Steril eldiven; </a:t>
            </a:r>
            <a:endParaRPr lang="tr-TR" dirty="0"/>
          </a:p>
        </p:txBody>
      </p:sp>
      <p:sp>
        <p:nvSpPr>
          <p:cNvPr id="3" name="İçerik Yer Tutucusu 2"/>
          <p:cNvSpPr>
            <a:spLocks noGrp="1"/>
          </p:cNvSpPr>
          <p:nvPr>
            <p:ph idx="1"/>
          </p:nvPr>
        </p:nvSpPr>
        <p:spPr/>
        <p:txBody>
          <a:bodyPr/>
          <a:lstStyle/>
          <a:p>
            <a:pPr marL="0" lvl="0" indent="0">
              <a:buNone/>
            </a:pPr>
            <a:r>
              <a:rPr lang="tr-TR" sz="3200" dirty="0">
                <a:solidFill>
                  <a:prstClr val="black"/>
                </a:solidFill>
                <a:latin typeface="Times New Roman" panose="02020603050405020304" pitchFamily="18" charset="0"/>
                <a:cs typeface="Times New Roman" panose="02020603050405020304" pitchFamily="18" charset="0"/>
              </a:rPr>
              <a:t>L</a:t>
            </a:r>
            <a:r>
              <a:rPr lang="tr-TR" sz="3200" dirty="0" smtClean="0">
                <a:solidFill>
                  <a:prstClr val="black"/>
                </a:solidFill>
                <a:latin typeface="Times New Roman" panose="02020603050405020304" pitchFamily="18" charset="0"/>
                <a:cs typeface="Times New Roman" panose="02020603050405020304" pitchFamily="18" charset="0"/>
              </a:rPr>
              <a:t>ateks </a:t>
            </a:r>
            <a:r>
              <a:rPr lang="tr-TR" sz="3200" dirty="0">
                <a:solidFill>
                  <a:prstClr val="black"/>
                </a:solidFill>
                <a:latin typeface="Times New Roman" panose="02020603050405020304" pitchFamily="18" charset="0"/>
                <a:cs typeface="Times New Roman" panose="02020603050405020304" pitchFamily="18" charset="0"/>
              </a:rPr>
              <a:t>içeren ve içermeyen, cerrahi aseptik kurallar </a:t>
            </a:r>
            <a:r>
              <a:rPr lang="tr-TR" sz="3200" dirty="0" smtClean="0">
                <a:solidFill>
                  <a:prstClr val="black"/>
                </a:solidFill>
                <a:latin typeface="Times New Roman" panose="02020603050405020304" pitchFamily="18" charset="0"/>
                <a:cs typeface="Times New Roman" panose="02020603050405020304" pitchFamily="18" charset="0"/>
              </a:rPr>
              <a:t>çerçevesinde yapılacak </a:t>
            </a:r>
            <a:r>
              <a:rPr lang="tr-TR" sz="3200" dirty="0">
                <a:solidFill>
                  <a:prstClr val="black"/>
                </a:solidFill>
                <a:latin typeface="Times New Roman" panose="02020603050405020304" pitchFamily="18" charset="0"/>
                <a:cs typeface="Times New Roman" panose="02020603050405020304" pitchFamily="18" charset="0"/>
              </a:rPr>
              <a:t>işlemlerde kullanılan eldiven çeşididir. Steril eldiven sağ ve sol ele uyumlu </a:t>
            </a:r>
            <a:r>
              <a:rPr lang="tr-TR" sz="3200" dirty="0" smtClean="0">
                <a:solidFill>
                  <a:prstClr val="black"/>
                </a:solidFill>
                <a:latin typeface="Times New Roman" panose="02020603050405020304" pitchFamily="18" charset="0"/>
                <a:cs typeface="Times New Roman" panose="02020603050405020304" pitchFamily="18" charset="0"/>
              </a:rPr>
              <a:t>olarak bulunur</a:t>
            </a:r>
            <a:r>
              <a:rPr lang="tr-TR" sz="3200" dirty="0">
                <a:solidFill>
                  <a:prstClr val="black"/>
                </a:solidFill>
                <a:latin typeface="Times New Roman" panose="02020603050405020304" pitchFamily="18" charset="0"/>
                <a:cs typeface="Times New Roman" panose="02020603050405020304" pitchFamily="18" charset="0"/>
              </a:rPr>
              <a:t>. Eldivenin ele daha iyi uyması için başparmak biraz içeri doğru kaydırılmıştır. İçi </a:t>
            </a:r>
            <a:r>
              <a:rPr lang="tr-TR" sz="3200" dirty="0" smtClean="0">
                <a:solidFill>
                  <a:prstClr val="black"/>
                </a:solidFill>
                <a:latin typeface="Times New Roman" panose="02020603050405020304" pitchFamily="18" charset="0"/>
                <a:cs typeface="Times New Roman" panose="02020603050405020304" pitchFamily="18" charset="0"/>
              </a:rPr>
              <a:t>ve dışı </a:t>
            </a:r>
            <a:r>
              <a:rPr lang="tr-TR" sz="3200" dirty="0">
                <a:solidFill>
                  <a:prstClr val="black"/>
                </a:solidFill>
                <a:latin typeface="Times New Roman" panose="02020603050405020304" pitchFamily="18" charset="0"/>
                <a:cs typeface="Times New Roman" panose="02020603050405020304" pitchFamily="18" charset="0"/>
              </a:rPr>
              <a:t>steril ve bir çift olarak ambalajlarda bulunur. Boyutları, 7’den başlayıp yarım </a:t>
            </a:r>
            <a:r>
              <a:rPr lang="tr-TR" sz="3200" dirty="0" smtClean="0">
                <a:solidFill>
                  <a:prstClr val="black"/>
                </a:solidFill>
                <a:latin typeface="Times New Roman" panose="02020603050405020304" pitchFamily="18" charset="0"/>
                <a:cs typeface="Times New Roman" panose="02020603050405020304" pitchFamily="18" charset="0"/>
              </a:rPr>
              <a:t>numara artarak </a:t>
            </a:r>
            <a:r>
              <a:rPr lang="tr-TR" sz="3200" dirty="0">
                <a:solidFill>
                  <a:prstClr val="black"/>
                </a:solidFill>
                <a:latin typeface="Times New Roman" panose="02020603050405020304" pitchFamily="18" charset="0"/>
                <a:cs typeface="Times New Roman" panose="02020603050405020304" pitchFamily="18" charset="0"/>
              </a:rPr>
              <a:t>8 ½’ ye kadardır. Steril eldiven tekniğine uygun giyilir ve çıkarılır.</a:t>
            </a:r>
          </a:p>
          <a:p>
            <a:pPr marL="0" indent="0">
              <a:buNone/>
            </a:pPr>
            <a:endParaRPr lang="tr-TR" dirty="0"/>
          </a:p>
        </p:txBody>
      </p:sp>
    </p:spTree>
    <p:extLst>
      <p:ext uri="{BB962C8B-B14F-4D97-AF65-F5344CB8AC3E}">
        <p14:creationId xmlns:p14="http://schemas.microsoft.com/office/powerpoint/2010/main" val="3488122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Steril Eldivenin Giyilmesi ve Çıkarılması Uygulaması</a:t>
            </a:r>
            <a:br>
              <a:rPr lang="tr-TR" dirty="0" smtClean="0"/>
            </a:br>
            <a:endParaRPr lang="tr-TR" dirty="0"/>
          </a:p>
        </p:txBody>
      </p:sp>
      <p:pic>
        <p:nvPicPr>
          <p:cNvPr id="6" name="İçerik Yer Tutucusu 5"/>
          <p:cNvPicPr>
            <a:picLocks noGrp="1" noChangeAspect="1"/>
          </p:cNvPicPr>
          <p:nvPr>
            <p:ph sz="half" idx="1"/>
          </p:nvPr>
        </p:nvPicPr>
        <p:blipFill>
          <a:blip r:embed="rId2"/>
          <a:stretch>
            <a:fillRect/>
          </a:stretch>
        </p:blipFill>
        <p:spPr>
          <a:xfrm>
            <a:off x="628298" y="1825625"/>
            <a:ext cx="5172251" cy="4351338"/>
          </a:xfrm>
          <a:prstGeom prst="rect">
            <a:avLst/>
          </a:prstGeom>
        </p:spPr>
      </p:pic>
      <p:pic>
        <p:nvPicPr>
          <p:cNvPr id="7" name="İçerik Yer Tutucusu 6"/>
          <p:cNvPicPr>
            <a:picLocks noGrp="1" noChangeAspect="1"/>
          </p:cNvPicPr>
          <p:nvPr>
            <p:ph sz="half" idx="2"/>
          </p:nvPr>
        </p:nvPicPr>
        <p:blipFill>
          <a:blip r:embed="rId3"/>
          <a:stretch>
            <a:fillRect/>
          </a:stretch>
        </p:blipFill>
        <p:spPr>
          <a:xfrm>
            <a:off x="6215676" y="1825625"/>
            <a:ext cx="5200299" cy="4351338"/>
          </a:xfrm>
          <a:prstGeom prst="rect">
            <a:avLst/>
          </a:prstGeom>
        </p:spPr>
      </p:pic>
    </p:spTree>
    <p:extLst>
      <p:ext uri="{BB962C8B-B14F-4D97-AF65-F5344CB8AC3E}">
        <p14:creationId xmlns:p14="http://schemas.microsoft.com/office/powerpoint/2010/main" val="326762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Steril Eldivenin Giyilmesi ve Çıkarılması Uygulaması</a:t>
            </a:r>
            <a:endParaRPr lang="tr-TR" sz="3600" dirty="0"/>
          </a:p>
        </p:txBody>
      </p:sp>
      <p:pic>
        <p:nvPicPr>
          <p:cNvPr id="5" name="İçerik Yer Tutucusu 4"/>
          <p:cNvPicPr>
            <a:picLocks noGrp="1" noChangeAspect="1"/>
          </p:cNvPicPr>
          <p:nvPr>
            <p:ph sz="half" idx="1"/>
          </p:nvPr>
        </p:nvPicPr>
        <p:blipFill>
          <a:blip r:embed="rId2"/>
          <a:stretch>
            <a:fillRect/>
          </a:stretch>
        </p:blipFill>
        <p:spPr>
          <a:xfrm>
            <a:off x="838200" y="1825625"/>
            <a:ext cx="4361039" cy="4351338"/>
          </a:xfrm>
          <a:prstGeom prst="rect">
            <a:avLst/>
          </a:prstGeom>
        </p:spPr>
      </p:pic>
      <p:pic>
        <p:nvPicPr>
          <p:cNvPr id="6" name="İçerik Yer Tutucusu 5"/>
          <p:cNvPicPr>
            <a:picLocks noGrp="1" noChangeAspect="1"/>
          </p:cNvPicPr>
          <p:nvPr>
            <p:ph sz="half" idx="2"/>
          </p:nvPr>
        </p:nvPicPr>
        <p:blipFill>
          <a:blip r:embed="rId3"/>
          <a:stretch>
            <a:fillRect/>
          </a:stretch>
        </p:blipFill>
        <p:spPr>
          <a:xfrm>
            <a:off x="5968844" y="1825625"/>
            <a:ext cx="4948877" cy="4351337"/>
          </a:xfrm>
          <a:prstGeom prst="rect">
            <a:avLst/>
          </a:prstGeom>
        </p:spPr>
      </p:pic>
    </p:spTree>
    <p:extLst>
      <p:ext uri="{BB962C8B-B14F-4D97-AF65-F5344CB8AC3E}">
        <p14:creationId xmlns:p14="http://schemas.microsoft.com/office/powerpoint/2010/main" val="1211417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Naylon eldiven</a:t>
            </a:r>
            <a:endParaRPr lang="tr-TR" b="1" dirty="0">
              <a:solidFill>
                <a:srgbClr val="FF0000"/>
              </a:solidFill>
            </a:endParaRPr>
          </a:p>
        </p:txBody>
      </p:sp>
      <p:sp>
        <p:nvSpPr>
          <p:cNvPr id="3" name="İçerik Yer Tutucusu 2"/>
          <p:cNvSpPr>
            <a:spLocks noGrp="1"/>
          </p:cNvSpPr>
          <p:nvPr>
            <p:ph sz="half" idx="1"/>
          </p:nvPr>
        </p:nvSpPr>
        <p:spPr/>
        <p:txBody>
          <a:bodyPr/>
          <a:lstStyle/>
          <a:p>
            <a:pPr marL="0" indent="0">
              <a:buNone/>
            </a:pPr>
            <a:r>
              <a:rPr lang="tr-TR" dirty="0" smtClean="0"/>
              <a:t>Naylon eldiven; ince, genellikle yarı şeffaf naylondan yapılmıştır. Zorlanma olmayan işlerde, ellerin temiz kalması için kullanılır.</a:t>
            </a:r>
          </a:p>
          <a:p>
            <a:pPr marL="0" indent="0">
              <a:buNone/>
            </a:pPr>
            <a:r>
              <a:rPr lang="tr-TR" dirty="0" smtClean="0"/>
              <a:t>Eldiven, ele tam oturmadığı için ince işlerin yapılmasına olanak vermez. Daha çok gıda sektöründe bulaşmanın engellenmesi için kullanılır.</a:t>
            </a:r>
            <a:endParaRPr lang="tr-TR" dirty="0"/>
          </a:p>
        </p:txBody>
      </p:sp>
      <p:pic>
        <p:nvPicPr>
          <p:cNvPr id="5" name="İçerik Yer Tutucusu 4"/>
          <p:cNvPicPr>
            <a:picLocks noGrp="1" noChangeAspect="1"/>
          </p:cNvPicPr>
          <p:nvPr>
            <p:ph sz="half" idx="2"/>
          </p:nvPr>
        </p:nvPicPr>
        <p:blipFill>
          <a:blip r:embed="rId2"/>
          <a:stretch>
            <a:fillRect/>
          </a:stretch>
        </p:blipFill>
        <p:spPr>
          <a:xfrm>
            <a:off x="7796212" y="1825625"/>
            <a:ext cx="3316833" cy="4277855"/>
          </a:xfrm>
          <a:prstGeom prst="rect">
            <a:avLst/>
          </a:prstGeom>
        </p:spPr>
      </p:pic>
    </p:spTree>
    <p:extLst>
      <p:ext uri="{BB962C8B-B14F-4D97-AF65-F5344CB8AC3E}">
        <p14:creationId xmlns:p14="http://schemas.microsoft.com/office/powerpoint/2010/main" val="321532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fontScale="90000"/>
          </a:bodyPr>
          <a:lstStyle/>
          <a:p>
            <a:r>
              <a:rPr lang="tr-TR" dirty="0" smtClean="0"/>
              <a:t/>
            </a:r>
            <a:br>
              <a:rPr lang="tr-TR" dirty="0" smtClean="0"/>
            </a:br>
            <a:r>
              <a:rPr lang="tr-TR" dirty="0" smtClean="0"/>
              <a:t>1. ASEPSİ</a:t>
            </a:r>
            <a:br>
              <a:rPr lang="tr-TR" dirty="0" smtClean="0"/>
            </a:br>
            <a:endParaRPr lang="tr-TR" dirty="0"/>
          </a:p>
        </p:txBody>
      </p:sp>
      <p:sp>
        <p:nvSpPr>
          <p:cNvPr id="6" name="İçerik Yer Tutucusu 5"/>
          <p:cNvSpPr>
            <a:spLocks noGrp="1"/>
          </p:cNvSpPr>
          <p:nvPr>
            <p:ph idx="1"/>
          </p:nvPr>
        </p:nvSpPr>
        <p:spPr/>
        <p:txBody>
          <a:bodyPr>
            <a:normAutofit lnSpcReduction="10000"/>
          </a:bodyPr>
          <a:lstStyle/>
          <a:p>
            <a:pPr marL="0" indent="0" algn="just">
              <a:buNone/>
            </a:pPr>
            <a:r>
              <a:rPr lang="tr-TR" dirty="0" smtClean="0">
                <a:latin typeface="Times New Roman" panose="02020603050405020304" pitchFamily="18" charset="0"/>
                <a:cs typeface="Times New Roman" panose="02020603050405020304" pitchFamily="18" charset="0"/>
              </a:rPr>
              <a:t>İnsanlar, çeşitli mikroorganizmalara barınak oluşturur. Bir kişide hastalık yapmayan mikroorganizma, diğer bir kişide hastalık oluşturabilir. Bu nedenle bir hastada kullanılan araç gerecin, bir başka hastada güvenle kullanılabilmesi için önce temizlenmesi, sonra uygun yöntemlerle mikropsuz hale getirilmesi gerekir.</a:t>
            </a:r>
          </a:p>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Asepsi; </a:t>
            </a:r>
            <a:r>
              <a:rPr lang="tr-TR" dirty="0" smtClean="0">
                <a:latin typeface="Times New Roman" panose="02020603050405020304" pitchFamily="18" charset="0"/>
                <a:cs typeface="Times New Roman" panose="02020603050405020304" pitchFamily="18" charset="0"/>
              </a:rPr>
              <a:t>patojen mikroorganizmaların bir ortamdan ya da konakçı üzerinden uzaklaştırılması işlemidir. Mikroorganizmaların, vücutta enfeksiyona neden olabilecekleri herhangi bir bölgeye girmesini engellemek için sağlık kuruluşlarında harcanan çabaların tümünü tanımlayan genel terime, </a:t>
            </a:r>
            <a:r>
              <a:rPr lang="tr-TR" b="1" dirty="0" smtClean="0">
                <a:solidFill>
                  <a:srgbClr val="FF0000"/>
                </a:solidFill>
                <a:latin typeface="Times New Roman" panose="02020603050405020304" pitchFamily="18" charset="0"/>
                <a:cs typeface="Times New Roman" panose="02020603050405020304" pitchFamily="18" charset="0"/>
              </a:rPr>
              <a:t>asepsi; </a:t>
            </a:r>
            <a:r>
              <a:rPr lang="tr-TR" dirty="0" smtClean="0">
                <a:latin typeface="Times New Roman" panose="02020603050405020304" pitchFamily="18" charset="0"/>
                <a:cs typeface="Times New Roman" panose="02020603050405020304" pitchFamily="18" charset="0"/>
              </a:rPr>
              <a:t>bu amaçla yapılan işlemlerin tamamına da </a:t>
            </a:r>
            <a:r>
              <a:rPr lang="tr-TR" b="1" dirty="0" smtClean="0">
                <a:solidFill>
                  <a:srgbClr val="FF0000"/>
                </a:solidFill>
                <a:latin typeface="Times New Roman" panose="02020603050405020304" pitchFamily="18" charset="0"/>
                <a:cs typeface="Times New Roman" panose="02020603050405020304" pitchFamily="18" charset="0"/>
              </a:rPr>
              <a:t>aseptik teknik </a:t>
            </a:r>
            <a:r>
              <a:rPr lang="tr-TR" dirty="0" smtClean="0">
                <a:latin typeface="Times New Roman" panose="02020603050405020304" pitchFamily="18" charset="0"/>
                <a:cs typeface="Times New Roman" panose="02020603050405020304" pitchFamily="18" charset="0"/>
              </a:rPr>
              <a:t>denir. </a:t>
            </a:r>
          </a:p>
          <a:p>
            <a:pPr marL="0" indent="0">
              <a:buNone/>
            </a:pPr>
            <a:endParaRPr lang="tr-TR" dirty="0"/>
          </a:p>
        </p:txBody>
      </p:sp>
    </p:spTree>
    <p:extLst>
      <p:ext uri="{BB962C8B-B14F-4D97-AF65-F5344CB8AC3E}">
        <p14:creationId xmlns:p14="http://schemas.microsoft.com/office/powerpoint/2010/main" val="2814454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Nonsteril eldiven</a:t>
            </a:r>
            <a:endParaRPr lang="tr-TR" b="1" dirty="0">
              <a:solidFill>
                <a:srgbClr val="FF0000"/>
              </a:solidFill>
            </a:endParaRPr>
          </a:p>
        </p:txBody>
      </p:sp>
      <p:sp>
        <p:nvSpPr>
          <p:cNvPr id="3" name="İçerik Yer Tutucusu 2"/>
          <p:cNvSpPr>
            <a:spLocks noGrp="1"/>
          </p:cNvSpPr>
          <p:nvPr>
            <p:ph sz="half" idx="1"/>
          </p:nvPr>
        </p:nvSpPr>
        <p:spPr/>
        <p:txBody>
          <a:bodyPr/>
          <a:lstStyle/>
          <a:p>
            <a:pPr marL="0" indent="0">
              <a:buNone/>
            </a:pPr>
            <a:r>
              <a:rPr lang="tr-TR" dirty="0" smtClean="0"/>
              <a:t>Nonsteril eldiven; steril olmayan, (</a:t>
            </a:r>
            <a:r>
              <a:rPr lang="tr-TR" dirty="0" err="1" smtClean="0"/>
              <a:t>nonsteril</a:t>
            </a:r>
            <a:r>
              <a:rPr lang="tr-TR" dirty="0" smtClean="0"/>
              <a:t>) çoklu ambalajlarda kullanıma sunulur.</a:t>
            </a:r>
          </a:p>
          <a:p>
            <a:pPr marL="0" indent="0">
              <a:buNone/>
            </a:pPr>
            <a:r>
              <a:rPr lang="tr-TR" dirty="0" smtClean="0"/>
              <a:t>Sağ ve sol çiftlerden her ikisi de birbirinden farksızdır. Ele oturduğu için rahatlıkla pek çok amaçla kullanılır.</a:t>
            </a:r>
            <a:endParaRPr lang="tr-TR" dirty="0"/>
          </a:p>
        </p:txBody>
      </p:sp>
      <p:pic>
        <p:nvPicPr>
          <p:cNvPr id="5" name="İçerik Yer Tutucusu 4"/>
          <p:cNvPicPr>
            <a:picLocks noGrp="1" noChangeAspect="1"/>
          </p:cNvPicPr>
          <p:nvPr>
            <p:ph sz="half" idx="2"/>
          </p:nvPr>
        </p:nvPicPr>
        <p:blipFill>
          <a:blip r:embed="rId2"/>
          <a:stretch>
            <a:fillRect/>
          </a:stretch>
        </p:blipFill>
        <p:spPr>
          <a:xfrm>
            <a:off x="6764199" y="1825625"/>
            <a:ext cx="1095375" cy="933450"/>
          </a:xfrm>
          <a:prstGeom prst="rect">
            <a:avLst/>
          </a:prstGeom>
        </p:spPr>
      </p:pic>
      <p:pic>
        <p:nvPicPr>
          <p:cNvPr id="6" name="Resim 5"/>
          <p:cNvPicPr>
            <a:picLocks noChangeAspect="1"/>
          </p:cNvPicPr>
          <p:nvPr/>
        </p:nvPicPr>
        <p:blipFill>
          <a:blip r:embed="rId3"/>
          <a:stretch>
            <a:fillRect/>
          </a:stretch>
        </p:blipFill>
        <p:spPr>
          <a:xfrm>
            <a:off x="6764199" y="4001294"/>
            <a:ext cx="3314700" cy="1009650"/>
          </a:xfrm>
          <a:prstGeom prst="rect">
            <a:avLst/>
          </a:prstGeom>
        </p:spPr>
      </p:pic>
      <p:sp>
        <p:nvSpPr>
          <p:cNvPr id="7" name="Dikdörtgen 6"/>
          <p:cNvSpPr/>
          <p:nvPr/>
        </p:nvSpPr>
        <p:spPr>
          <a:xfrm>
            <a:off x="6764199" y="2971800"/>
            <a:ext cx="4168844" cy="407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Nonsteril muayene eldiveni</a:t>
            </a:r>
            <a:endParaRPr lang="tr-TR" dirty="0">
              <a:solidFill>
                <a:srgbClr val="FF0000"/>
              </a:solidFill>
            </a:endParaRPr>
          </a:p>
        </p:txBody>
      </p:sp>
      <p:sp>
        <p:nvSpPr>
          <p:cNvPr id="8" name="Dikdörtgen 7"/>
          <p:cNvSpPr/>
          <p:nvPr/>
        </p:nvSpPr>
        <p:spPr>
          <a:xfrm>
            <a:off x="7454348" y="5337313"/>
            <a:ext cx="4293704"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Nonsteril eldiven giyme ve çıkarma</a:t>
            </a:r>
            <a:endParaRPr lang="tr-TR" dirty="0">
              <a:solidFill>
                <a:srgbClr val="FF0000"/>
              </a:solidFill>
            </a:endParaRPr>
          </a:p>
        </p:txBody>
      </p:sp>
    </p:spTree>
    <p:extLst>
      <p:ext uri="{BB962C8B-B14F-4D97-AF65-F5344CB8AC3E}">
        <p14:creationId xmlns:p14="http://schemas.microsoft.com/office/powerpoint/2010/main" val="3631844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Eldiven kullanımında dikkat edilmesi gereken noktalar</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 Steril ortamlarda yapılması gereken işlemler (cerrahi operasyonlar, </a:t>
            </a:r>
            <a:r>
              <a:rPr lang="tr-TR" dirty="0" err="1" smtClean="0"/>
              <a:t>üriner</a:t>
            </a:r>
            <a:r>
              <a:rPr lang="tr-TR" dirty="0" smtClean="0"/>
              <a:t> </a:t>
            </a:r>
            <a:r>
              <a:rPr lang="tr-TR" dirty="0" err="1" smtClean="0"/>
              <a:t>kateterizasyon</a:t>
            </a:r>
            <a:r>
              <a:rPr lang="tr-TR" dirty="0" smtClean="0"/>
              <a:t> vb.) dışında, steril eldiven kullanmaya gerek yoktur.</a:t>
            </a:r>
          </a:p>
          <a:p>
            <a:pPr marL="0" indent="0">
              <a:buNone/>
            </a:pPr>
            <a:r>
              <a:rPr lang="tr-TR" dirty="0" smtClean="0"/>
              <a:t> Vücut sıvıları, </a:t>
            </a:r>
            <a:r>
              <a:rPr lang="tr-TR" dirty="0" err="1" smtClean="0"/>
              <a:t>kontamine</a:t>
            </a:r>
            <a:r>
              <a:rPr lang="tr-TR" dirty="0" smtClean="0"/>
              <a:t> materyal ve yüzeyler, mukozalar ve zedelenmiş deri ile temastan önce eldiven giyilir.</a:t>
            </a:r>
          </a:p>
          <a:p>
            <a:pPr marL="0" indent="0">
              <a:buNone/>
            </a:pPr>
            <a:r>
              <a:rPr lang="tr-TR" dirty="0" smtClean="0"/>
              <a:t> Sağlık çalışanının deri bütünlüğü bozulmuş ise eldiven giyilir.</a:t>
            </a:r>
          </a:p>
          <a:p>
            <a:pPr marL="0" indent="0">
              <a:buNone/>
            </a:pPr>
            <a:r>
              <a:rPr lang="tr-TR" dirty="0" smtClean="0"/>
              <a:t> Bir hasta ile ilgili işlem bittikten sonra eldivenler hemen çıkarılır, tıbbi</a:t>
            </a:r>
          </a:p>
          <a:p>
            <a:pPr marL="0" indent="0">
              <a:buNone/>
            </a:pPr>
            <a:r>
              <a:rPr lang="tr-TR" dirty="0" smtClean="0"/>
              <a:t>atık torbasına atılır.</a:t>
            </a:r>
          </a:p>
        </p:txBody>
      </p:sp>
    </p:spTree>
    <p:extLst>
      <p:ext uri="{BB962C8B-B14F-4D97-AF65-F5344CB8AC3E}">
        <p14:creationId xmlns:p14="http://schemas.microsoft.com/office/powerpoint/2010/main" val="169627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Eldiven kullanımında dikkat edilmesi gereken noktalar</a:t>
            </a:r>
          </a:p>
        </p:txBody>
      </p:sp>
      <p:sp>
        <p:nvSpPr>
          <p:cNvPr id="6" name="İçerik Yer Tutucusu 5"/>
          <p:cNvSpPr>
            <a:spLocks noGrp="1"/>
          </p:cNvSpPr>
          <p:nvPr>
            <p:ph idx="1"/>
          </p:nvPr>
        </p:nvSpPr>
        <p:spPr/>
        <p:txBody>
          <a:bodyPr>
            <a:normAutofit fontScale="92500" lnSpcReduction="20000"/>
          </a:bodyPr>
          <a:lstStyle/>
          <a:p>
            <a:pPr marL="0" indent="0">
              <a:buNone/>
            </a:pPr>
            <a:r>
              <a:rPr lang="tr-TR" dirty="0"/>
              <a:t> Aynı eldiven, başka bir hasta için kullanılmaz.</a:t>
            </a:r>
          </a:p>
          <a:p>
            <a:pPr marL="0" indent="0">
              <a:buNone/>
            </a:pPr>
            <a:r>
              <a:rPr lang="tr-TR" dirty="0"/>
              <a:t> Eldivenler yıkanmaz.</a:t>
            </a:r>
          </a:p>
          <a:p>
            <a:pPr marL="0" indent="0">
              <a:buNone/>
            </a:pPr>
            <a:r>
              <a:rPr lang="tr-TR" dirty="0"/>
              <a:t> Eldiven bulaşma riskini tamamen ortadan kaldırmaz.</a:t>
            </a:r>
          </a:p>
          <a:p>
            <a:pPr marL="0" indent="0">
              <a:buNone/>
            </a:pPr>
            <a:r>
              <a:rPr lang="tr-TR" dirty="0"/>
              <a:t> Eldiven giymeden önce ve eldiveni çıkardıktan sonra eller mutlaka</a:t>
            </a:r>
          </a:p>
          <a:p>
            <a:pPr marL="0" indent="0">
              <a:buNone/>
            </a:pPr>
            <a:r>
              <a:rPr lang="tr-TR" dirty="0"/>
              <a:t>yıkanır. </a:t>
            </a:r>
            <a:endParaRPr lang="tr-TR" dirty="0" smtClean="0"/>
          </a:p>
          <a:p>
            <a:pPr marL="0" indent="0">
              <a:buNone/>
            </a:pPr>
            <a:r>
              <a:rPr lang="tr-TR" dirty="0" smtClean="0"/>
              <a:t> </a:t>
            </a:r>
            <a:r>
              <a:rPr lang="tr-TR" dirty="0"/>
              <a:t>Bulaşma riskinin fazla olduğu durumlarda, çift eldiven giyilir.</a:t>
            </a:r>
          </a:p>
          <a:p>
            <a:pPr marL="0" indent="0">
              <a:buNone/>
            </a:pPr>
            <a:r>
              <a:rPr lang="tr-TR" dirty="0"/>
              <a:t> Hastadan bir başka hastaya geçerken ayrıca aynı hastanın </a:t>
            </a:r>
            <a:r>
              <a:rPr lang="tr-TR" dirty="0" err="1"/>
              <a:t>kontamine</a:t>
            </a:r>
            <a:endParaRPr lang="tr-TR" dirty="0"/>
          </a:p>
          <a:p>
            <a:pPr marL="0" indent="0">
              <a:buNone/>
            </a:pPr>
            <a:r>
              <a:rPr lang="tr-TR" dirty="0"/>
              <a:t>bölgesiyle temastan sonra başka bir bölgeye temas etmeden önce eldiven</a:t>
            </a:r>
          </a:p>
          <a:p>
            <a:pPr marL="0" indent="0">
              <a:buNone/>
            </a:pPr>
            <a:r>
              <a:rPr lang="tr-TR" dirty="0"/>
              <a:t>mutlaka değiştirilir.</a:t>
            </a:r>
          </a:p>
          <a:p>
            <a:pPr marL="0" indent="0">
              <a:buNone/>
            </a:pPr>
            <a:r>
              <a:rPr lang="tr-TR" dirty="0"/>
              <a:t> Aynı eldivenle asla iki farklı girişimde bulunulmaz.</a:t>
            </a:r>
          </a:p>
        </p:txBody>
      </p:sp>
    </p:spTree>
    <p:extLst>
      <p:ext uri="{BB962C8B-B14F-4D97-AF65-F5344CB8AC3E}">
        <p14:creationId xmlns:p14="http://schemas.microsoft.com/office/powerpoint/2010/main" val="3542289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Steril Paket ve Bohça Açma</a:t>
            </a:r>
            <a:br>
              <a:rPr lang="tr-TR" dirty="0" smtClean="0"/>
            </a:br>
            <a:endParaRPr lang="tr-TR" dirty="0"/>
          </a:p>
        </p:txBody>
      </p:sp>
      <p:sp>
        <p:nvSpPr>
          <p:cNvPr id="3" name="İçerik Yer Tutucusu 2"/>
          <p:cNvSpPr>
            <a:spLocks noGrp="1"/>
          </p:cNvSpPr>
          <p:nvPr>
            <p:ph sz="half" idx="1"/>
          </p:nvPr>
        </p:nvSpPr>
        <p:spPr/>
        <p:txBody>
          <a:bodyPr>
            <a:normAutofit fontScale="85000" lnSpcReduction="20000"/>
          </a:bodyPr>
          <a:lstStyle/>
          <a:p>
            <a:pPr marL="0" indent="0">
              <a:buNone/>
            </a:pPr>
            <a:r>
              <a:rPr lang="tr-TR" dirty="0" smtClean="0"/>
              <a:t>Steril paket ve bohça, tekniğine uygun olarak açılır. Böylelikle steril paket ve bohçanın sterilliği bozulmaz.</a:t>
            </a:r>
          </a:p>
          <a:p>
            <a:pPr marL="0" indent="0">
              <a:buNone/>
            </a:pPr>
            <a:r>
              <a:rPr lang="tr-TR" b="1" dirty="0" smtClean="0">
                <a:solidFill>
                  <a:srgbClr val="FF0000"/>
                </a:solidFill>
              </a:rPr>
              <a:t>Steril paket ve bohça açmada dikkat edilecek noktalar</a:t>
            </a:r>
          </a:p>
          <a:p>
            <a:pPr marL="0" indent="0">
              <a:buNone/>
            </a:pPr>
            <a:r>
              <a:rPr lang="tr-TR" dirty="0" smtClean="0"/>
              <a:t> Steril bir paketin dışının steril olmadığını unutmayınız.</a:t>
            </a:r>
          </a:p>
          <a:p>
            <a:pPr marL="0" indent="0">
              <a:buNone/>
            </a:pPr>
            <a:r>
              <a:rPr lang="tr-TR" dirty="0" smtClean="0"/>
              <a:t> Steril malzeme paketinin yırtık olup olmadığı kontrol edilir.</a:t>
            </a:r>
          </a:p>
          <a:p>
            <a:pPr marL="0" indent="0">
              <a:buNone/>
            </a:pPr>
            <a:r>
              <a:rPr lang="tr-TR" dirty="0" smtClean="0"/>
              <a:t> Steril malzeme paketinin ıslak olup olmadığı kontrol edilir.</a:t>
            </a:r>
          </a:p>
          <a:p>
            <a:pPr marL="0" indent="0">
              <a:buNone/>
            </a:pPr>
            <a:r>
              <a:rPr lang="tr-TR" dirty="0" smtClean="0"/>
              <a:t> Steril malzeme paketinin son kullanma tarihi kontrol edilir.</a:t>
            </a:r>
          </a:p>
        </p:txBody>
      </p:sp>
      <p:pic>
        <p:nvPicPr>
          <p:cNvPr id="5" name="İçerik Yer Tutucusu 4"/>
          <p:cNvPicPr>
            <a:picLocks noGrp="1" noChangeAspect="1"/>
          </p:cNvPicPr>
          <p:nvPr>
            <p:ph sz="half" idx="2"/>
          </p:nvPr>
        </p:nvPicPr>
        <p:blipFill>
          <a:blip r:embed="rId2"/>
          <a:stretch>
            <a:fillRect/>
          </a:stretch>
        </p:blipFill>
        <p:spPr>
          <a:xfrm>
            <a:off x="6997976" y="2003736"/>
            <a:ext cx="2476500" cy="1152525"/>
          </a:xfrm>
          <a:prstGeom prst="rect">
            <a:avLst/>
          </a:prstGeom>
        </p:spPr>
      </p:pic>
      <p:sp>
        <p:nvSpPr>
          <p:cNvPr id="6" name="Dikdörtgen 5"/>
          <p:cNvSpPr/>
          <p:nvPr/>
        </p:nvSpPr>
        <p:spPr>
          <a:xfrm>
            <a:off x="6420677" y="4001294"/>
            <a:ext cx="5371155"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a) Steril edilmemiş paket </a:t>
            </a:r>
          </a:p>
          <a:p>
            <a:pPr algn="ctr"/>
            <a:r>
              <a:rPr lang="tr-TR" dirty="0" smtClean="0">
                <a:solidFill>
                  <a:srgbClr val="FF0000"/>
                </a:solidFill>
              </a:rPr>
              <a:t>b) Steril edilmiş paket (Bantlara dikkat ediniz.)</a:t>
            </a:r>
            <a:endParaRPr lang="tr-TR" dirty="0">
              <a:solidFill>
                <a:srgbClr val="FF0000"/>
              </a:solidFill>
            </a:endParaRPr>
          </a:p>
        </p:txBody>
      </p:sp>
    </p:spTree>
    <p:extLst>
      <p:ext uri="{BB962C8B-B14F-4D97-AF65-F5344CB8AC3E}">
        <p14:creationId xmlns:p14="http://schemas.microsoft.com/office/powerpoint/2010/main" val="43562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normAutofit fontScale="90000"/>
          </a:bodyPr>
          <a:lstStyle/>
          <a:p>
            <a:pPr lvl="0">
              <a:spcBef>
                <a:spcPts val="1000"/>
              </a:spcBef>
            </a:pPr>
            <a:r>
              <a:rPr lang="tr-TR" sz="2400" b="1" dirty="0" smtClean="0">
                <a:solidFill>
                  <a:srgbClr val="FF0000"/>
                </a:solidFill>
                <a:latin typeface="Calibri"/>
                <a:ea typeface="+mn-ea"/>
                <a:cs typeface="+mn-cs"/>
              </a:rPr>
              <a:t/>
            </a:r>
            <a:br>
              <a:rPr lang="tr-TR" sz="2400" b="1" dirty="0" smtClean="0">
                <a:solidFill>
                  <a:srgbClr val="FF0000"/>
                </a:solidFill>
                <a:latin typeface="Calibri"/>
                <a:ea typeface="+mn-ea"/>
                <a:cs typeface="+mn-cs"/>
              </a:rPr>
            </a:br>
            <a:r>
              <a:rPr lang="tr-TR" sz="4000" b="1" dirty="0" smtClean="0">
                <a:solidFill>
                  <a:srgbClr val="FF0000"/>
                </a:solidFill>
                <a:latin typeface="Calibri"/>
                <a:ea typeface="+mn-ea"/>
                <a:cs typeface="+mn-cs"/>
              </a:rPr>
              <a:t>Steril </a:t>
            </a:r>
            <a:r>
              <a:rPr lang="tr-TR" sz="4000" b="1" dirty="0">
                <a:solidFill>
                  <a:srgbClr val="FF0000"/>
                </a:solidFill>
                <a:latin typeface="Calibri"/>
                <a:ea typeface="+mn-ea"/>
                <a:cs typeface="+mn-cs"/>
              </a:rPr>
              <a:t>paket ve bohça açmada dikkat edilecek noktalar</a:t>
            </a:r>
            <a:r>
              <a:rPr lang="tr-TR" sz="2400" b="1" dirty="0">
                <a:solidFill>
                  <a:srgbClr val="FF0000"/>
                </a:solidFill>
                <a:latin typeface="Calibri"/>
                <a:ea typeface="+mn-ea"/>
                <a:cs typeface="+mn-cs"/>
              </a:rPr>
              <a:t/>
            </a:r>
            <a:br>
              <a:rPr lang="tr-TR" sz="2400" b="1" dirty="0">
                <a:solidFill>
                  <a:srgbClr val="FF0000"/>
                </a:solidFill>
                <a:latin typeface="Calibri"/>
                <a:ea typeface="+mn-ea"/>
                <a:cs typeface="+mn-cs"/>
              </a:rPr>
            </a:br>
            <a:endParaRPr lang="tr-TR" dirty="0"/>
          </a:p>
        </p:txBody>
      </p:sp>
      <p:sp>
        <p:nvSpPr>
          <p:cNvPr id="3" name="İçerik Yer Tutucusu 2"/>
          <p:cNvSpPr>
            <a:spLocks noGrp="1"/>
          </p:cNvSpPr>
          <p:nvPr>
            <p:ph idx="1"/>
          </p:nvPr>
        </p:nvSpPr>
        <p:spPr/>
        <p:txBody>
          <a:bodyPr>
            <a:normAutofit/>
          </a:bodyPr>
          <a:lstStyle/>
          <a:p>
            <a:pPr marL="0" indent="0">
              <a:buNone/>
            </a:pPr>
            <a:r>
              <a:rPr lang="tr-TR" dirty="0"/>
              <a:t> Paket üzerinde sterilizasyon işlemine tabi tutulduğunu gösteren </a:t>
            </a:r>
            <a:r>
              <a:rPr lang="tr-TR" dirty="0" err="1"/>
              <a:t>maruziyet</a:t>
            </a:r>
            <a:r>
              <a:rPr lang="tr-TR" dirty="0"/>
              <a:t> bantları (</a:t>
            </a:r>
            <a:r>
              <a:rPr lang="tr-TR" dirty="0" err="1"/>
              <a:t>indikatörlü</a:t>
            </a:r>
            <a:r>
              <a:rPr lang="tr-TR" dirty="0"/>
              <a:t> etiketler) kontrol edilir.</a:t>
            </a:r>
          </a:p>
          <a:p>
            <a:pPr marL="0" indent="0">
              <a:buNone/>
            </a:pPr>
            <a:r>
              <a:rPr lang="tr-TR" dirty="0"/>
              <a:t> Paketi kesinlikle yırtarak açmayınız.</a:t>
            </a:r>
          </a:p>
          <a:p>
            <a:pPr marL="0" indent="0">
              <a:buNone/>
            </a:pPr>
            <a:r>
              <a:rPr lang="tr-TR" dirty="0"/>
              <a:t> Steril malzemeyi, steril giyinen birisi için açıyorsanız açtığınız paketin içindeki malzemeyi almasını bekleyiniz, paketin içine dokunmayınız.</a:t>
            </a:r>
          </a:p>
          <a:p>
            <a:pPr marL="0" indent="0">
              <a:buNone/>
            </a:pPr>
            <a:r>
              <a:rPr lang="tr-TR" dirty="0"/>
              <a:t> Steril paket veya bohça bir yere konularak açılacak ise zemin kuru, boş, bel seviyesinden yüksekte ve düz olmalıdır.</a:t>
            </a:r>
          </a:p>
          <a:p>
            <a:pPr marL="0" indent="0">
              <a:buNone/>
            </a:pPr>
            <a:endParaRPr lang="tr-TR" dirty="0"/>
          </a:p>
        </p:txBody>
      </p:sp>
    </p:spTree>
    <p:extLst>
      <p:ext uri="{BB962C8B-B14F-4D97-AF65-F5344CB8AC3E}">
        <p14:creationId xmlns:p14="http://schemas.microsoft.com/office/powerpoint/2010/main" val="2478516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Steril Paket ve Bohça Açma Uygulaması</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1825625"/>
            <a:ext cx="5141864" cy="4351338"/>
          </a:xfrm>
          <a:prstGeom prst="rect">
            <a:avLst/>
          </a:prstGeom>
        </p:spPr>
      </p:pic>
      <p:pic>
        <p:nvPicPr>
          <p:cNvPr id="6" name="İçerik Yer Tutucusu 5"/>
          <p:cNvPicPr>
            <a:picLocks noGrp="1" noChangeAspect="1"/>
          </p:cNvPicPr>
          <p:nvPr>
            <p:ph sz="half" idx="2"/>
          </p:nvPr>
        </p:nvPicPr>
        <p:blipFill>
          <a:blip r:embed="rId3"/>
          <a:stretch>
            <a:fillRect/>
          </a:stretch>
        </p:blipFill>
        <p:spPr>
          <a:xfrm>
            <a:off x="6673110" y="1825625"/>
            <a:ext cx="4191000" cy="4351338"/>
          </a:xfrm>
          <a:prstGeom prst="rect">
            <a:avLst/>
          </a:prstGeom>
        </p:spPr>
      </p:pic>
    </p:spTree>
    <p:extLst>
      <p:ext uri="{BB962C8B-B14F-4D97-AF65-F5344CB8AC3E}">
        <p14:creationId xmlns:p14="http://schemas.microsoft.com/office/powerpoint/2010/main" val="278827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2. ANTİSEPSİ</a:t>
            </a:r>
            <a:br>
              <a:rPr lang="tr-TR" dirty="0" smtClean="0"/>
            </a:b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Enfeksiyonun önlenmesi için vücut yüzeyinde (deri ve mukoza) ve yaralarda bulunan patojen mikroorganizmaların kimyasal maddelerle temizlenmesi işlemine, </a:t>
            </a:r>
            <a:r>
              <a:rPr lang="tr-TR" b="1" dirty="0" smtClean="0">
                <a:solidFill>
                  <a:srgbClr val="FF0000"/>
                </a:solidFill>
              </a:rPr>
              <a:t>antisepsi </a:t>
            </a:r>
            <a:r>
              <a:rPr lang="tr-TR" dirty="0" smtClean="0"/>
              <a:t>denir.</a:t>
            </a:r>
          </a:p>
          <a:p>
            <a:pPr marL="0" indent="0">
              <a:buNone/>
            </a:pPr>
            <a:r>
              <a:rPr lang="tr-TR" dirty="0" smtClean="0"/>
              <a:t>Canlı yüzeylerde, patojen mikroorganizmaları temizleyerek antisepsiyi sağlayan kimyasal maddelere, </a:t>
            </a:r>
            <a:r>
              <a:rPr lang="tr-TR" b="1" dirty="0" smtClean="0">
                <a:solidFill>
                  <a:srgbClr val="FF0000"/>
                </a:solidFill>
              </a:rPr>
              <a:t>antiseptik solüsyon </a:t>
            </a:r>
            <a:r>
              <a:rPr lang="tr-TR" dirty="0" smtClean="0"/>
              <a:t>denir. </a:t>
            </a:r>
          </a:p>
          <a:p>
            <a:pPr marL="0" indent="0">
              <a:buNone/>
            </a:pPr>
            <a:r>
              <a:rPr lang="tr-TR" dirty="0" smtClean="0"/>
              <a:t>Antiseptik solüsyonlar, dezenfeksiyonda kullanılan kimyasal maddelerin yeterince sulandırılarak dokularda kullanılabilir duruma getirilir. Bu nedenle antisepsi işlemine, </a:t>
            </a:r>
            <a:r>
              <a:rPr lang="tr-TR" b="1" dirty="0" smtClean="0">
                <a:solidFill>
                  <a:srgbClr val="FF0000"/>
                </a:solidFill>
              </a:rPr>
              <a:t>doku dezenfeksiyonu </a:t>
            </a:r>
            <a:r>
              <a:rPr lang="tr-TR" dirty="0" smtClean="0"/>
              <a:t>da denir.</a:t>
            </a:r>
          </a:p>
          <a:p>
            <a:pPr marL="0" indent="0">
              <a:buNone/>
            </a:pPr>
            <a:r>
              <a:rPr lang="tr-TR" dirty="0" smtClean="0"/>
              <a:t>Antiseptik solüsyonlar su, sabun gibi sadece kir ve bakterileri azaltmaz; bu ajanlar kimyasal etki ile bakterileri öldürür (bakterisit etki) veya bakterilerin üremelerini durdurur (</a:t>
            </a:r>
            <a:r>
              <a:rPr lang="tr-TR" dirty="0" err="1" smtClean="0"/>
              <a:t>bakteriostatik</a:t>
            </a:r>
            <a:r>
              <a:rPr lang="tr-TR" dirty="0" smtClean="0"/>
              <a:t> etki).</a:t>
            </a:r>
          </a:p>
        </p:txBody>
      </p:sp>
    </p:spTree>
    <p:extLst>
      <p:ext uri="{BB962C8B-B14F-4D97-AF65-F5344CB8AC3E}">
        <p14:creationId xmlns:p14="http://schemas.microsoft.com/office/powerpoint/2010/main" val="3612883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solidFill>
                  <a:srgbClr val="FF0000"/>
                </a:solidFill>
              </a:rPr>
              <a:t>El ve cilt antisepsisi için kullanılan antiseptik solüsyonlar</a:t>
            </a:r>
            <a:endParaRPr lang="tr-TR" sz="3600" dirty="0"/>
          </a:p>
        </p:txBody>
      </p:sp>
      <p:sp>
        <p:nvSpPr>
          <p:cNvPr id="3" name="İçerik Yer Tutucusu 2"/>
          <p:cNvSpPr>
            <a:spLocks noGrp="1"/>
          </p:cNvSpPr>
          <p:nvPr>
            <p:ph idx="1"/>
          </p:nvPr>
        </p:nvSpPr>
        <p:spPr/>
        <p:txBody>
          <a:bodyPr/>
          <a:lstStyle/>
          <a:p>
            <a:pPr marL="0" lvl="0" indent="0">
              <a:buNone/>
            </a:pPr>
            <a:r>
              <a:rPr lang="tr-TR" sz="2400" dirty="0" smtClean="0">
                <a:solidFill>
                  <a:prstClr val="black"/>
                </a:solidFill>
              </a:rPr>
              <a:t> </a:t>
            </a:r>
            <a:r>
              <a:rPr lang="tr-TR" sz="2400" dirty="0">
                <a:solidFill>
                  <a:prstClr val="black"/>
                </a:solidFill>
              </a:rPr>
              <a:t>Sabun</a:t>
            </a:r>
          </a:p>
          <a:p>
            <a:pPr marL="0" lvl="0" indent="0">
              <a:buNone/>
            </a:pPr>
            <a:r>
              <a:rPr lang="tr-TR" sz="2400" dirty="0">
                <a:solidFill>
                  <a:prstClr val="black"/>
                </a:solidFill>
              </a:rPr>
              <a:t> </a:t>
            </a:r>
            <a:r>
              <a:rPr lang="tr-TR" sz="2400" dirty="0" err="1">
                <a:solidFill>
                  <a:prstClr val="black"/>
                </a:solidFill>
              </a:rPr>
              <a:t>Heksaklorofen</a:t>
            </a:r>
            <a:r>
              <a:rPr lang="tr-TR" sz="2400" dirty="0">
                <a:solidFill>
                  <a:prstClr val="black"/>
                </a:solidFill>
              </a:rPr>
              <a:t> (</a:t>
            </a:r>
            <a:r>
              <a:rPr lang="tr-TR" sz="2400" dirty="0" err="1">
                <a:solidFill>
                  <a:prstClr val="black"/>
                </a:solidFill>
              </a:rPr>
              <a:t>Phisohex</a:t>
            </a:r>
            <a:r>
              <a:rPr lang="tr-TR" sz="2400" dirty="0">
                <a:solidFill>
                  <a:prstClr val="black"/>
                </a:solidFill>
              </a:rPr>
              <a:t>)</a:t>
            </a:r>
          </a:p>
          <a:p>
            <a:pPr marL="0" lvl="0" indent="0">
              <a:buNone/>
            </a:pPr>
            <a:r>
              <a:rPr lang="tr-TR" sz="2400" dirty="0">
                <a:solidFill>
                  <a:prstClr val="black"/>
                </a:solidFill>
              </a:rPr>
              <a:t> </a:t>
            </a:r>
            <a:r>
              <a:rPr lang="tr-TR" sz="2400" dirty="0" err="1">
                <a:solidFill>
                  <a:prstClr val="black"/>
                </a:solidFill>
              </a:rPr>
              <a:t>Klorheksidin</a:t>
            </a:r>
            <a:r>
              <a:rPr lang="tr-TR" sz="2400" dirty="0">
                <a:solidFill>
                  <a:prstClr val="black"/>
                </a:solidFill>
              </a:rPr>
              <a:t> </a:t>
            </a:r>
            <a:r>
              <a:rPr lang="tr-TR" sz="2400" dirty="0" err="1">
                <a:solidFill>
                  <a:prstClr val="black"/>
                </a:solidFill>
              </a:rPr>
              <a:t>Glukonat</a:t>
            </a:r>
            <a:r>
              <a:rPr lang="tr-TR" sz="2400" dirty="0">
                <a:solidFill>
                  <a:prstClr val="black"/>
                </a:solidFill>
              </a:rPr>
              <a:t> (</a:t>
            </a:r>
            <a:r>
              <a:rPr lang="tr-TR" sz="2400" dirty="0" err="1">
                <a:solidFill>
                  <a:prstClr val="black"/>
                </a:solidFill>
              </a:rPr>
              <a:t>hibiscrup</a:t>
            </a:r>
            <a:r>
              <a:rPr lang="tr-TR" sz="2400" dirty="0">
                <a:solidFill>
                  <a:prstClr val="black"/>
                </a:solidFill>
              </a:rPr>
              <a:t>, </a:t>
            </a:r>
            <a:r>
              <a:rPr lang="tr-TR" sz="2400" dirty="0" err="1">
                <a:solidFill>
                  <a:prstClr val="black"/>
                </a:solidFill>
              </a:rPr>
              <a:t>klorhex</a:t>
            </a:r>
            <a:r>
              <a:rPr lang="tr-TR" sz="2400" dirty="0">
                <a:solidFill>
                  <a:prstClr val="black"/>
                </a:solidFill>
              </a:rPr>
              <a:t>)</a:t>
            </a:r>
          </a:p>
          <a:p>
            <a:pPr marL="0" lvl="0" indent="0">
              <a:buNone/>
            </a:pPr>
            <a:r>
              <a:rPr lang="tr-TR" sz="2400" dirty="0">
                <a:solidFill>
                  <a:prstClr val="black"/>
                </a:solidFill>
              </a:rPr>
              <a:t> </a:t>
            </a:r>
            <a:r>
              <a:rPr lang="tr-TR" sz="2400" dirty="0" err="1">
                <a:solidFill>
                  <a:prstClr val="black"/>
                </a:solidFill>
              </a:rPr>
              <a:t>İyodin</a:t>
            </a:r>
            <a:r>
              <a:rPr lang="tr-TR" sz="2400" dirty="0">
                <a:solidFill>
                  <a:prstClr val="black"/>
                </a:solidFill>
              </a:rPr>
              <a:t> ve </a:t>
            </a:r>
            <a:r>
              <a:rPr lang="tr-TR" sz="2400" dirty="0" err="1">
                <a:solidFill>
                  <a:prstClr val="black"/>
                </a:solidFill>
              </a:rPr>
              <a:t>İyodoformlar</a:t>
            </a:r>
            <a:endParaRPr lang="tr-TR" sz="2400" dirty="0">
              <a:solidFill>
                <a:prstClr val="black"/>
              </a:solidFill>
            </a:endParaRPr>
          </a:p>
          <a:p>
            <a:pPr marL="0" lvl="0" indent="0">
              <a:buNone/>
            </a:pPr>
            <a:r>
              <a:rPr lang="tr-TR" sz="2400" dirty="0">
                <a:solidFill>
                  <a:prstClr val="black"/>
                </a:solidFill>
              </a:rPr>
              <a:t> </a:t>
            </a:r>
            <a:r>
              <a:rPr lang="tr-TR" sz="2400" dirty="0" err="1">
                <a:solidFill>
                  <a:prstClr val="black"/>
                </a:solidFill>
              </a:rPr>
              <a:t>Triklosan</a:t>
            </a:r>
            <a:endParaRPr lang="tr-TR" sz="2400" dirty="0">
              <a:solidFill>
                <a:prstClr val="black"/>
              </a:solidFill>
            </a:endParaRPr>
          </a:p>
          <a:p>
            <a:pPr marL="0" lvl="0" indent="0">
              <a:buNone/>
            </a:pPr>
            <a:r>
              <a:rPr lang="tr-TR" sz="2400" dirty="0">
                <a:solidFill>
                  <a:prstClr val="black"/>
                </a:solidFill>
              </a:rPr>
              <a:t> Alkoller (%70) etil ya da </a:t>
            </a:r>
            <a:r>
              <a:rPr lang="tr-TR" sz="2400" dirty="0" err="1">
                <a:solidFill>
                  <a:prstClr val="black"/>
                </a:solidFill>
              </a:rPr>
              <a:t>izopropil</a:t>
            </a:r>
            <a:r>
              <a:rPr lang="tr-TR" sz="2400" dirty="0">
                <a:solidFill>
                  <a:prstClr val="black"/>
                </a:solidFill>
              </a:rPr>
              <a:t> alkol</a:t>
            </a:r>
          </a:p>
          <a:p>
            <a:pPr marL="0" lvl="0" indent="0">
              <a:buNone/>
            </a:pPr>
            <a:r>
              <a:rPr lang="tr-TR" sz="2400" dirty="0">
                <a:solidFill>
                  <a:prstClr val="black"/>
                </a:solidFill>
              </a:rPr>
              <a:t> </a:t>
            </a:r>
            <a:r>
              <a:rPr lang="tr-TR" sz="2400" dirty="0" err="1">
                <a:solidFill>
                  <a:prstClr val="black"/>
                </a:solidFill>
              </a:rPr>
              <a:t>Paraklorometoksilin</a:t>
            </a:r>
            <a:r>
              <a:rPr lang="tr-TR" sz="2400" dirty="0">
                <a:solidFill>
                  <a:prstClr val="black"/>
                </a:solidFill>
              </a:rPr>
              <a:t> (PCMX) </a:t>
            </a:r>
          </a:p>
          <a:p>
            <a:pPr marL="0" indent="0">
              <a:buNone/>
            </a:pPr>
            <a:endParaRPr lang="tr-TR" dirty="0"/>
          </a:p>
        </p:txBody>
      </p:sp>
    </p:spTree>
    <p:extLst>
      <p:ext uri="{BB962C8B-B14F-4D97-AF65-F5344CB8AC3E}">
        <p14:creationId xmlns:p14="http://schemas.microsoft.com/office/powerpoint/2010/main" val="2834365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 DEZENFEKSİYON</a:t>
            </a:r>
            <a:br>
              <a:rPr lang="tr-TR" dirty="0" smtClean="0"/>
            </a:br>
            <a:endParaRPr lang="tr-TR" dirty="0"/>
          </a:p>
        </p:txBody>
      </p:sp>
      <p:sp>
        <p:nvSpPr>
          <p:cNvPr id="3" name="İçerik Yer Tutucusu 2"/>
          <p:cNvSpPr>
            <a:spLocks noGrp="1"/>
          </p:cNvSpPr>
          <p:nvPr>
            <p:ph sz="half" idx="1"/>
          </p:nvPr>
        </p:nvSpPr>
        <p:spPr/>
        <p:txBody>
          <a:bodyPr>
            <a:normAutofit fontScale="92500" lnSpcReduction="10000"/>
          </a:bodyPr>
          <a:lstStyle/>
          <a:p>
            <a:pPr marL="0" indent="0">
              <a:buNone/>
            </a:pPr>
            <a:r>
              <a:rPr lang="tr-TR" dirty="0" smtClean="0"/>
              <a:t>Dezenfeksiyon, cansız objelerde hastalık yapabilen mikroorganizmaların (sporlar</a:t>
            </a:r>
          </a:p>
          <a:p>
            <a:pPr marL="0" indent="0">
              <a:buNone/>
            </a:pPr>
            <a:r>
              <a:rPr lang="tr-TR" dirty="0" smtClean="0"/>
              <a:t>hariç) çoğalmasının engellenmesi veya yok edilmesi işlemidir. Dezenfeksiyon için kullanılan kimyasal solüsyonlara, </a:t>
            </a:r>
            <a:r>
              <a:rPr lang="tr-TR" b="1" dirty="0" smtClean="0">
                <a:solidFill>
                  <a:srgbClr val="FF0000"/>
                </a:solidFill>
              </a:rPr>
              <a:t>dezenfektan</a:t>
            </a:r>
            <a:r>
              <a:rPr lang="tr-TR" dirty="0" smtClean="0"/>
              <a:t> denir. Dezenfektan çok düşük konsantrasyonlarda vücut yüzeyine uygulandığı zaman, </a:t>
            </a:r>
            <a:r>
              <a:rPr lang="tr-TR" b="1" dirty="0" smtClean="0">
                <a:solidFill>
                  <a:srgbClr val="FF0000"/>
                </a:solidFill>
              </a:rPr>
              <a:t>antiseptik</a:t>
            </a:r>
            <a:r>
              <a:rPr lang="tr-TR" dirty="0" smtClean="0"/>
              <a:t> ismini alır. Antiseptiklerle canlı dokulardan mikroorganizmaların uzaklaştırılması işlemine ise </a:t>
            </a:r>
            <a:r>
              <a:rPr lang="tr-TR" b="1" dirty="0" smtClean="0">
                <a:solidFill>
                  <a:srgbClr val="FF0000"/>
                </a:solidFill>
              </a:rPr>
              <a:t>antisepsi </a:t>
            </a:r>
            <a:r>
              <a:rPr lang="tr-TR" dirty="0" smtClean="0"/>
              <a:t>denir.</a:t>
            </a:r>
          </a:p>
          <a:p>
            <a:pPr marL="0" indent="0">
              <a:buNone/>
            </a:pPr>
            <a:endParaRPr lang="tr-TR" dirty="0"/>
          </a:p>
        </p:txBody>
      </p:sp>
      <p:sp>
        <p:nvSpPr>
          <p:cNvPr id="4" name="İçerik Yer Tutucusu 3"/>
          <p:cNvSpPr>
            <a:spLocks noGrp="1"/>
          </p:cNvSpPr>
          <p:nvPr>
            <p:ph sz="half" idx="2"/>
          </p:nvPr>
        </p:nvSpPr>
        <p:spPr/>
        <p:txBody>
          <a:bodyPr>
            <a:normAutofit fontScale="92500" lnSpcReduction="10000"/>
          </a:bodyPr>
          <a:lstStyle/>
          <a:p>
            <a:pPr marL="0" indent="0">
              <a:buNone/>
            </a:pPr>
            <a:r>
              <a:rPr lang="tr-TR" dirty="0" smtClean="0">
                <a:solidFill>
                  <a:srgbClr val="FF0000"/>
                </a:solidFill>
              </a:rPr>
              <a:t>Dezenfeksiyonun amacı ve önemi</a:t>
            </a:r>
          </a:p>
          <a:p>
            <a:pPr marL="0" indent="0">
              <a:buNone/>
            </a:pPr>
            <a:r>
              <a:rPr lang="tr-TR" dirty="0" smtClean="0"/>
              <a:t>Organizmada gelişebilecek olası bir enfeksiyonun başlamasını engellemek için ortamdaki potansiyel tehlikeye sahip mikroorganizmaları tür ve sayıca azaltmak, yok etmek veya uzaklaştırmaktır. </a:t>
            </a:r>
          </a:p>
          <a:p>
            <a:pPr marL="0" indent="0">
              <a:buNone/>
            </a:pPr>
            <a:r>
              <a:rPr lang="tr-TR" dirty="0" smtClean="0"/>
              <a:t>Hastane ortamında gerek hasta bakımı ile ilgili araç gereçlerin, gerekse ortamın dezenfeksiyonunu sağlamak.</a:t>
            </a:r>
          </a:p>
          <a:p>
            <a:endParaRPr lang="tr-TR" dirty="0"/>
          </a:p>
        </p:txBody>
      </p:sp>
    </p:spTree>
    <p:extLst>
      <p:ext uri="{BB962C8B-B14F-4D97-AF65-F5344CB8AC3E}">
        <p14:creationId xmlns:p14="http://schemas.microsoft.com/office/powerpoint/2010/main" val="2595360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normAutofit fontScale="70000" lnSpcReduction="20000"/>
          </a:bodyPr>
          <a:lstStyle/>
          <a:p>
            <a:pPr marL="0" indent="0">
              <a:buNone/>
            </a:pPr>
            <a:r>
              <a:rPr lang="tr-TR" b="1" dirty="0" smtClean="0">
                <a:solidFill>
                  <a:srgbClr val="FF0000"/>
                </a:solidFill>
              </a:rPr>
              <a:t>Dezenfektanların etkisi</a:t>
            </a:r>
          </a:p>
          <a:p>
            <a:pPr marL="0" indent="0">
              <a:buNone/>
            </a:pPr>
            <a:r>
              <a:rPr lang="tr-TR" dirty="0" smtClean="0"/>
              <a:t> Dezenfektanın yoğunluğuna,</a:t>
            </a:r>
          </a:p>
          <a:p>
            <a:pPr marL="0" indent="0">
              <a:buNone/>
            </a:pPr>
            <a:r>
              <a:rPr lang="tr-TR" dirty="0" smtClean="0"/>
              <a:t> Dezenfeksiyon solüsyonun ısısına,</a:t>
            </a:r>
          </a:p>
          <a:p>
            <a:pPr marL="0" indent="0">
              <a:buNone/>
            </a:pPr>
            <a:r>
              <a:rPr lang="tr-TR" dirty="0" smtClean="0"/>
              <a:t> Organizma ile temas ettiği süreye,</a:t>
            </a:r>
          </a:p>
          <a:p>
            <a:pPr marL="0" indent="0">
              <a:buNone/>
            </a:pPr>
            <a:r>
              <a:rPr lang="tr-TR" dirty="0" smtClean="0"/>
              <a:t> Organizmanın miktarı ve türüne,</a:t>
            </a:r>
          </a:p>
          <a:p>
            <a:pPr marL="0" indent="0">
              <a:buNone/>
            </a:pPr>
            <a:r>
              <a:rPr lang="tr-TR" dirty="0" smtClean="0"/>
              <a:t> Dezenfekte edilecek materyalin temizliğine bağlıdır.</a:t>
            </a:r>
          </a:p>
          <a:p>
            <a:pPr marL="0" indent="0">
              <a:buNone/>
            </a:pPr>
            <a:r>
              <a:rPr lang="tr-TR" dirty="0" smtClean="0"/>
              <a:t>Dezenfektan maddeler, mikroorganizmaların zarına geçerek etkisini gösterir. Ancak obje üzerindeki kan, serum ve diğer proteinli maddeler geçişi önleyip dezenfeksiyonu etkisiz hale getirebilir. Bu nedenle dezenfekte edilecek materyalin çok iyi yıkanıp durulanması gerekir. Yüksek yoğunluktaki dezenfektanların öldürücü etkisi yüksektir.</a:t>
            </a:r>
          </a:p>
          <a:p>
            <a:pPr marL="0" indent="0">
              <a:buNone/>
            </a:pPr>
            <a:endParaRPr lang="tr-TR" dirty="0"/>
          </a:p>
        </p:txBody>
      </p:sp>
      <p:sp>
        <p:nvSpPr>
          <p:cNvPr id="4" name="İçerik Yer Tutucusu 3"/>
          <p:cNvSpPr>
            <a:spLocks noGrp="1"/>
          </p:cNvSpPr>
          <p:nvPr>
            <p:ph sz="half" idx="2"/>
          </p:nvPr>
        </p:nvSpPr>
        <p:spPr/>
        <p:txBody>
          <a:bodyPr>
            <a:normAutofit fontScale="70000" lnSpcReduction="20000"/>
          </a:bodyPr>
          <a:lstStyle/>
          <a:p>
            <a:pPr marL="0" indent="0">
              <a:buNone/>
            </a:pPr>
            <a:r>
              <a:rPr lang="tr-TR" b="1" dirty="0" smtClean="0">
                <a:solidFill>
                  <a:srgbClr val="FF0000"/>
                </a:solidFill>
              </a:rPr>
              <a:t>Dezenfeksiyonun başarıya ulaşması için yapılması gerekenler</a:t>
            </a:r>
          </a:p>
          <a:p>
            <a:pPr marL="0" indent="0">
              <a:buNone/>
            </a:pPr>
            <a:r>
              <a:rPr lang="tr-TR" dirty="0" smtClean="0"/>
              <a:t> Dezenfekte edilecek objede materyal artığı temizlenir.</a:t>
            </a:r>
          </a:p>
          <a:p>
            <a:pPr marL="0" indent="0">
              <a:buNone/>
            </a:pPr>
            <a:r>
              <a:rPr lang="tr-TR" dirty="0" smtClean="0"/>
              <a:t> Obje dezenfektan içine tam olarak batırılır.</a:t>
            </a:r>
          </a:p>
          <a:p>
            <a:pPr marL="0" indent="0">
              <a:buNone/>
            </a:pPr>
            <a:r>
              <a:rPr lang="tr-TR" dirty="0" smtClean="0"/>
              <a:t> Uygun dezenfektanda uygun süre bekletilir.</a:t>
            </a:r>
          </a:p>
          <a:p>
            <a:endParaRPr lang="tr-TR" dirty="0"/>
          </a:p>
        </p:txBody>
      </p:sp>
    </p:spTree>
    <p:extLst>
      <p:ext uri="{BB962C8B-B14F-4D97-AF65-F5344CB8AC3E}">
        <p14:creationId xmlns:p14="http://schemas.microsoft.com/office/powerpoint/2010/main" val="219575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latin typeface="Times New Roman" panose="02020603050405020304" pitchFamily="18" charset="0"/>
                <a:cs typeface="Times New Roman" panose="02020603050405020304" pitchFamily="18" charset="0"/>
              </a:rPr>
              <a:t>Asepsinin amacı, </a:t>
            </a:r>
            <a:endParaRPr lang="tr-TR" dirty="0"/>
          </a:p>
        </p:txBody>
      </p:sp>
      <p:sp>
        <p:nvSpPr>
          <p:cNvPr id="3" name="İçerik Yer Tutucusu 2"/>
          <p:cNvSpPr>
            <a:spLocks noGrp="1"/>
          </p:cNvSpPr>
          <p:nvPr>
            <p:ph idx="1"/>
          </p:nvPr>
        </p:nvSpPr>
        <p:spPr/>
        <p:txBody>
          <a:bodyPr/>
          <a:lstStyle/>
          <a:p>
            <a:pPr marL="0" lvl="0" indent="0" algn="just">
              <a:buNone/>
            </a:pPr>
            <a:r>
              <a:rPr lang="tr-TR" sz="2400" dirty="0">
                <a:solidFill>
                  <a:prstClr val="black"/>
                </a:solidFill>
                <a:latin typeface="Times New Roman" panose="02020603050405020304" pitchFamily="18" charset="0"/>
                <a:cs typeface="Times New Roman" panose="02020603050405020304" pitchFamily="18" charset="0"/>
              </a:rPr>
              <a:t>H</a:t>
            </a:r>
            <a:r>
              <a:rPr lang="tr-TR" sz="2400" dirty="0" smtClean="0">
                <a:solidFill>
                  <a:prstClr val="black"/>
                </a:solidFill>
                <a:latin typeface="Times New Roman" panose="02020603050405020304" pitchFamily="18" charset="0"/>
                <a:cs typeface="Times New Roman" panose="02020603050405020304" pitchFamily="18" charset="0"/>
              </a:rPr>
              <a:t>em </a:t>
            </a:r>
            <a:r>
              <a:rPr lang="tr-TR" sz="2400" dirty="0">
                <a:solidFill>
                  <a:prstClr val="black"/>
                </a:solidFill>
                <a:latin typeface="Times New Roman" panose="02020603050405020304" pitchFamily="18" charset="0"/>
                <a:cs typeface="Times New Roman" panose="02020603050405020304" pitchFamily="18" charset="0"/>
              </a:rPr>
              <a:t>canlı yüzeylerdeki (deri ve doku) hem de cisimlerdeki (tıbbi ve cerrahi araç gereçler) mikroorganizma sayısını azaltmak veya yok etmektir.</a:t>
            </a:r>
          </a:p>
          <a:p>
            <a:pPr marL="0" lvl="0" indent="0" algn="just">
              <a:buNone/>
            </a:pPr>
            <a:r>
              <a:rPr lang="tr-TR" sz="2400" dirty="0">
                <a:solidFill>
                  <a:prstClr val="black"/>
                </a:solidFill>
                <a:latin typeface="Times New Roman" panose="02020603050405020304" pitchFamily="18" charset="0"/>
                <a:cs typeface="Times New Roman" panose="02020603050405020304" pitchFamily="18" charset="0"/>
              </a:rPr>
              <a:t>Bir ortam; mikroorganizma içeriyorsa </a:t>
            </a:r>
            <a:r>
              <a:rPr lang="tr-TR" sz="2400" b="1" dirty="0">
                <a:solidFill>
                  <a:srgbClr val="FF0000"/>
                </a:solidFill>
                <a:latin typeface="Times New Roman" panose="02020603050405020304" pitchFamily="18" charset="0"/>
                <a:cs typeface="Times New Roman" panose="02020603050405020304" pitchFamily="18" charset="0"/>
              </a:rPr>
              <a:t>septik, </a:t>
            </a:r>
            <a:r>
              <a:rPr lang="tr-TR" sz="2400" dirty="0">
                <a:solidFill>
                  <a:prstClr val="black"/>
                </a:solidFill>
                <a:latin typeface="Times New Roman" panose="02020603050405020304" pitchFamily="18" charset="0"/>
                <a:cs typeface="Times New Roman" panose="02020603050405020304" pitchFamily="18" charset="0"/>
              </a:rPr>
              <a:t>içermiyorsa </a:t>
            </a:r>
            <a:r>
              <a:rPr lang="tr-TR" sz="2400" b="1" dirty="0">
                <a:solidFill>
                  <a:srgbClr val="FF0000"/>
                </a:solidFill>
                <a:latin typeface="Times New Roman" panose="02020603050405020304" pitchFamily="18" charset="0"/>
                <a:cs typeface="Times New Roman" panose="02020603050405020304" pitchFamily="18" charset="0"/>
              </a:rPr>
              <a:t>aseptik</a:t>
            </a:r>
            <a:r>
              <a:rPr lang="tr-TR" sz="2400" dirty="0">
                <a:solidFill>
                  <a:prstClr val="black"/>
                </a:solidFill>
                <a:latin typeface="Times New Roman" panose="02020603050405020304" pitchFamily="18" charset="0"/>
                <a:cs typeface="Times New Roman" panose="02020603050405020304" pitchFamily="18" charset="0"/>
              </a:rPr>
              <a:t> olarak tanımlanır.</a:t>
            </a:r>
          </a:p>
          <a:p>
            <a:pPr marL="0" lvl="0" indent="0" algn="just">
              <a:buNone/>
            </a:pPr>
            <a:r>
              <a:rPr lang="tr-TR" sz="2400" dirty="0">
                <a:solidFill>
                  <a:prstClr val="black"/>
                </a:solidFill>
                <a:latin typeface="Times New Roman" panose="02020603050405020304" pitchFamily="18" charset="0"/>
                <a:cs typeface="Times New Roman" panose="02020603050405020304" pitchFamily="18" charset="0"/>
              </a:rPr>
              <a:t>Örnek: Ameliyat gibi tıbbi girişimler aseptik ortamda yapılır.</a:t>
            </a:r>
          </a:p>
          <a:p>
            <a:pPr marL="0" lvl="0" indent="0" algn="just">
              <a:buNone/>
            </a:pPr>
            <a:r>
              <a:rPr lang="tr-TR" sz="2400" dirty="0">
                <a:solidFill>
                  <a:prstClr val="black"/>
                </a:solidFill>
                <a:latin typeface="Times New Roman" panose="02020603050405020304" pitchFamily="18" charset="0"/>
                <a:cs typeface="Times New Roman" panose="02020603050405020304" pitchFamily="18" charset="0"/>
              </a:rPr>
              <a:t>Asepsi, tıbbi asepsi ve cerrahi asepsi olmak üzere iki şekilde ele alınır.</a:t>
            </a:r>
          </a:p>
          <a:p>
            <a:pPr marL="0" indent="0">
              <a:buNone/>
            </a:pPr>
            <a:endParaRPr lang="tr-TR" dirty="0"/>
          </a:p>
        </p:txBody>
      </p:sp>
    </p:spTree>
    <p:extLst>
      <p:ext uri="{BB962C8B-B14F-4D97-AF65-F5344CB8AC3E}">
        <p14:creationId xmlns:p14="http://schemas.microsoft.com/office/powerpoint/2010/main" val="98878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Dezenfektanların özellikleri</a:t>
            </a:r>
            <a:br>
              <a:rPr lang="tr-TR" dirty="0" smtClean="0"/>
            </a:br>
            <a:endParaRPr lang="tr-TR" dirty="0"/>
          </a:p>
        </p:txBody>
      </p:sp>
      <p:sp>
        <p:nvSpPr>
          <p:cNvPr id="3" name="İçerik Yer Tutucusu 2"/>
          <p:cNvSpPr>
            <a:spLocks noGrp="1"/>
          </p:cNvSpPr>
          <p:nvPr>
            <p:ph idx="1"/>
          </p:nvPr>
        </p:nvSpPr>
        <p:spPr/>
        <p:txBody>
          <a:bodyPr>
            <a:normAutofit fontScale="77500" lnSpcReduction="20000"/>
          </a:bodyPr>
          <a:lstStyle/>
          <a:p>
            <a:pPr marL="0" indent="0">
              <a:buNone/>
            </a:pPr>
            <a:r>
              <a:rPr lang="tr-TR" b="1" dirty="0" smtClean="0">
                <a:solidFill>
                  <a:srgbClr val="FF0000"/>
                </a:solidFill>
              </a:rPr>
              <a:t>Dezenfeksiyon işlemlerinde kullanılan dezenfektanlarda aranan özellikler şunlardır:</a:t>
            </a:r>
          </a:p>
          <a:p>
            <a:pPr marL="0" indent="0">
              <a:buNone/>
            </a:pPr>
            <a:r>
              <a:rPr lang="tr-TR" dirty="0" smtClean="0"/>
              <a:t> Kısa sürede en dayanıklı mikroorganizmaları etkilemesi</a:t>
            </a:r>
          </a:p>
          <a:p>
            <a:pPr marL="0" indent="0">
              <a:buNone/>
            </a:pPr>
            <a:r>
              <a:rPr lang="tr-TR" dirty="0" smtClean="0"/>
              <a:t> Çözücüde kolay erimesi</a:t>
            </a:r>
          </a:p>
          <a:p>
            <a:pPr marL="0" indent="0">
              <a:buNone/>
            </a:pPr>
            <a:r>
              <a:rPr lang="tr-TR" dirty="0" smtClean="0"/>
              <a:t> Etkisinin canlı dokuya az, mikroorganizmalara çok olması (</a:t>
            </a:r>
            <a:r>
              <a:rPr lang="tr-TR" dirty="0" err="1" smtClean="0"/>
              <a:t>toksik</a:t>
            </a:r>
            <a:r>
              <a:rPr lang="tr-TR" dirty="0" smtClean="0"/>
              <a:t> etki)</a:t>
            </a:r>
          </a:p>
          <a:p>
            <a:pPr marL="0" indent="0">
              <a:buNone/>
            </a:pPr>
            <a:r>
              <a:rPr lang="tr-TR" dirty="0" smtClean="0"/>
              <a:t> Malzemeyi bozmaması ve leke yapmaması</a:t>
            </a:r>
          </a:p>
          <a:p>
            <a:pPr marL="0" indent="0">
              <a:buNone/>
            </a:pPr>
            <a:r>
              <a:rPr lang="tr-TR" dirty="0" smtClean="0"/>
              <a:t> Kokusunun hoş olması</a:t>
            </a:r>
          </a:p>
          <a:p>
            <a:pPr marL="0" indent="0">
              <a:buNone/>
            </a:pPr>
            <a:r>
              <a:rPr lang="tr-TR" dirty="0" smtClean="0"/>
              <a:t> Ekonomik olması</a:t>
            </a:r>
          </a:p>
          <a:p>
            <a:pPr marL="0" indent="0">
              <a:buNone/>
            </a:pPr>
            <a:r>
              <a:rPr lang="tr-TR" dirty="0" smtClean="0"/>
              <a:t> Kolay temin edilebilmesi</a:t>
            </a:r>
          </a:p>
          <a:p>
            <a:pPr marL="0" indent="0">
              <a:buNone/>
            </a:pPr>
            <a:r>
              <a:rPr lang="tr-TR" dirty="0" smtClean="0"/>
              <a:t> Düşük yoğunlukta yüksek etkili olması</a:t>
            </a:r>
          </a:p>
          <a:p>
            <a:pPr marL="0" indent="0">
              <a:buNone/>
            </a:pPr>
            <a:r>
              <a:rPr lang="tr-TR" dirty="0" smtClean="0"/>
              <a:t> Kullanımının kolay olması</a:t>
            </a:r>
          </a:p>
          <a:p>
            <a:pPr marL="0" indent="0">
              <a:buNone/>
            </a:pPr>
            <a:r>
              <a:rPr lang="tr-TR" dirty="0" smtClean="0"/>
              <a:t> Hem dezenfektan hem de antiseptik olarak kullanılabilmesi</a:t>
            </a:r>
          </a:p>
          <a:p>
            <a:pPr marL="0" indent="0">
              <a:buNone/>
            </a:pPr>
            <a:r>
              <a:rPr lang="tr-TR" dirty="0" smtClean="0"/>
              <a:t> </a:t>
            </a:r>
            <a:r>
              <a:rPr lang="tr-TR" dirty="0" err="1" smtClean="0"/>
              <a:t>İrritan</a:t>
            </a:r>
            <a:r>
              <a:rPr lang="tr-TR" dirty="0" smtClean="0"/>
              <a:t> (tahriş edici) etkisinin olmaması</a:t>
            </a:r>
          </a:p>
          <a:p>
            <a:pPr marL="0" indent="0">
              <a:buNone/>
            </a:pPr>
            <a:endParaRPr lang="tr-TR" dirty="0"/>
          </a:p>
        </p:txBody>
      </p:sp>
    </p:spTree>
    <p:extLst>
      <p:ext uri="{BB962C8B-B14F-4D97-AF65-F5344CB8AC3E}">
        <p14:creationId xmlns:p14="http://schemas.microsoft.com/office/powerpoint/2010/main" val="2172162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Dezenfeksiyon </a:t>
            </a:r>
            <a:r>
              <a:rPr lang="tr-TR" b="1" dirty="0">
                <a:solidFill>
                  <a:srgbClr val="FF0000"/>
                </a:solidFill>
              </a:rPr>
              <a:t>yöntemleri</a:t>
            </a:r>
            <a:br>
              <a:rPr lang="tr-TR" b="1" dirty="0">
                <a:solidFill>
                  <a:srgbClr val="FF0000"/>
                </a:solidFill>
              </a:rPr>
            </a:b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Dezenfeksiyon işleminin çeşitli yapılış yöntemleri vardır. Aşağıda en çok kullanılan dezenfeksiyon yöntemleri ve dezenfektanlar sıralanmıştır.</a:t>
            </a:r>
          </a:p>
          <a:p>
            <a:pPr marL="0" indent="0">
              <a:buNone/>
            </a:pPr>
            <a:r>
              <a:rPr lang="tr-TR" dirty="0" smtClean="0"/>
              <a:t> </a:t>
            </a:r>
            <a:r>
              <a:rPr lang="tr-TR" b="1" dirty="0" smtClean="0">
                <a:solidFill>
                  <a:srgbClr val="FF0000"/>
                </a:solidFill>
              </a:rPr>
              <a:t>Kimyasal yöntemlerde; </a:t>
            </a:r>
            <a:r>
              <a:rPr lang="tr-TR" dirty="0" smtClean="0"/>
              <a:t>klor, brom, iyot, ozon, fenol, alkol, sabun, deterjan, hidrojen peroksit, çeşitli alkaliler ve asitler kullanılır.</a:t>
            </a:r>
          </a:p>
          <a:p>
            <a:pPr marL="0" indent="0">
              <a:buNone/>
            </a:pPr>
            <a:r>
              <a:rPr lang="tr-TR" dirty="0" smtClean="0"/>
              <a:t> </a:t>
            </a:r>
            <a:r>
              <a:rPr lang="tr-TR" b="1" dirty="0" smtClean="0">
                <a:solidFill>
                  <a:srgbClr val="FF0000"/>
                </a:solidFill>
              </a:rPr>
              <a:t>Fiziksel yöntemlerde; </a:t>
            </a:r>
            <a:r>
              <a:rPr lang="tr-TR" dirty="0" smtClean="0"/>
              <a:t>ısı ve ışık kullanılır. Isı ile dezenfeksiyonda sıcak su ve kaynatma, ışık ile dezenfeksiyonda ultraviyole ışığı en çok kullanılan yöntemlerdendir.</a:t>
            </a:r>
          </a:p>
          <a:p>
            <a:pPr marL="0" indent="0">
              <a:buNone/>
            </a:pPr>
            <a:r>
              <a:rPr lang="tr-TR" dirty="0" smtClean="0"/>
              <a:t> </a:t>
            </a:r>
            <a:r>
              <a:rPr lang="tr-TR" b="1" dirty="0" smtClean="0">
                <a:solidFill>
                  <a:srgbClr val="FF0000"/>
                </a:solidFill>
              </a:rPr>
              <a:t>Mekanik yöntemlerde; </a:t>
            </a:r>
            <a:r>
              <a:rPr lang="tr-TR" dirty="0" smtClean="0"/>
              <a:t>ızgara, kum tutucu, çökeltme, biyolojik tasfiye işlemleri kullanılır.</a:t>
            </a:r>
          </a:p>
          <a:p>
            <a:pPr marL="0" indent="0">
              <a:buNone/>
            </a:pPr>
            <a:r>
              <a:rPr lang="tr-TR" dirty="0" smtClean="0"/>
              <a:t> </a:t>
            </a:r>
            <a:r>
              <a:rPr lang="tr-TR" b="1" dirty="0" smtClean="0">
                <a:solidFill>
                  <a:srgbClr val="FF0000"/>
                </a:solidFill>
              </a:rPr>
              <a:t>Radyasyon yönteminde; </a:t>
            </a:r>
            <a:r>
              <a:rPr lang="tr-TR" dirty="0" smtClean="0"/>
              <a:t>kobalt 60 gibi (radyoizotop ) maddelerden çıkan gama ışınları da su ve pis suların dezenfeksiyonunda kullanılır.</a:t>
            </a:r>
          </a:p>
          <a:p>
            <a:pPr marL="0" indent="0">
              <a:buNone/>
            </a:pPr>
            <a:endParaRPr lang="tr-TR" dirty="0"/>
          </a:p>
        </p:txBody>
      </p:sp>
    </p:spTree>
    <p:extLst>
      <p:ext uri="{BB962C8B-B14F-4D97-AF65-F5344CB8AC3E}">
        <p14:creationId xmlns:p14="http://schemas.microsoft.com/office/powerpoint/2010/main" val="4041562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Dezenfeksiyon </a:t>
            </a:r>
            <a:r>
              <a:rPr lang="tr-TR" b="1" dirty="0">
                <a:solidFill>
                  <a:srgbClr val="FF0000"/>
                </a:solidFill>
              </a:rPr>
              <a:t>çeşitleri</a:t>
            </a:r>
            <a:br>
              <a:rPr lang="tr-TR" b="1" dirty="0">
                <a:solidFill>
                  <a:srgbClr val="FF0000"/>
                </a:solidFill>
              </a:rPr>
            </a:br>
            <a:endParaRPr lang="tr-TR" dirty="0"/>
          </a:p>
        </p:txBody>
      </p:sp>
      <p:sp>
        <p:nvSpPr>
          <p:cNvPr id="3" name="İçerik Yer Tutucusu 2"/>
          <p:cNvSpPr>
            <a:spLocks noGrp="1"/>
          </p:cNvSpPr>
          <p:nvPr>
            <p:ph idx="1"/>
          </p:nvPr>
        </p:nvSpPr>
        <p:spPr/>
        <p:txBody>
          <a:bodyPr/>
          <a:lstStyle/>
          <a:p>
            <a:pPr marL="0" lvl="0" indent="0">
              <a:buNone/>
            </a:pPr>
            <a:r>
              <a:rPr lang="tr-TR" sz="2400" dirty="0" smtClean="0">
                <a:solidFill>
                  <a:prstClr val="black"/>
                </a:solidFill>
              </a:rPr>
              <a:t>Dezenfeksiyonda </a:t>
            </a:r>
            <a:r>
              <a:rPr lang="tr-TR" sz="2400" dirty="0">
                <a:solidFill>
                  <a:prstClr val="black"/>
                </a:solidFill>
              </a:rPr>
              <a:t>kullanılan dezenfektanların etkisine göre gruplandırılır.</a:t>
            </a:r>
          </a:p>
          <a:p>
            <a:pPr marL="0" lvl="0" indent="0">
              <a:buNone/>
            </a:pPr>
            <a:r>
              <a:rPr lang="tr-TR" sz="2400" dirty="0">
                <a:solidFill>
                  <a:prstClr val="black"/>
                </a:solidFill>
              </a:rPr>
              <a:t> </a:t>
            </a:r>
            <a:r>
              <a:rPr lang="tr-TR" sz="2400" b="1" dirty="0">
                <a:solidFill>
                  <a:srgbClr val="FF0000"/>
                </a:solidFill>
              </a:rPr>
              <a:t>Yüksek düzey dezenfeksiyon: </a:t>
            </a:r>
            <a:r>
              <a:rPr lang="tr-TR" sz="2400" dirty="0">
                <a:solidFill>
                  <a:prstClr val="black"/>
                </a:solidFill>
              </a:rPr>
              <a:t>Yüksek ısıda bozulabilen malzemeler kimyasal solüsyonlarla dezenfekte edilir. En çok kullanılan dezenfektanlar;</a:t>
            </a:r>
            <a:r>
              <a:rPr lang="tr-TR" sz="2400" b="1" dirty="0">
                <a:solidFill>
                  <a:srgbClr val="FF0000"/>
                </a:solidFill>
              </a:rPr>
              <a:t> </a:t>
            </a:r>
            <a:r>
              <a:rPr lang="tr-TR" sz="2400" b="1" dirty="0" err="1">
                <a:solidFill>
                  <a:srgbClr val="FF0000"/>
                </a:solidFill>
              </a:rPr>
              <a:t>guluteraldehit</a:t>
            </a:r>
            <a:r>
              <a:rPr lang="tr-TR" sz="2400" b="1" dirty="0">
                <a:solidFill>
                  <a:srgbClr val="FF0000"/>
                </a:solidFill>
              </a:rPr>
              <a:t>, formaldehit, hidrojen peroksittir.</a:t>
            </a:r>
          </a:p>
          <a:p>
            <a:pPr marL="0" lvl="0" indent="0">
              <a:buNone/>
            </a:pPr>
            <a:r>
              <a:rPr lang="tr-TR" sz="2400" dirty="0">
                <a:solidFill>
                  <a:prstClr val="black"/>
                </a:solidFill>
              </a:rPr>
              <a:t> </a:t>
            </a:r>
            <a:r>
              <a:rPr lang="tr-TR" sz="2400" b="1" dirty="0">
                <a:solidFill>
                  <a:srgbClr val="FF0000"/>
                </a:solidFill>
              </a:rPr>
              <a:t>Orta düzey dezenfeksiyon: </a:t>
            </a:r>
            <a:r>
              <a:rPr lang="tr-TR" sz="2400" dirty="0">
                <a:solidFill>
                  <a:prstClr val="black"/>
                </a:solidFill>
              </a:rPr>
              <a:t>Virüs ve bakteri sporlarını öldürmez. </a:t>
            </a:r>
            <a:r>
              <a:rPr lang="tr-TR" sz="2400" b="1" dirty="0">
                <a:solidFill>
                  <a:srgbClr val="FF0000"/>
                </a:solidFill>
              </a:rPr>
              <a:t>Alkoller, </a:t>
            </a:r>
            <a:r>
              <a:rPr lang="tr-TR" sz="2400" b="1" dirty="0" err="1">
                <a:solidFill>
                  <a:srgbClr val="FF0000"/>
                </a:solidFill>
              </a:rPr>
              <a:t>iyodoforlar</a:t>
            </a:r>
            <a:r>
              <a:rPr lang="tr-TR" sz="2400" b="1" dirty="0">
                <a:solidFill>
                  <a:srgbClr val="FF0000"/>
                </a:solidFill>
              </a:rPr>
              <a:t>, fenoller </a:t>
            </a:r>
            <a:r>
              <a:rPr lang="tr-TR" sz="2400" dirty="0">
                <a:solidFill>
                  <a:prstClr val="black"/>
                </a:solidFill>
              </a:rPr>
              <a:t>bu gruba girer.</a:t>
            </a:r>
          </a:p>
          <a:p>
            <a:pPr marL="0" lvl="0" indent="0">
              <a:buNone/>
            </a:pPr>
            <a:r>
              <a:rPr lang="tr-TR" sz="2400" dirty="0">
                <a:solidFill>
                  <a:prstClr val="black"/>
                </a:solidFill>
              </a:rPr>
              <a:t> </a:t>
            </a:r>
            <a:r>
              <a:rPr lang="tr-TR" sz="2400" b="1" dirty="0">
                <a:solidFill>
                  <a:srgbClr val="FF0000"/>
                </a:solidFill>
              </a:rPr>
              <a:t>Düşük düzey dezenfeksiyon: </a:t>
            </a:r>
            <a:r>
              <a:rPr lang="tr-TR" sz="2400" dirty="0" err="1">
                <a:solidFill>
                  <a:prstClr val="black"/>
                </a:solidFill>
              </a:rPr>
              <a:t>Vejetatif</a:t>
            </a:r>
            <a:r>
              <a:rPr lang="tr-TR" sz="2400" dirty="0">
                <a:solidFill>
                  <a:prstClr val="black"/>
                </a:solidFill>
              </a:rPr>
              <a:t> bakterilerle, bazı mantar ve virüsleri etkileyen yöntemdir. </a:t>
            </a:r>
            <a:r>
              <a:rPr lang="tr-TR" sz="2400" b="1" dirty="0">
                <a:solidFill>
                  <a:srgbClr val="FF0000"/>
                </a:solidFill>
              </a:rPr>
              <a:t>Fenoller, amonyum bileşikleri ve </a:t>
            </a:r>
            <a:r>
              <a:rPr lang="tr-TR" sz="2400" b="1" dirty="0" err="1">
                <a:solidFill>
                  <a:srgbClr val="FF0000"/>
                </a:solidFill>
              </a:rPr>
              <a:t>iyodoforlar</a:t>
            </a:r>
            <a:r>
              <a:rPr lang="tr-TR" sz="2400" b="1" dirty="0">
                <a:solidFill>
                  <a:srgbClr val="FF0000"/>
                </a:solidFill>
              </a:rPr>
              <a:t> </a:t>
            </a:r>
            <a:r>
              <a:rPr lang="tr-TR" sz="2400" dirty="0">
                <a:solidFill>
                  <a:prstClr val="black"/>
                </a:solidFill>
              </a:rPr>
              <a:t>bu gruba girer.</a:t>
            </a:r>
          </a:p>
          <a:p>
            <a:pPr marL="0" indent="0">
              <a:buNone/>
            </a:pPr>
            <a:endParaRPr lang="tr-TR" dirty="0"/>
          </a:p>
        </p:txBody>
      </p:sp>
    </p:spTree>
    <p:extLst>
      <p:ext uri="{BB962C8B-B14F-4D97-AF65-F5344CB8AC3E}">
        <p14:creationId xmlns:p14="http://schemas.microsoft.com/office/powerpoint/2010/main" val="970418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Sık kullanılan dezenfektanlar</a:t>
            </a:r>
            <a:br>
              <a:rPr lang="tr-TR" dirty="0" smtClean="0"/>
            </a:b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 </a:t>
            </a:r>
            <a:r>
              <a:rPr lang="tr-TR" b="1" dirty="0" smtClean="0">
                <a:solidFill>
                  <a:srgbClr val="FF0000"/>
                </a:solidFill>
              </a:rPr>
              <a:t>Alkoller: </a:t>
            </a:r>
            <a:r>
              <a:rPr lang="tr-TR" dirty="0" smtClean="0"/>
              <a:t>Plastik, lastik ve lateks malzemeler için kullanılır. Yüksek düzey dezenfeksiyon oluşturmaz.</a:t>
            </a:r>
          </a:p>
          <a:p>
            <a:pPr marL="0" indent="0">
              <a:buNone/>
            </a:pPr>
            <a:r>
              <a:rPr lang="tr-TR" dirty="0" smtClean="0"/>
              <a:t> </a:t>
            </a:r>
            <a:r>
              <a:rPr lang="tr-TR" b="1" dirty="0" smtClean="0">
                <a:solidFill>
                  <a:srgbClr val="FF0000"/>
                </a:solidFill>
              </a:rPr>
              <a:t>İyot ve </a:t>
            </a:r>
            <a:r>
              <a:rPr lang="tr-TR" b="1" dirty="0" err="1" smtClean="0">
                <a:solidFill>
                  <a:srgbClr val="FF0000"/>
                </a:solidFill>
              </a:rPr>
              <a:t>iyodoforlar</a:t>
            </a:r>
            <a:r>
              <a:rPr lang="tr-TR" b="1" dirty="0" smtClean="0">
                <a:solidFill>
                  <a:srgbClr val="FF0000"/>
                </a:solidFill>
              </a:rPr>
              <a:t>: </a:t>
            </a:r>
            <a:r>
              <a:rPr lang="tr-TR" dirty="0" smtClean="0"/>
              <a:t>Kolay temin edilir, fakat yüksek düzey dezenfeksiyon oluşturmaz. Antiseptik olarak da kullanılır.</a:t>
            </a:r>
          </a:p>
          <a:p>
            <a:pPr marL="0" indent="0">
              <a:buNone/>
            </a:pPr>
            <a:r>
              <a:rPr lang="tr-TR" dirty="0" smtClean="0"/>
              <a:t> </a:t>
            </a:r>
            <a:r>
              <a:rPr lang="tr-TR" b="1" dirty="0" smtClean="0">
                <a:solidFill>
                  <a:srgbClr val="FF0000"/>
                </a:solidFill>
              </a:rPr>
              <a:t>Klor solüsyonları: </a:t>
            </a:r>
            <a:r>
              <a:rPr lang="tr-TR" dirty="0" smtClean="0"/>
              <a:t>Geniş yüzeylerin dezenfeksiyonunda kullanılır.</a:t>
            </a:r>
          </a:p>
          <a:p>
            <a:pPr marL="0" indent="0">
              <a:buNone/>
            </a:pPr>
            <a:r>
              <a:rPr lang="tr-TR" dirty="0" smtClean="0"/>
              <a:t>Hepatit B ve AIDS virüslerinde etkili olup yüksek düzey dezenfeksiyon sağlar.</a:t>
            </a:r>
          </a:p>
          <a:p>
            <a:pPr marL="0" indent="0">
              <a:buNone/>
            </a:pPr>
            <a:r>
              <a:rPr lang="tr-TR" dirty="0" smtClean="0"/>
              <a:t> </a:t>
            </a:r>
            <a:r>
              <a:rPr lang="tr-TR" b="1" dirty="0" smtClean="0">
                <a:solidFill>
                  <a:srgbClr val="FF0000"/>
                </a:solidFill>
              </a:rPr>
              <a:t>Formaldehit: </a:t>
            </a:r>
            <a:r>
              <a:rPr lang="tr-TR" dirty="0" smtClean="0"/>
              <a:t>Yüksek düzey dezenfeksiyon sağlar fakat çok </a:t>
            </a:r>
            <a:r>
              <a:rPr lang="tr-TR" dirty="0" err="1" smtClean="0"/>
              <a:t>toksiktir</a:t>
            </a:r>
            <a:r>
              <a:rPr lang="tr-TR" dirty="0" smtClean="0"/>
              <a:t>.</a:t>
            </a:r>
          </a:p>
          <a:p>
            <a:pPr marL="0" indent="0">
              <a:buNone/>
            </a:pPr>
            <a:r>
              <a:rPr lang="tr-TR" dirty="0" smtClean="0"/>
              <a:t> </a:t>
            </a:r>
            <a:r>
              <a:rPr lang="tr-TR" b="1" dirty="0" err="1" smtClean="0">
                <a:solidFill>
                  <a:srgbClr val="FF0000"/>
                </a:solidFill>
              </a:rPr>
              <a:t>Gluteraldehit</a:t>
            </a:r>
            <a:r>
              <a:rPr lang="tr-TR" b="1" dirty="0" smtClean="0">
                <a:solidFill>
                  <a:srgbClr val="FF0000"/>
                </a:solidFill>
              </a:rPr>
              <a:t>: </a:t>
            </a:r>
            <a:r>
              <a:rPr lang="tr-TR" dirty="0" smtClean="0"/>
              <a:t>Yüksek düzey dezenfeksiyon sağlar, formaldehite göre daha az </a:t>
            </a:r>
            <a:r>
              <a:rPr lang="tr-TR" dirty="0" err="1" smtClean="0"/>
              <a:t>toksiktir</a:t>
            </a:r>
            <a:r>
              <a:rPr lang="tr-TR" dirty="0" smtClean="0"/>
              <a:t>.</a:t>
            </a:r>
            <a:endParaRPr lang="tr-TR" dirty="0"/>
          </a:p>
        </p:txBody>
      </p:sp>
    </p:spTree>
    <p:extLst>
      <p:ext uri="{BB962C8B-B14F-4D97-AF65-F5344CB8AC3E}">
        <p14:creationId xmlns:p14="http://schemas.microsoft.com/office/powerpoint/2010/main" val="1201985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4. STERİLİZASYON</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rgbClr val="FF0000"/>
                </a:solidFill>
              </a:rPr>
              <a:t>Sterilizasyon, </a:t>
            </a:r>
            <a:r>
              <a:rPr lang="tr-TR" dirty="0" smtClean="0"/>
              <a:t>herhangi bir maddenin veya cismin birlikte bulunduğu </a:t>
            </a:r>
            <a:r>
              <a:rPr lang="tr-TR" dirty="0" smtClean="0"/>
              <a:t>tüm mikroorganizmaların </a:t>
            </a:r>
            <a:r>
              <a:rPr lang="tr-TR" dirty="0" smtClean="0"/>
              <a:t>her türlü canlı ve aktif şekillerinden (</a:t>
            </a:r>
            <a:r>
              <a:rPr lang="tr-TR" dirty="0" err="1" smtClean="0"/>
              <a:t>vejetatif</a:t>
            </a:r>
            <a:r>
              <a:rPr lang="tr-TR" dirty="0" smtClean="0"/>
              <a:t> ve spor şekilleri de dahil öldürülmesi) arındırılması işlemine denir.</a:t>
            </a:r>
          </a:p>
          <a:p>
            <a:pPr marL="0" indent="0">
              <a:buNone/>
            </a:pPr>
            <a:r>
              <a:rPr lang="tr-TR" dirty="0"/>
              <a:t>Sterilizasyonun etkin olarak uygulanması hastane enfeksiyonları ile savaşta </a:t>
            </a:r>
            <a:r>
              <a:rPr lang="tr-TR" dirty="0" smtClean="0"/>
              <a:t>önkoşuldur</a:t>
            </a:r>
            <a:r>
              <a:rPr lang="tr-TR" dirty="0"/>
              <a:t>. Hastane enfeksiyonlarından korunma; sterilizasyon, dezenfeksiyon </a:t>
            </a:r>
            <a:r>
              <a:rPr lang="tr-TR" dirty="0" smtClean="0"/>
              <a:t>kurallarının bilinmesi </a:t>
            </a:r>
            <a:r>
              <a:rPr lang="tr-TR" dirty="0"/>
              <a:t>ve uygulanmasıyla gerçekleşir.</a:t>
            </a:r>
          </a:p>
          <a:p>
            <a:pPr marL="0" indent="0">
              <a:buNone/>
            </a:pPr>
            <a:r>
              <a:rPr lang="tr-TR" dirty="0"/>
              <a:t>Hastanın, ortamın ve araç gereçlerin, cerrahi müdahale öncesinde, girişim sırasında </a:t>
            </a:r>
            <a:r>
              <a:rPr lang="tr-TR" dirty="0" smtClean="0"/>
              <a:t>ve sonrasında </a:t>
            </a:r>
            <a:r>
              <a:rPr lang="tr-TR" dirty="0"/>
              <a:t>patojen, </a:t>
            </a:r>
            <a:r>
              <a:rPr lang="tr-TR" dirty="0" err="1"/>
              <a:t>non</a:t>
            </a:r>
            <a:r>
              <a:rPr lang="tr-TR" dirty="0"/>
              <a:t> patojen mikroorganizmalarla </a:t>
            </a:r>
            <a:r>
              <a:rPr lang="tr-TR" dirty="0" err="1"/>
              <a:t>kontaminasyonunu</a:t>
            </a:r>
            <a:r>
              <a:rPr lang="tr-TR" dirty="0"/>
              <a:t> önleyerek </a:t>
            </a:r>
            <a:r>
              <a:rPr lang="tr-TR" dirty="0" err="1" smtClean="0"/>
              <a:t>sterilite</a:t>
            </a:r>
            <a:r>
              <a:rPr lang="tr-TR" dirty="0" smtClean="0"/>
              <a:t> korunur </a:t>
            </a:r>
            <a:r>
              <a:rPr lang="tr-TR" dirty="0"/>
              <a:t>ve </a:t>
            </a:r>
            <a:r>
              <a:rPr lang="tr-TR" dirty="0" err="1"/>
              <a:t>sterilitenin</a:t>
            </a:r>
            <a:r>
              <a:rPr lang="tr-TR" dirty="0"/>
              <a:t> devamlılığı sağlanır.</a:t>
            </a:r>
          </a:p>
          <a:p>
            <a:pPr marL="0" indent="0">
              <a:buNone/>
            </a:pPr>
            <a:endParaRPr lang="tr-TR" dirty="0"/>
          </a:p>
        </p:txBody>
      </p:sp>
      <p:sp>
        <p:nvSpPr>
          <p:cNvPr id="4" name="İçerik Yer Tutucusu 3"/>
          <p:cNvSpPr>
            <a:spLocks noGrp="1"/>
          </p:cNvSpPr>
          <p:nvPr>
            <p:ph sz="half" idx="4294967295"/>
          </p:nvPr>
        </p:nvSpPr>
        <p:spPr>
          <a:xfrm>
            <a:off x="7010400" y="1825625"/>
            <a:ext cx="5181600" cy="4351338"/>
          </a:xfrm>
        </p:spPr>
        <p:txBody>
          <a:bodyPr>
            <a:normAutofit/>
          </a:bodyPr>
          <a:lstStyle/>
          <a:p>
            <a:pPr marL="0" indent="0">
              <a:buNone/>
            </a:pPr>
            <a:endParaRPr lang="tr-TR" b="1" dirty="0" smtClean="0">
              <a:solidFill>
                <a:srgbClr val="FF0000"/>
              </a:solidFill>
            </a:endParaRPr>
          </a:p>
          <a:p>
            <a:endParaRPr lang="tr-TR" dirty="0"/>
          </a:p>
        </p:txBody>
      </p:sp>
    </p:spTree>
    <p:extLst>
      <p:ext uri="{BB962C8B-B14F-4D97-AF65-F5344CB8AC3E}">
        <p14:creationId xmlns:p14="http://schemas.microsoft.com/office/powerpoint/2010/main" val="370354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dirty="0" smtClean="0"/>
              <a:t/>
            </a:r>
            <a:br>
              <a:rPr lang="tr-TR" sz="3600" dirty="0" smtClean="0"/>
            </a:br>
            <a:r>
              <a:rPr lang="tr-TR" sz="3600" dirty="0" smtClean="0"/>
              <a:t>Sterilizasyonda dikkat edilmesi gereken temel ilkeler</a:t>
            </a:r>
            <a:br>
              <a:rPr lang="tr-TR" sz="3600" dirty="0" smtClean="0"/>
            </a:br>
            <a:endParaRPr lang="tr-TR" sz="3600"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 Steril edilecek obje iyi yıkanmış olmalıdır.</a:t>
            </a:r>
          </a:p>
          <a:p>
            <a:pPr marL="0" indent="0">
              <a:buNone/>
            </a:pPr>
            <a:r>
              <a:rPr lang="tr-TR" dirty="0" smtClean="0"/>
              <a:t> Sterilizasyon türü steril edilecek objenin tüm yüzeyine etki etmelidir.</a:t>
            </a:r>
          </a:p>
          <a:p>
            <a:pPr marL="0" indent="0">
              <a:buNone/>
            </a:pPr>
            <a:r>
              <a:rPr lang="tr-TR" dirty="0" smtClean="0"/>
              <a:t> Steril edilecek objeler doğru olarak paketlenir.</a:t>
            </a:r>
          </a:p>
          <a:p>
            <a:pPr marL="0" indent="0">
              <a:buNone/>
            </a:pPr>
            <a:r>
              <a:rPr lang="tr-TR" dirty="0" smtClean="0"/>
              <a:t> Sterilizasyon türünün süresi yeterli olmalıdır.</a:t>
            </a:r>
          </a:p>
          <a:p>
            <a:pPr marL="0" indent="0">
              <a:buNone/>
            </a:pPr>
            <a:r>
              <a:rPr lang="tr-TR" dirty="0" smtClean="0"/>
              <a:t> </a:t>
            </a:r>
            <a:r>
              <a:rPr lang="tr-TR" dirty="0" err="1" smtClean="0"/>
              <a:t>Steriliteyi</a:t>
            </a:r>
            <a:r>
              <a:rPr lang="tr-TR" dirty="0" smtClean="0"/>
              <a:t> bozmamak için objeler uygun şekilde saklanır.</a:t>
            </a:r>
          </a:p>
          <a:p>
            <a:pPr marL="0" indent="0">
              <a:buNone/>
            </a:pPr>
            <a:r>
              <a:rPr lang="tr-TR" dirty="0" smtClean="0"/>
              <a:t> Steril edilen objenin üzerine aracın cinsi ve steril edilme tarihi yazılır.</a:t>
            </a:r>
          </a:p>
          <a:p>
            <a:pPr marL="0" indent="0">
              <a:buNone/>
            </a:pPr>
            <a:r>
              <a:rPr lang="tr-TR" dirty="0" smtClean="0"/>
              <a:t> Steril edilen obje sterilizasyonun geçerli olduğu süre içinde kullanılmalı ve malzemenin son kullanma tarihi bilinmelidir.</a:t>
            </a:r>
          </a:p>
          <a:p>
            <a:pPr marL="0" indent="0">
              <a:buNone/>
            </a:pPr>
            <a:r>
              <a:rPr lang="tr-TR" dirty="0" smtClean="0"/>
              <a:t> Steril edilecek malzemenin içerisine ve sterilizasyon yöntemine göre indikatör etiket (Steril edilecek malzemelerin sterilliğini doğrulayan ısı ve kimyasal etkenlerle renk değiştirebilen genellikle organik kökenli göstergelerdir.) konur.</a:t>
            </a:r>
            <a:endParaRPr lang="tr-TR" dirty="0"/>
          </a:p>
        </p:txBody>
      </p:sp>
    </p:spTree>
    <p:extLst>
      <p:ext uri="{BB962C8B-B14F-4D97-AF65-F5344CB8AC3E}">
        <p14:creationId xmlns:p14="http://schemas.microsoft.com/office/powerpoint/2010/main" val="2617543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Sterilizasyon Yöntemleri</a:t>
            </a:r>
            <a:br>
              <a:rPr lang="tr-TR" dirty="0" smtClean="0"/>
            </a:br>
            <a:endParaRPr lang="tr-TR" dirty="0"/>
          </a:p>
        </p:txBody>
      </p:sp>
      <p:sp>
        <p:nvSpPr>
          <p:cNvPr id="3" name="İçerik Yer Tutucusu 2"/>
          <p:cNvSpPr>
            <a:spLocks noGrp="1"/>
          </p:cNvSpPr>
          <p:nvPr>
            <p:ph sz="half" idx="1"/>
          </p:nvPr>
        </p:nvSpPr>
        <p:spPr/>
        <p:txBody>
          <a:bodyPr>
            <a:normAutofit fontScale="92500" lnSpcReduction="10000"/>
          </a:bodyPr>
          <a:lstStyle/>
          <a:p>
            <a:pPr marL="0" indent="0">
              <a:buNone/>
            </a:pPr>
            <a:r>
              <a:rPr lang="tr-TR" dirty="0" smtClean="0"/>
              <a:t>Sterilizasyon yöntemlerinin seçimi, </a:t>
            </a:r>
            <a:r>
              <a:rPr lang="tr-TR" b="1" dirty="0" smtClean="0">
                <a:solidFill>
                  <a:srgbClr val="FF0000"/>
                </a:solidFill>
              </a:rPr>
              <a:t>steril edilecek obje ve mikroorganizmanın cinsi, </a:t>
            </a:r>
            <a:r>
              <a:rPr lang="tr-TR" b="1" dirty="0" err="1" smtClean="0">
                <a:solidFill>
                  <a:srgbClr val="FF0000"/>
                </a:solidFill>
              </a:rPr>
              <a:t>kontaminasyon</a:t>
            </a:r>
            <a:r>
              <a:rPr lang="tr-TR" b="1" dirty="0" smtClean="0">
                <a:solidFill>
                  <a:srgbClr val="FF0000"/>
                </a:solidFill>
              </a:rPr>
              <a:t> derecesi ve kurumun kullandığı yönteme göre </a:t>
            </a:r>
            <a:r>
              <a:rPr lang="tr-TR" dirty="0" smtClean="0"/>
              <a:t>değişir.</a:t>
            </a:r>
          </a:p>
          <a:p>
            <a:pPr marL="0" indent="0">
              <a:buNone/>
            </a:pPr>
            <a:r>
              <a:rPr lang="tr-TR" dirty="0" smtClean="0"/>
              <a:t>Sterilizasyon, fiziksel (ısı, ışın, </a:t>
            </a:r>
            <a:r>
              <a:rPr lang="tr-TR" dirty="0" err="1" smtClean="0"/>
              <a:t>filtrasyon</a:t>
            </a:r>
            <a:r>
              <a:rPr lang="tr-TR" dirty="0" smtClean="0"/>
              <a:t>, </a:t>
            </a:r>
            <a:r>
              <a:rPr lang="tr-TR" dirty="0" err="1" smtClean="0"/>
              <a:t>ultrasonik</a:t>
            </a:r>
            <a:r>
              <a:rPr lang="tr-TR" dirty="0" smtClean="0"/>
              <a:t> ses dalgaları) ve kimyasal (solüsyonlar) yollarla yapılır. Sterilizasyon işleminin kalitesi kullanılan sterilizasyon yönteminin yanı sıra, temel sterilizasyon ilkelerine uyulmasına da bağlıdır.</a:t>
            </a:r>
            <a:endParaRPr lang="tr-TR" dirty="0"/>
          </a:p>
        </p:txBody>
      </p:sp>
      <p:pic>
        <p:nvPicPr>
          <p:cNvPr id="5" name="İçerik Yer Tutucusu 4"/>
          <p:cNvPicPr>
            <a:picLocks noGrp="1" noChangeAspect="1"/>
          </p:cNvPicPr>
          <p:nvPr>
            <p:ph sz="half" idx="2"/>
          </p:nvPr>
        </p:nvPicPr>
        <p:blipFill>
          <a:blip r:embed="rId2"/>
          <a:stretch>
            <a:fillRect/>
          </a:stretch>
        </p:blipFill>
        <p:spPr>
          <a:xfrm>
            <a:off x="6705600" y="2107096"/>
            <a:ext cx="4114800" cy="3027673"/>
          </a:xfrm>
          <a:prstGeom prst="rect">
            <a:avLst/>
          </a:prstGeom>
        </p:spPr>
      </p:pic>
    </p:spTree>
    <p:extLst>
      <p:ext uri="{BB962C8B-B14F-4D97-AF65-F5344CB8AC3E}">
        <p14:creationId xmlns:p14="http://schemas.microsoft.com/office/powerpoint/2010/main" val="3307840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Fiziksel </a:t>
            </a:r>
            <a:r>
              <a:rPr lang="tr-TR" dirty="0"/>
              <a:t>Yöntemler</a:t>
            </a:r>
            <a:br>
              <a:rPr lang="tr-TR" dirty="0"/>
            </a:br>
            <a:endParaRPr lang="tr-TR" dirty="0"/>
          </a:p>
        </p:txBody>
      </p:sp>
      <p:sp>
        <p:nvSpPr>
          <p:cNvPr id="3" name="İçerik Yer Tutucusu 2"/>
          <p:cNvSpPr>
            <a:spLocks noGrp="1"/>
          </p:cNvSpPr>
          <p:nvPr>
            <p:ph sz="half" idx="1"/>
          </p:nvPr>
        </p:nvSpPr>
        <p:spPr/>
        <p:txBody>
          <a:bodyPr>
            <a:normAutofit fontScale="92500" lnSpcReduction="20000"/>
          </a:bodyPr>
          <a:lstStyle/>
          <a:p>
            <a:pPr marL="0" indent="0">
              <a:buNone/>
            </a:pPr>
            <a:r>
              <a:rPr lang="tr-TR" dirty="0" smtClean="0"/>
              <a:t> </a:t>
            </a:r>
            <a:r>
              <a:rPr lang="tr-TR" b="1" dirty="0" smtClean="0">
                <a:solidFill>
                  <a:srgbClr val="FF0000"/>
                </a:solidFill>
              </a:rPr>
              <a:t>Isı ile sterilizasyon</a:t>
            </a:r>
          </a:p>
          <a:p>
            <a:pPr marL="0" indent="0">
              <a:buNone/>
            </a:pPr>
            <a:r>
              <a:rPr lang="tr-TR" dirty="0" smtClean="0"/>
              <a:t>Isı ile sterilizasyonun etkisi, doğrudan mikroorganizmaların protein yapıları üzerine olur.</a:t>
            </a:r>
          </a:p>
          <a:p>
            <a:pPr marL="0" indent="0">
              <a:buNone/>
            </a:pPr>
            <a:r>
              <a:rPr lang="tr-TR" dirty="0" smtClean="0"/>
              <a:t> </a:t>
            </a:r>
            <a:r>
              <a:rPr lang="tr-TR" b="1" dirty="0" smtClean="0">
                <a:solidFill>
                  <a:srgbClr val="FF0000"/>
                </a:solidFill>
              </a:rPr>
              <a:t>Kuru hava fırını (</a:t>
            </a:r>
            <a:r>
              <a:rPr lang="tr-TR" b="1" dirty="0" err="1" smtClean="0">
                <a:solidFill>
                  <a:srgbClr val="FF0000"/>
                </a:solidFill>
              </a:rPr>
              <a:t>Pastör</a:t>
            </a:r>
            <a:r>
              <a:rPr lang="tr-TR" b="1" dirty="0" smtClean="0">
                <a:solidFill>
                  <a:srgbClr val="FF0000"/>
                </a:solidFill>
              </a:rPr>
              <a:t> fırını): </a:t>
            </a:r>
            <a:r>
              <a:rPr lang="tr-TR" dirty="0" smtClean="0"/>
              <a:t>Mikroorganizmalar üzerine etkisi, nemli ısıya göre daha azdır. Bütün mikroorganizmaları öldürmediği düşünüldüğünden dezenfeksiyon yöntemi olarak kabul edilir. Kuru hava ile nemin geçirgenliğine izin vermeyen pudralar, yağlar, cam eşyalar dezenfekte edilir. </a:t>
            </a:r>
            <a:endParaRPr lang="tr-TR" dirty="0"/>
          </a:p>
        </p:txBody>
      </p:sp>
      <p:pic>
        <p:nvPicPr>
          <p:cNvPr id="5" name="İçerik Yer Tutucusu 4"/>
          <p:cNvPicPr>
            <a:picLocks noGrp="1" noChangeAspect="1"/>
          </p:cNvPicPr>
          <p:nvPr>
            <p:ph sz="half" idx="2"/>
          </p:nvPr>
        </p:nvPicPr>
        <p:blipFill>
          <a:blip r:embed="rId2"/>
          <a:stretch>
            <a:fillRect/>
          </a:stretch>
        </p:blipFill>
        <p:spPr>
          <a:xfrm>
            <a:off x="6944951" y="2214836"/>
            <a:ext cx="3646382" cy="918647"/>
          </a:xfrm>
          <a:prstGeom prst="rect">
            <a:avLst/>
          </a:prstGeom>
        </p:spPr>
      </p:pic>
      <p:sp>
        <p:nvSpPr>
          <p:cNvPr id="6" name="Dikdörtgen 5"/>
          <p:cNvSpPr/>
          <p:nvPr/>
        </p:nvSpPr>
        <p:spPr>
          <a:xfrm>
            <a:off x="6718852" y="3290403"/>
            <a:ext cx="4253947"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Kuru hava fırınında uygulanacak ısı ve süresi</a:t>
            </a:r>
            <a:endParaRPr lang="tr-TR" dirty="0">
              <a:solidFill>
                <a:srgbClr val="FF0000"/>
              </a:solidFill>
            </a:endParaRPr>
          </a:p>
        </p:txBody>
      </p:sp>
      <p:pic>
        <p:nvPicPr>
          <p:cNvPr id="7" name="Resim 6"/>
          <p:cNvPicPr>
            <a:picLocks noChangeAspect="1"/>
          </p:cNvPicPr>
          <p:nvPr/>
        </p:nvPicPr>
        <p:blipFill>
          <a:blip r:embed="rId3"/>
          <a:stretch>
            <a:fillRect/>
          </a:stretch>
        </p:blipFill>
        <p:spPr>
          <a:xfrm>
            <a:off x="6745977" y="4361723"/>
            <a:ext cx="1495425" cy="1133475"/>
          </a:xfrm>
          <a:prstGeom prst="rect">
            <a:avLst/>
          </a:prstGeom>
        </p:spPr>
      </p:pic>
      <p:sp>
        <p:nvSpPr>
          <p:cNvPr id="9" name="Dikdörtgen 8"/>
          <p:cNvSpPr/>
          <p:nvPr/>
        </p:nvSpPr>
        <p:spPr>
          <a:xfrm>
            <a:off x="7136296" y="5495198"/>
            <a:ext cx="2335695" cy="6817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solidFill>
                  <a:srgbClr val="FF0000"/>
                </a:solidFill>
              </a:rPr>
              <a:t>Pastör</a:t>
            </a:r>
            <a:r>
              <a:rPr lang="tr-TR" dirty="0" smtClean="0">
                <a:solidFill>
                  <a:srgbClr val="FF0000"/>
                </a:solidFill>
              </a:rPr>
              <a:t> fırını</a:t>
            </a:r>
            <a:endParaRPr lang="tr-TR" dirty="0">
              <a:solidFill>
                <a:srgbClr val="FF0000"/>
              </a:solidFill>
            </a:endParaRPr>
          </a:p>
        </p:txBody>
      </p:sp>
      <p:sp>
        <p:nvSpPr>
          <p:cNvPr id="4" name="Dikdörtgen 3"/>
          <p:cNvSpPr/>
          <p:nvPr/>
        </p:nvSpPr>
        <p:spPr>
          <a:xfrm>
            <a:off x="6944951" y="1688584"/>
            <a:ext cx="4027848" cy="369332"/>
          </a:xfrm>
          <a:prstGeom prst="rect">
            <a:avLst/>
          </a:prstGeom>
        </p:spPr>
        <p:txBody>
          <a:bodyPr wrap="square">
            <a:spAutoFit/>
          </a:bodyPr>
          <a:lstStyle/>
          <a:p>
            <a:r>
              <a:rPr lang="tr-TR" dirty="0"/>
              <a:t>Bu yöntemle ısı-zaman ilişkisi şöyledir:</a:t>
            </a:r>
          </a:p>
        </p:txBody>
      </p:sp>
    </p:spTree>
    <p:extLst>
      <p:ext uri="{BB962C8B-B14F-4D97-AF65-F5344CB8AC3E}">
        <p14:creationId xmlns:p14="http://schemas.microsoft.com/office/powerpoint/2010/main" val="2538561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dirty="0">
                <a:solidFill>
                  <a:prstClr val="black"/>
                </a:solidFill>
              </a:rPr>
              <a:t>Fiziksel Yöntemler</a:t>
            </a:r>
            <a:endParaRPr lang="tr-TR" dirty="0"/>
          </a:p>
        </p:txBody>
      </p:sp>
      <p:sp>
        <p:nvSpPr>
          <p:cNvPr id="3" name="İçerik Yer Tutucusu 2"/>
          <p:cNvSpPr>
            <a:spLocks noGrp="1"/>
          </p:cNvSpPr>
          <p:nvPr>
            <p:ph sz="half" idx="1"/>
          </p:nvPr>
        </p:nvSpPr>
        <p:spPr/>
        <p:txBody>
          <a:bodyPr>
            <a:normAutofit fontScale="85000" lnSpcReduction="20000"/>
          </a:bodyPr>
          <a:lstStyle/>
          <a:p>
            <a:pPr marL="0" indent="0">
              <a:buNone/>
            </a:pPr>
            <a:r>
              <a:rPr lang="tr-TR" b="1" dirty="0" smtClean="0">
                <a:solidFill>
                  <a:srgbClr val="FF0000"/>
                </a:solidFill>
              </a:rPr>
              <a:t>Nemli hava ile sterilizasyon: </a:t>
            </a:r>
            <a:r>
              <a:rPr lang="tr-TR" dirty="0" smtClean="0"/>
              <a:t>Basınçlı su buharı (otoklav) ve basınçsız buhar ile sterilizasyon olarak ikiye ayrılır.</a:t>
            </a:r>
          </a:p>
          <a:p>
            <a:pPr marL="0" indent="0">
              <a:buNone/>
            </a:pPr>
            <a:r>
              <a:rPr lang="tr-TR" dirty="0" smtClean="0"/>
              <a:t>o </a:t>
            </a:r>
            <a:r>
              <a:rPr lang="tr-TR" b="1" dirty="0" smtClean="0">
                <a:solidFill>
                  <a:srgbClr val="FF0000"/>
                </a:solidFill>
              </a:rPr>
              <a:t>Basınçlı su buharı (Otoklav): </a:t>
            </a:r>
            <a:r>
              <a:rPr lang="tr-TR" dirty="0" smtClean="0"/>
              <a:t>Yaygın olarak kullanılan, en etkili ve güvenilir sterilizasyon yöntemidir. Sporlar dâhil tüm mikroorganizmaları öldürür. Basınçlı buhar ile yapılan sterilizasyonun en önemli üç noktası; doymuş buhar (ideali %100 doymuş, kuru buhar), ısı ve zamandır.</a:t>
            </a:r>
          </a:p>
          <a:p>
            <a:pPr marL="0" indent="0">
              <a:buNone/>
            </a:pPr>
            <a:r>
              <a:rPr lang="tr-TR" b="1" dirty="0" smtClean="0">
                <a:solidFill>
                  <a:srgbClr val="FF0000"/>
                </a:solidFill>
              </a:rPr>
              <a:t>Bu yöntem; cerrahi aletler, sıvılar, pamuklu materyaller, eldiven gibi cansız objelerin sterilizasyonunda kullanılır.</a:t>
            </a:r>
          </a:p>
          <a:p>
            <a:pPr marL="0" indent="0">
              <a:buNone/>
            </a:pPr>
            <a:endParaRPr lang="tr-TR" dirty="0"/>
          </a:p>
        </p:txBody>
      </p:sp>
      <p:pic>
        <p:nvPicPr>
          <p:cNvPr id="5" name="İçerik Yer Tutucusu 4"/>
          <p:cNvPicPr>
            <a:picLocks noGrp="1" noChangeAspect="1"/>
          </p:cNvPicPr>
          <p:nvPr>
            <p:ph sz="half" idx="2"/>
          </p:nvPr>
        </p:nvPicPr>
        <p:blipFill>
          <a:blip r:embed="rId2"/>
          <a:stretch>
            <a:fillRect/>
          </a:stretch>
        </p:blipFill>
        <p:spPr>
          <a:xfrm>
            <a:off x="7066722" y="1819276"/>
            <a:ext cx="4035104" cy="942975"/>
          </a:xfrm>
          <a:prstGeom prst="rect">
            <a:avLst/>
          </a:prstGeom>
        </p:spPr>
      </p:pic>
      <p:sp>
        <p:nvSpPr>
          <p:cNvPr id="6" name="Dikdörtgen 5"/>
          <p:cNvSpPr/>
          <p:nvPr/>
        </p:nvSpPr>
        <p:spPr>
          <a:xfrm>
            <a:off x="7066722" y="3230217"/>
            <a:ext cx="4820478" cy="4273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Basınçlı su buharıyla sterilizasyonda uygulanacak ısı ve süresi</a:t>
            </a:r>
            <a:endParaRPr lang="tr-TR" dirty="0">
              <a:solidFill>
                <a:srgbClr val="FF0000"/>
              </a:solidFill>
            </a:endParaRPr>
          </a:p>
        </p:txBody>
      </p:sp>
      <p:pic>
        <p:nvPicPr>
          <p:cNvPr id="7" name="Resim 6"/>
          <p:cNvPicPr>
            <a:picLocks noChangeAspect="1"/>
          </p:cNvPicPr>
          <p:nvPr/>
        </p:nvPicPr>
        <p:blipFill>
          <a:blip r:embed="rId3"/>
          <a:stretch>
            <a:fillRect/>
          </a:stretch>
        </p:blipFill>
        <p:spPr>
          <a:xfrm>
            <a:off x="7210839" y="3996979"/>
            <a:ext cx="3276600" cy="1200150"/>
          </a:xfrm>
          <a:prstGeom prst="rect">
            <a:avLst/>
          </a:prstGeom>
        </p:spPr>
      </p:pic>
      <p:sp>
        <p:nvSpPr>
          <p:cNvPr id="8" name="Dikdörtgen 7"/>
          <p:cNvSpPr/>
          <p:nvPr/>
        </p:nvSpPr>
        <p:spPr>
          <a:xfrm>
            <a:off x="7066722" y="5536508"/>
            <a:ext cx="3568147" cy="640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r>
              <a:rPr lang="tr-TR" dirty="0" smtClean="0">
                <a:solidFill>
                  <a:srgbClr val="FF0000"/>
                </a:solidFill>
              </a:rPr>
              <a:t>Otoklav (kapalı)  Otoklav (açık)</a:t>
            </a:r>
            <a:endParaRPr lang="tr-TR" dirty="0">
              <a:solidFill>
                <a:srgbClr val="FF0000"/>
              </a:solidFill>
            </a:endParaRPr>
          </a:p>
        </p:txBody>
      </p:sp>
    </p:spTree>
    <p:extLst>
      <p:ext uri="{BB962C8B-B14F-4D97-AF65-F5344CB8AC3E}">
        <p14:creationId xmlns:p14="http://schemas.microsoft.com/office/powerpoint/2010/main" val="2788674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Basınçsız buhar ile sterilizasyon: </a:t>
            </a:r>
            <a:endParaRPr lang="tr-TR" dirty="0"/>
          </a:p>
        </p:txBody>
      </p:sp>
      <p:sp>
        <p:nvSpPr>
          <p:cNvPr id="3" name="İçerik Yer Tutucusu 2"/>
          <p:cNvSpPr>
            <a:spLocks noGrp="1"/>
          </p:cNvSpPr>
          <p:nvPr>
            <p:ph sz="half" idx="1"/>
          </p:nvPr>
        </p:nvSpPr>
        <p:spPr/>
        <p:txBody>
          <a:bodyPr>
            <a:normAutofit fontScale="77500" lnSpcReduction="20000"/>
          </a:bodyPr>
          <a:lstStyle/>
          <a:p>
            <a:pPr marL="0" indent="0">
              <a:buNone/>
            </a:pPr>
            <a:r>
              <a:rPr lang="tr-TR" dirty="0" smtClean="0"/>
              <a:t>Doymuş ve akım halindeki basınçsız su buharı ortamında 100°C ile sterilizasyondur. Yüksek ısıya dayanmayan maddelerin (örneğin; şekerli besi yerleri vb.) sterilizasyonunda kullanılır. </a:t>
            </a:r>
            <a:r>
              <a:rPr lang="tr-TR" b="1" dirty="0" smtClean="0">
                <a:solidFill>
                  <a:srgbClr val="FF0000"/>
                </a:solidFill>
              </a:rPr>
              <a:t>Arnold kazanı </a:t>
            </a:r>
            <a:r>
              <a:rPr lang="tr-TR" dirty="0" smtClean="0"/>
              <a:t>veya </a:t>
            </a:r>
            <a:r>
              <a:rPr lang="tr-TR" b="1" dirty="0" err="1" smtClean="0">
                <a:solidFill>
                  <a:srgbClr val="FF0000"/>
                </a:solidFill>
              </a:rPr>
              <a:t>Koch</a:t>
            </a:r>
            <a:r>
              <a:rPr lang="tr-TR" b="1" dirty="0" smtClean="0">
                <a:solidFill>
                  <a:srgbClr val="FF0000"/>
                </a:solidFill>
              </a:rPr>
              <a:t> kazanı </a:t>
            </a:r>
            <a:r>
              <a:rPr lang="tr-TR" dirty="0" smtClean="0"/>
              <a:t>gibi isimleri de vardır. Otoklavdan farkı, kapakların sıkıca kapanmaması ve çalışırken kapak kenarlarından buhar çıkarmasıdır. Kazanı çalıştırmadan önce altındaki deposunda yeterli su olduğundan emin olunmalıdır. Sterilizasyon süresi hesaplanırken 100°C’ye ulaşılması temel alınır ve en az 30 dk. beklenir. Otoklavların kullanıma  girmesinden sonra bu yöntemin kullanılabilirliği azalmıştır.</a:t>
            </a:r>
            <a:endParaRPr lang="tr-TR" dirty="0"/>
          </a:p>
        </p:txBody>
      </p:sp>
      <p:sp>
        <p:nvSpPr>
          <p:cNvPr id="4" name="İçerik Yer Tutucusu 3"/>
          <p:cNvSpPr>
            <a:spLocks noGrp="1"/>
          </p:cNvSpPr>
          <p:nvPr>
            <p:ph sz="half" idx="2"/>
          </p:nvPr>
        </p:nvSpPr>
        <p:spPr>
          <a:xfrm>
            <a:off x="6172200" y="1825625"/>
            <a:ext cx="5720610" cy="4782738"/>
          </a:xfrm>
        </p:spPr>
        <p:txBody>
          <a:bodyPr>
            <a:normAutofit fontScale="77500" lnSpcReduction="20000"/>
          </a:bodyPr>
          <a:lstStyle/>
          <a:p>
            <a:pPr marL="0" indent="0">
              <a:buNone/>
            </a:pPr>
            <a:r>
              <a:rPr lang="tr-TR" b="1" dirty="0" smtClean="0">
                <a:solidFill>
                  <a:srgbClr val="FF0000"/>
                </a:solidFill>
              </a:rPr>
              <a:t>Flash sterilizasyon: </a:t>
            </a:r>
            <a:r>
              <a:rPr lang="tr-TR" dirty="0" smtClean="0"/>
              <a:t>Acil ihtiyaç durumlarında paketlenmemiş az sayıda malzemenin kısa sürede sterilizasyonu için kullanılan yöntemdir. Flash sterilizasyon için kullanılan otoklav ameliyathane içerisinde bulundurulur. </a:t>
            </a:r>
            <a:endParaRPr lang="tr-TR" dirty="0"/>
          </a:p>
        </p:txBody>
      </p:sp>
      <p:pic>
        <p:nvPicPr>
          <p:cNvPr id="5" name="Resim 4"/>
          <p:cNvPicPr>
            <a:picLocks noChangeAspect="1"/>
          </p:cNvPicPr>
          <p:nvPr/>
        </p:nvPicPr>
        <p:blipFill>
          <a:blip r:embed="rId2"/>
          <a:stretch>
            <a:fillRect/>
          </a:stretch>
        </p:blipFill>
        <p:spPr>
          <a:xfrm>
            <a:off x="7883707" y="4001294"/>
            <a:ext cx="2297595" cy="1524000"/>
          </a:xfrm>
          <a:prstGeom prst="rect">
            <a:avLst/>
          </a:prstGeom>
        </p:spPr>
      </p:pic>
    </p:spTree>
    <p:extLst>
      <p:ext uri="{BB962C8B-B14F-4D97-AF65-F5344CB8AC3E}">
        <p14:creationId xmlns:p14="http://schemas.microsoft.com/office/powerpoint/2010/main" val="90052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1.1. Tıbbi Asepsi</a:t>
            </a:r>
            <a:br>
              <a:rPr lang="tr-TR" dirty="0" smtClean="0"/>
            </a:br>
            <a:endParaRPr lang="tr-TR" dirty="0"/>
          </a:p>
        </p:txBody>
      </p:sp>
      <p:sp>
        <p:nvSpPr>
          <p:cNvPr id="3" name="İçerik Yer Tutucusu 2"/>
          <p:cNvSpPr>
            <a:spLocks noGrp="1"/>
          </p:cNvSpPr>
          <p:nvPr>
            <p:ph idx="1"/>
          </p:nvPr>
        </p:nvSpPr>
        <p:spPr/>
        <p:txBody>
          <a:bodyPr>
            <a:normAutofit/>
          </a:bodyPr>
          <a:lstStyle/>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Tıbbi asepsi, </a:t>
            </a:r>
            <a:r>
              <a:rPr lang="tr-TR" dirty="0" smtClean="0">
                <a:latin typeface="Times New Roman" panose="02020603050405020304" pitchFamily="18" charset="0"/>
                <a:cs typeface="Times New Roman" panose="02020603050405020304" pitchFamily="18" charset="0"/>
              </a:rPr>
              <a:t>patojen mikroorganizmaların bir kimseden diğerine veya çevreye yayılmasını önlemek için yapılan işlemlerdir. Mikroorganizmaların kaynaktan çıktıktan sonra yok edilme yöntemlerini de içerir. </a:t>
            </a:r>
            <a:r>
              <a:rPr lang="tr-TR" b="1" dirty="0" smtClean="0">
                <a:solidFill>
                  <a:srgbClr val="FF0000"/>
                </a:solidFill>
                <a:latin typeface="Times New Roman" panose="02020603050405020304" pitchFamily="18" charset="0"/>
                <a:cs typeface="Times New Roman" panose="02020603050405020304" pitchFamily="18" charset="0"/>
              </a:rPr>
              <a:t>Tıbbi asepsi uygulamaları, hastane enfeksiyonlarının önlenmesinde çok önemlidir. </a:t>
            </a:r>
            <a:r>
              <a:rPr lang="tr-TR" dirty="0" smtClean="0">
                <a:latin typeface="Times New Roman" panose="02020603050405020304" pitchFamily="18" charset="0"/>
                <a:cs typeface="Times New Roman" panose="02020603050405020304" pitchFamily="18" charset="0"/>
              </a:rPr>
              <a:t>Hastane enfeksiyonlarına karşı verilen mücadelede, hasta bakımı veren bütün sağlık personeli, üzerine düşen görevleri titizlikle yerine getirmelidir. Enfeksiyon kontrolünü sağlamak için kullanılan yöntemler, asepsi ilkelerine uyularak gerçekleştirilir.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806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Yakma: </a:t>
            </a:r>
            <a:endParaRPr lang="tr-TR" dirty="0"/>
          </a:p>
        </p:txBody>
      </p:sp>
      <p:sp>
        <p:nvSpPr>
          <p:cNvPr id="3" name="İçerik Yer Tutucusu 2"/>
          <p:cNvSpPr>
            <a:spLocks noGrp="1"/>
          </p:cNvSpPr>
          <p:nvPr>
            <p:ph idx="1"/>
          </p:nvPr>
        </p:nvSpPr>
        <p:spPr/>
        <p:txBody>
          <a:bodyPr>
            <a:normAutofit/>
          </a:bodyPr>
          <a:lstStyle/>
          <a:p>
            <a:pPr marL="0" indent="0">
              <a:buNone/>
            </a:pPr>
            <a:r>
              <a:rPr lang="tr-TR" sz="3400" dirty="0" smtClean="0"/>
              <a:t>Yakma, </a:t>
            </a:r>
            <a:r>
              <a:rPr lang="tr-TR" sz="3400" dirty="0" err="1" smtClean="0"/>
              <a:t>infekte</a:t>
            </a:r>
            <a:r>
              <a:rPr lang="tr-TR" sz="3400" dirty="0" smtClean="0"/>
              <a:t> atıkların ortadan kaldırılmasında en yaygın kullanılan ve önerilen yöntemlerdir. Yakma sonunda atık hacminin %95’ine kadar yok edilebilmesi yöntemin önemli avantajıdır. Ana yakma odası 900°C’ye, ikincil yakma 900/1200°C’ye kadar ısıtılır. Atıkların yüksek sıcaklıkta yakılması sonucu ortaya çıkan 900-1200°C sıcaklığa sahip atık gazların ısı enerjisinden yararlanmak mümkündür.</a:t>
            </a:r>
          </a:p>
          <a:p>
            <a:pPr marL="0" indent="0">
              <a:buNone/>
            </a:pPr>
            <a:endParaRPr lang="tr-TR" dirty="0"/>
          </a:p>
          <a:p>
            <a:pPr marL="0" indent="0">
              <a:buNone/>
            </a:pPr>
            <a:endParaRPr lang="tr-TR" dirty="0" smtClean="0"/>
          </a:p>
          <a:p>
            <a:pPr marL="0" indent="0">
              <a:buNone/>
            </a:pPr>
            <a:endParaRPr lang="tr-TR" dirty="0" smtClean="0"/>
          </a:p>
        </p:txBody>
      </p:sp>
    </p:spTree>
    <p:extLst>
      <p:ext uri="{BB962C8B-B14F-4D97-AF65-F5344CB8AC3E}">
        <p14:creationId xmlns:p14="http://schemas.microsoft.com/office/powerpoint/2010/main" val="2711049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a:bodyPr>
          <a:lstStyle/>
          <a:p>
            <a:pPr lvl="0">
              <a:spcBef>
                <a:spcPts val="1000"/>
              </a:spcBef>
            </a:pPr>
            <a:r>
              <a:rPr lang="tr-TR" sz="2400" b="1" dirty="0" smtClean="0">
                <a:solidFill>
                  <a:srgbClr val="FF0000"/>
                </a:solidFill>
                <a:latin typeface="Calibri"/>
                <a:ea typeface="+mn-ea"/>
                <a:cs typeface="+mn-cs"/>
              </a:rPr>
              <a:t/>
            </a:r>
            <a:br>
              <a:rPr lang="tr-TR" sz="2400" b="1" dirty="0" smtClean="0">
                <a:solidFill>
                  <a:srgbClr val="FF0000"/>
                </a:solidFill>
                <a:latin typeface="Calibri"/>
                <a:ea typeface="+mn-ea"/>
                <a:cs typeface="+mn-cs"/>
              </a:rPr>
            </a:br>
            <a:r>
              <a:rPr lang="tr-TR" sz="4000" b="1" dirty="0" smtClean="0">
                <a:solidFill>
                  <a:srgbClr val="FF0000"/>
                </a:solidFill>
                <a:latin typeface="Calibri"/>
                <a:ea typeface="+mn-ea"/>
                <a:cs typeface="+mn-cs"/>
              </a:rPr>
              <a:t>Sıcak </a:t>
            </a:r>
            <a:r>
              <a:rPr lang="tr-TR" sz="4000" b="1" dirty="0">
                <a:solidFill>
                  <a:srgbClr val="FF0000"/>
                </a:solidFill>
                <a:latin typeface="Calibri"/>
                <a:ea typeface="+mn-ea"/>
                <a:cs typeface="+mn-cs"/>
              </a:rPr>
              <a:t>su ile sterilizasyon</a:t>
            </a:r>
            <a:r>
              <a:rPr lang="tr-TR" sz="4000" b="1" dirty="0" smtClean="0">
                <a:solidFill>
                  <a:srgbClr val="FF0000"/>
                </a:solidFill>
                <a:latin typeface="Calibri"/>
                <a:ea typeface="+mn-ea"/>
                <a:cs typeface="+mn-cs"/>
              </a:rPr>
              <a:t>:</a:t>
            </a:r>
            <a:endParaRPr lang="tr-TR" sz="4000" dirty="0"/>
          </a:p>
        </p:txBody>
      </p:sp>
      <p:sp>
        <p:nvSpPr>
          <p:cNvPr id="6" name="İçerik Yer Tutucusu 5"/>
          <p:cNvSpPr>
            <a:spLocks noGrp="1"/>
          </p:cNvSpPr>
          <p:nvPr>
            <p:ph idx="1"/>
          </p:nvPr>
        </p:nvSpPr>
        <p:spPr/>
        <p:txBody>
          <a:bodyPr/>
          <a:lstStyle/>
          <a:p>
            <a:pPr marL="0" lvl="0" indent="0">
              <a:buNone/>
            </a:pPr>
            <a:r>
              <a:rPr lang="tr-TR" sz="2200" b="1" dirty="0" err="1">
                <a:solidFill>
                  <a:srgbClr val="FF0000"/>
                </a:solidFill>
                <a:ea typeface="+mj-ea"/>
                <a:cs typeface="+mj-cs"/>
              </a:rPr>
              <a:t>Tindalizasyon</a:t>
            </a:r>
            <a:r>
              <a:rPr lang="tr-TR" sz="2200" b="1" dirty="0">
                <a:solidFill>
                  <a:srgbClr val="FF0000"/>
                </a:solidFill>
                <a:ea typeface="+mj-ea"/>
                <a:cs typeface="+mj-cs"/>
              </a:rPr>
              <a:t> ve kaynatma olarak ikiye ayrılır.</a:t>
            </a:r>
            <a:br>
              <a:rPr lang="tr-TR" sz="2200" b="1" dirty="0">
                <a:solidFill>
                  <a:srgbClr val="FF0000"/>
                </a:solidFill>
                <a:ea typeface="+mj-ea"/>
                <a:cs typeface="+mj-cs"/>
              </a:rPr>
            </a:br>
            <a:r>
              <a:rPr lang="tr-TR" sz="2400" b="1" dirty="0" err="1" smtClean="0">
                <a:solidFill>
                  <a:srgbClr val="FF0000"/>
                </a:solidFill>
              </a:rPr>
              <a:t>Tindalizasyon</a:t>
            </a:r>
            <a:r>
              <a:rPr lang="tr-TR" sz="2400" b="1" dirty="0">
                <a:solidFill>
                  <a:srgbClr val="FF0000"/>
                </a:solidFill>
              </a:rPr>
              <a:t>: </a:t>
            </a:r>
            <a:r>
              <a:rPr lang="tr-TR" sz="2400" dirty="0">
                <a:solidFill>
                  <a:prstClr val="black"/>
                </a:solidFill>
              </a:rPr>
              <a:t>Yüksek ısı ile bozulabilecek sıvı maddeler belirli sıcaklıklarda birkaç gün üst üste tutularak steril edilir. Örneğin, hidrolize olabilen çözeltiler 70°C'de, serum gibi proteinli maddeleri içerenler 56°C'de, aşılar ve şekerli çözeltiler 100°C'de tutulur. Benmari içinde su ısıtılır. İçinde steril edilecek çözeltiler bulunan tüp veya şişeler su içine daldırılır. Isıtma süresi çoğunlukla 1 saattir. İşlem 3 gün üst üste tekrarlanır. Dirençli sporlar için daha uzun süre de tutulabilir. İşlem aralarında materyal +4°C'de bekletilir. </a:t>
            </a:r>
            <a:r>
              <a:rPr lang="tr-TR" sz="2400" b="1" dirty="0">
                <a:solidFill>
                  <a:srgbClr val="FF0000"/>
                </a:solidFill>
              </a:rPr>
              <a:t>Tindalizasyon, </a:t>
            </a:r>
            <a:r>
              <a:rPr lang="tr-TR" sz="2400" dirty="0">
                <a:solidFill>
                  <a:prstClr val="black"/>
                </a:solidFill>
              </a:rPr>
              <a:t>az kirli çözeltilerle daha iyi sonuç verir.</a:t>
            </a:r>
          </a:p>
          <a:p>
            <a:pPr marL="0" lvl="0" indent="0">
              <a:buNone/>
            </a:pPr>
            <a:r>
              <a:rPr lang="tr-TR" sz="2400" dirty="0">
                <a:solidFill>
                  <a:prstClr val="black"/>
                </a:solidFill>
              </a:rPr>
              <a:t>Bu nedenle kullanılacak cam eşyanın daha önceden diğer basit metotlarla steril edilmesi, içine madde konduktan sonra </a:t>
            </a:r>
            <a:r>
              <a:rPr lang="tr-TR" sz="2400" dirty="0" err="1">
                <a:solidFill>
                  <a:prstClr val="black"/>
                </a:solidFill>
              </a:rPr>
              <a:t>tindalize</a:t>
            </a:r>
            <a:r>
              <a:rPr lang="tr-TR" sz="2400" dirty="0">
                <a:solidFill>
                  <a:prstClr val="black"/>
                </a:solidFill>
              </a:rPr>
              <a:t> edilmesi önerilir.</a:t>
            </a:r>
          </a:p>
          <a:p>
            <a:pPr marL="0" indent="0">
              <a:buNone/>
            </a:pPr>
            <a:endParaRPr lang="tr-TR" dirty="0"/>
          </a:p>
        </p:txBody>
      </p:sp>
    </p:spTree>
    <p:extLst>
      <p:ext uri="{BB962C8B-B14F-4D97-AF65-F5344CB8AC3E}">
        <p14:creationId xmlns:p14="http://schemas.microsoft.com/office/powerpoint/2010/main" val="1773963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FF0000"/>
                </a:solidFill>
                <a:latin typeface="Calibri"/>
              </a:rPr>
              <a:t>Sıcak su ile </a:t>
            </a:r>
            <a:r>
              <a:rPr lang="tr-TR" sz="4000" b="1" dirty="0" smtClean="0">
                <a:solidFill>
                  <a:srgbClr val="FF0000"/>
                </a:solidFill>
                <a:latin typeface="Calibri"/>
              </a:rPr>
              <a:t>sterilizasyon</a:t>
            </a:r>
            <a:endParaRPr lang="tr-TR" sz="4000" dirty="0"/>
          </a:p>
        </p:txBody>
      </p:sp>
      <p:sp>
        <p:nvSpPr>
          <p:cNvPr id="3" name="İçerik Yer Tutucusu 2"/>
          <p:cNvSpPr>
            <a:spLocks noGrp="1"/>
          </p:cNvSpPr>
          <p:nvPr>
            <p:ph idx="1"/>
          </p:nvPr>
        </p:nvSpPr>
        <p:spPr/>
        <p:txBody>
          <a:bodyPr/>
          <a:lstStyle/>
          <a:p>
            <a:pPr marL="0" lvl="0" indent="0">
              <a:buNone/>
            </a:pPr>
            <a:r>
              <a:rPr lang="tr-TR" dirty="0">
                <a:solidFill>
                  <a:prstClr val="black"/>
                </a:solidFill>
              </a:rPr>
              <a:t>o </a:t>
            </a:r>
            <a:r>
              <a:rPr lang="tr-TR" b="1" dirty="0">
                <a:solidFill>
                  <a:srgbClr val="FF0000"/>
                </a:solidFill>
              </a:rPr>
              <a:t>Kaynatma: </a:t>
            </a:r>
            <a:r>
              <a:rPr lang="tr-TR" dirty="0">
                <a:solidFill>
                  <a:prstClr val="black"/>
                </a:solidFill>
              </a:rPr>
              <a:t>Isıya dirençli mikroorganizmalar, sporlu bakteriler ve bazı virüsler 100°C’de birkaç saat dayanabilir. Bu nedenle kaynatma ancak evde ısıya dayanıklı metal ve cam eşyaların dezenfeksiyonu için kullanır.</a:t>
            </a:r>
          </a:p>
          <a:p>
            <a:pPr marL="0" indent="0">
              <a:buNone/>
            </a:pPr>
            <a:endParaRPr lang="tr-TR" dirty="0"/>
          </a:p>
        </p:txBody>
      </p:sp>
    </p:spTree>
    <p:extLst>
      <p:ext uri="{BB962C8B-B14F-4D97-AF65-F5344CB8AC3E}">
        <p14:creationId xmlns:p14="http://schemas.microsoft.com/office/powerpoint/2010/main" val="2678539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92500"/>
          </a:bodyPr>
          <a:lstStyle/>
          <a:p>
            <a:pPr marL="0" indent="0">
              <a:buNone/>
            </a:pPr>
            <a:r>
              <a:rPr lang="tr-TR" b="1" dirty="0" smtClean="0">
                <a:solidFill>
                  <a:srgbClr val="FF0000"/>
                </a:solidFill>
              </a:rPr>
              <a:t>Işınlarla sterilizasyon</a:t>
            </a:r>
          </a:p>
          <a:p>
            <a:pPr marL="0" indent="0">
              <a:buNone/>
            </a:pPr>
            <a:r>
              <a:rPr lang="tr-TR" dirty="0" smtClean="0"/>
              <a:t>Işınlarla sterilizasyonda ultraviyole ışınları, X ışınları, beta ve gama ışınları kullanılır.</a:t>
            </a:r>
          </a:p>
          <a:p>
            <a:pPr marL="0" indent="0">
              <a:buNone/>
            </a:pPr>
            <a:r>
              <a:rPr lang="tr-TR" dirty="0" smtClean="0"/>
              <a:t>Bu ışınlar mikroorganizmaların DNA (</a:t>
            </a:r>
            <a:r>
              <a:rPr lang="tr-TR" dirty="0" err="1" smtClean="0"/>
              <a:t>Deoksiribonükleikasit</a:t>
            </a:r>
            <a:r>
              <a:rPr lang="tr-TR" dirty="0" smtClean="0"/>
              <a:t>)’sının yapısını bozarak etki eder. Gıda sanayiinde, suların sterilizasyonunda, protez malzemelerinin ve odaların (müdahale odası, ameliyathane, vb.) sterilizasyonunda kullanılır.</a:t>
            </a:r>
          </a:p>
          <a:p>
            <a:pPr marL="0" indent="0">
              <a:buNone/>
            </a:pPr>
            <a:endParaRPr lang="tr-TR" dirty="0"/>
          </a:p>
        </p:txBody>
      </p:sp>
      <p:sp>
        <p:nvSpPr>
          <p:cNvPr id="4" name="İçerik Yer Tutucusu 3"/>
          <p:cNvSpPr>
            <a:spLocks noGrp="1"/>
          </p:cNvSpPr>
          <p:nvPr>
            <p:ph sz="half" idx="2"/>
          </p:nvPr>
        </p:nvSpPr>
        <p:spPr/>
        <p:txBody>
          <a:bodyPr>
            <a:normAutofit fontScale="92500"/>
          </a:bodyPr>
          <a:lstStyle/>
          <a:p>
            <a:pPr marL="0" indent="0">
              <a:buNone/>
            </a:pPr>
            <a:r>
              <a:rPr lang="tr-TR" b="1" dirty="0" err="1" smtClean="0">
                <a:solidFill>
                  <a:srgbClr val="FF0000"/>
                </a:solidFill>
              </a:rPr>
              <a:t>Filtrasyon</a:t>
            </a:r>
            <a:r>
              <a:rPr lang="tr-TR" b="1" dirty="0" smtClean="0">
                <a:solidFill>
                  <a:srgbClr val="FF0000"/>
                </a:solidFill>
              </a:rPr>
              <a:t> (süzme) ile sterilizasyon</a:t>
            </a:r>
          </a:p>
          <a:p>
            <a:pPr marL="0" indent="0">
              <a:buNone/>
            </a:pPr>
            <a:r>
              <a:rPr lang="tr-TR" dirty="0" smtClean="0"/>
              <a:t>Diğer sterilizasyon yöntemleri ile bozulan sıvı maddelerin sterilizasyonunda kullanılır.</a:t>
            </a:r>
          </a:p>
          <a:p>
            <a:pPr marL="0" indent="0">
              <a:buNone/>
            </a:pPr>
            <a:r>
              <a:rPr lang="tr-TR" dirty="0" smtClean="0"/>
              <a:t>Sıvı ortamda bulunan mikroorganizmaları sıvıdan ayırma işlemidir. Mayilerin sterilizasyonu</a:t>
            </a:r>
          </a:p>
          <a:p>
            <a:pPr marL="0" indent="0">
              <a:buNone/>
            </a:pPr>
            <a:r>
              <a:rPr lang="tr-TR" dirty="0" smtClean="0"/>
              <a:t>bu yöntemle yapılır. Bu amaçla kullanılan aletlere,</a:t>
            </a:r>
            <a:r>
              <a:rPr lang="tr-TR" b="1" dirty="0" smtClean="0">
                <a:solidFill>
                  <a:srgbClr val="FF0000"/>
                </a:solidFill>
              </a:rPr>
              <a:t> filtre </a:t>
            </a:r>
            <a:r>
              <a:rPr lang="tr-TR" dirty="0" smtClean="0"/>
              <a:t>denir.</a:t>
            </a:r>
          </a:p>
          <a:p>
            <a:endParaRPr lang="tr-TR" dirty="0"/>
          </a:p>
        </p:txBody>
      </p:sp>
    </p:spTree>
    <p:extLst>
      <p:ext uri="{BB962C8B-B14F-4D97-AF65-F5344CB8AC3E}">
        <p14:creationId xmlns:p14="http://schemas.microsoft.com/office/powerpoint/2010/main" val="38342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Kimyasal Yöntemler</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solidFill>
                  <a:srgbClr val="FF0000"/>
                </a:solidFill>
              </a:rPr>
              <a:t>Kimyasal sterilizasyon yöntemleri; </a:t>
            </a:r>
            <a:r>
              <a:rPr lang="tr-TR" dirty="0" smtClean="0"/>
              <a:t>gazlarla kimyasal sterilizasyon ve sıvı kimyasal sterilizasyon olmak üzere iki şekilde uygulanır.</a:t>
            </a:r>
            <a:endParaRPr lang="tr-TR" dirty="0"/>
          </a:p>
          <a:p>
            <a:pPr marL="0" indent="0">
              <a:buNone/>
            </a:pPr>
            <a:endParaRPr lang="tr-TR" dirty="0" smtClean="0"/>
          </a:p>
        </p:txBody>
      </p:sp>
      <p:sp>
        <p:nvSpPr>
          <p:cNvPr id="6" name="Dikdörtgen 5"/>
          <p:cNvSpPr/>
          <p:nvPr/>
        </p:nvSpPr>
        <p:spPr>
          <a:xfrm>
            <a:off x="5407189" y="3244334"/>
            <a:ext cx="237566" cy="369332"/>
          </a:xfrm>
          <a:prstGeom prst="rect">
            <a:avLst/>
          </a:prstGeom>
        </p:spPr>
        <p:txBody>
          <a:bodyPr wrap="none">
            <a:spAutoFit/>
          </a:bodyPr>
          <a:lstStyle/>
          <a:p>
            <a:r>
              <a:rPr lang="tr-TR" dirty="0" smtClean="0"/>
              <a:t> </a:t>
            </a:r>
            <a:endParaRPr lang="tr-TR" dirty="0"/>
          </a:p>
        </p:txBody>
      </p:sp>
    </p:spTree>
    <p:extLst>
      <p:ext uri="{BB962C8B-B14F-4D97-AF65-F5344CB8AC3E}">
        <p14:creationId xmlns:p14="http://schemas.microsoft.com/office/powerpoint/2010/main" val="2648107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a:solidFill>
                  <a:srgbClr val="FF0000"/>
                </a:solidFill>
                <a:latin typeface="Calibri"/>
                <a:ea typeface="+mn-ea"/>
                <a:cs typeface="+mn-cs"/>
              </a:rPr>
              <a:t>Kimyasal sterilizasyon yöntemleri;</a:t>
            </a:r>
            <a:endParaRPr lang="tr-TR" dirty="0"/>
          </a:p>
        </p:txBody>
      </p:sp>
      <p:sp>
        <p:nvSpPr>
          <p:cNvPr id="3" name="İçerik Yer Tutucusu 2"/>
          <p:cNvSpPr>
            <a:spLocks noGrp="1"/>
          </p:cNvSpPr>
          <p:nvPr>
            <p:ph sz="half" idx="1"/>
          </p:nvPr>
        </p:nvSpPr>
        <p:spPr/>
        <p:txBody>
          <a:bodyPr>
            <a:normAutofit fontScale="92500" lnSpcReduction="20000"/>
          </a:bodyPr>
          <a:lstStyle/>
          <a:p>
            <a:pPr marL="0" lvl="0" indent="0">
              <a:buNone/>
            </a:pPr>
            <a:r>
              <a:rPr lang="tr-TR" sz="2900" b="1" dirty="0">
                <a:solidFill>
                  <a:srgbClr val="FF0000"/>
                </a:solidFill>
              </a:rPr>
              <a:t>Gazlarla kimyasal sterilizasyon</a:t>
            </a:r>
          </a:p>
          <a:p>
            <a:pPr marL="0" lvl="0" indent="0">
              <a:buNone/>
            </a:pPr>
            <a:r>
              <a:rPr lang="tr-TR" sz="2900" dirty="0">
                <a:solidFill>
                  <a:prstClr val="black"/>
                </a:solidFill>
              </a:rPr>
              <a:t>Gazlarla kimyasal sterilizasyon; hassas cerrahi aletlerin, elektrikli ve optik aletlerin ve plastik materyalin sterilizasyonunda kullanılır. Genellikle kullanılan, gaz etilen oksittir. Bu gaz mikroorganizmaların bütün türlerine etkilidir. </a:t>
            </a:r>
            <a:r>
              <a:rPr lang="tr-TR" sz="2900" dirty="0" err="1">
                <a:solidFill>
                  <a:prstClr val="black"/>
                </a:solidFill>
              </a:rPr>
              <a:t>Sterilizatörden</a:t>
            </a:r>
            <a:r>
              <a:rPr lang="tr-TR" sz="2900" dirty="0">
                <a:solidFill>
                  <a:prstClr val="black"/>
                </a:solidFill>
              </a:rPr>
              <a:t> çıkarılmış malzeme hemen kullanılmaz, havalandırma bölmesine alınarak havalandırılır. Havalandırma, malzemenin 50–60°C’de 8–12 saat veya oda ısısında 7 gün bırakılması ile gerçekleştirilir</a:t>
            </a:r>
            <a:r>
              <a:rPr lang="tr-TR" sz="2900" dirty="0" smtClean="0">
                <a:solidFill>
                  <a:prstClr val="black"/>
                </a:solidFill>
              </a:rPr>
              <a:t>.</a:t>
            </a:r>
          </a:p>
          <a:p>
            <a:pPr marL="0" lvl="0" indent="0">
              <a:buNone/>
            </a:pPr>
            <a:endParaRPr lang="tr-TR" sz="2900" dirty="0">
              <a:solidFill>
                <a:prstClr val="black"/>
              </a:solidFill>
            </a:endParaRPr>
          </a:p>
          <a:p>
            <a:pPr marL="0" indent="0">
              <a:buNone/>
            </a:pPr>
            <a:endParaRPr lang="tr-TR" dirty="0"/>
          </a:p>
        </p:txBody>
      </p:sp>
      <p:sp>
        <p:nvSpPr>
          <p:cNvPr id="4" name="İçerik Yer Tutucusu 3"/>
          <p:cNvSpPr>
            <a:spLocks noGrp="1"/>
          </p:cNvSpPr>
          <p:nvPr>
            <p:ph sz="half" idx="2"/>
          </p:nvPr>
        </p:nvSpPr>
        <p:spPr/>
        <p:txBody>
          <a:bodyPr>
            <a:normAutofit fontScale="92500" lnSpcReduction="20000"/>
          </a:bodyPr>
          <a:lstStyle/>
          <a:p>
            <a:pPr marL="0" indent="0">
              <a:buNone/>
            </a:pPr>
            <a:r>
              <a:rPr lang="tr-TR" dirty="0" smtClean="0">
                <a:solidFill>
                  <a:srgbClr val="FF0000"/>
                </a:solidFill>
              </a:rPr>
              <a:t>                     Gaz </a:t>
            </a:r>
            <a:r>
              <a:rPr lang="tr-TR" dirty="0">
                <a:solidFill>
                  <a:srgbClr val="FF0000"/>
                </a:solidFill>
              </a:rPr>
              <a:t>otoklavı</a:t>
            </a:r>
          </a:p>
          <a:p>
            <a:pPr marL="0" indent="0">
              <a:buNone/>
            </a:pPr>
            <a:endParaRPr lang="tr-TR" dirty="0"/>
          </a:p>
        </p:txBody>
      </p:sp>
      <p:pic>
        <p:nvPicPr>
          <p:cNvPr id="5" name="Resim 4"/>
          <p:cNvPicPr>
            <a:picLocks noChangeAspect="1"/>
          </p:cNvPicPr>
          <p:nvPr/>
        </p:nvPicPr>
        <p:blipFill>
          <a:blip r:embed="rId2"/>
          <a:stretch>
            <a:fillRect/>
          </a:stretch>
        </p:blipFill>
        <p:spPr>
          <a:xfrm>
            <a:off x="7425099" y="2255146"/>
            <a:ext cx="2426418" cy="2523455"/>
          </a:xfrm>
          <a:prstGeom prst="rect">
            <a:avLst/>
          </a:prstGeom>
        </p:spPr>
      </p:pic>
      <p:sp>
        <p:nvSpPr>
          <p:cNvPr id="6" name="Dikdörtgen 5"/>
          <p:cNvSpPr/>
          <p:nvPr/>
        </p:nvSpPr>
        <p:spPr>
          <a:xfrm>
            <a:off x="5433639" y="3244334"/>
            <a:ext cx="184731" cy="369332"/>
          </a:xfrm>
          <a:prstGeom prst="rect">
            <a:avLst/>
          </a:prstGeom>
        </p:spPr>
        <p:txBody>
          <a:bodyPr wrap="none">
            <a:spAutoFit/>
          </a:bodyPr>
          <a:lstStyle/>
          <a:p>
            <a:endParaRPr lang="tr-TR" dirty="0"/>
          </a:p>
        </p:txBody>
      </p:sp>
    </p:spTree>
    <p:extLst>
      <p:ext uri="{BB962C8B-B14F-4D97-AF65-F5344CB8AC3E}">
        <p14:creationId xmlns:p14="http://schemas.microsoft.com/office/powerpoint/2010/main" val="33217461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a:solidFill>
                  <a:srgbClr val="FF0000"/>
                </a:solidFill>
                <a:latin typeface="Calibri"/>
                <a:ea typeface="+mn-ea"/>
                <a:cs typeface="+mn-cs"/>
              </a:rPr>
              <a:t>Kimyasal sterilizasyon yöntemleri;</a:t>
            </a:r>
            <a:endParaRPr lang="tr-TR" dirty="0"/>
          </a:p>
        </p:txBody>
      </p:sp>
      <p:sp>
        <p:nvSpPr>
          <p:cNvPr id="3" name="İçerik Yer Tutucusu 2"/>
          <p:cNvSpPr>
            <a:spLocks noGrp="1"/>
          </p:cNvSpPr>
          <p:nvPr>
            <p:ph idx="1"/>
          </p:nvPr>
        </p:nvSpPr>
        <p:spPr/>
        <p:txBody>
          <a:bodyPr>
            <a:normAutofit/>
          </a:bodyPr>
          <a:lstStyle/>
          <a:p>
            <a:pPr marL="0" lvl="0" indent="0">
              <a:buNone/>
            </a:pPr>
            <a:r>
              <a:rPr lang="tr-TR" sz="2000" b="1" dirty="0">
                <a:solidFill>
                  <a:srgbClr val="FF0000"/>
                </a:solidFill>
              </a:rPr>
              <a:t>Sıvı kimyasal sterilizasyon</a:t>
            </a:r>
          </a:p>
          <a:p>
            <a:pPr marL="0" lvl="0" indent="0">
              <a:buNone/>
            </a:pPr>
            <a:r>
              <a:rPr lang="tr-TR" dirty="0">
                <a:solidFill>
                  <a:prstClr val="black"/>
                </a:solidFill>
              </a:rPr>
              <a:t>Sıvı kimyasal sterilizasyon uygun olarak kullanıldığında bakteri, mantar, </a:t>
            </a:r>
            <a:r>
              <a:rPr lang="tr-TR" dirty="0" smtClean="0">
                <a:solidFill>
                  <a:prstClr val="black"/>
                </a:solidFill>
              </a:rPr>
              <a:t>tüberküloz basili </a:t>
            </a:r>
            <a:r>
              <a:rPr lang="tr-TR" dirty="0" smtClean="0">
                <a:solidFill>
                  <a:prstClr val="black"/>
                </a:solidFill>
              </a:rPr>
              <a:t>ve virüslerin tüm şekillerini yok eder. Sterilizasyon solüsyonu olarak </a:t>
            </a:r>
            <a:r>
              <a:rPr lang="tr-TR" dirty="0" smtClean="0">
                <a:solidFill>
                  <a:prstClr val="black"/>
                </a:solidFill>
              </a:rPr>
              <a:t>genellikle </a:t>
            </a:r>
            <a:r>
              <a:rPr lang="tr-TR" dirty="0" err="1" smtClean="0">
                <a:solidFill>
                  <a:prstClr val="black"/>
                </a:solidFill>
              </a:rPr>
              <a:t>gluteraldehit</a:t>
            </a:r>
            <a:r>
              <a:rPr lang="tr-TR" dirty="0" smtClean="0">
                <a:solidFill>
                  <a:prstClr val="black"/>
                </a:solidFill>
              </a:rPr>
              <a:t> </a:t>
            </a:r>
            <a:r>
              <a:rPr lang="tr-TR" dirty="0">
                <a:solidFill>
                  <a:prstClr val="black"/>
                </a:solidFill>
              </a:rPr>
              <a:t>ve formaldehit kullanılır. </a:t>
            </a:r>
            <a:r>
              <a:rPr lang="tr-TR" dirty="0" err="1">
                <a:solidFill>
                  <a:prstClr val="black"/>
                </a:solidFill>
              </a:rPr>
              <a:t>Gluteraldehitin</a:t>
            </a:r>
            <a:r>
              <a:rPr lang="tr-TR" dirty="0">
                <a:solidFill>
                  <a:prstClr val="black"/>
                </a:solidFill>
              </a:rPr>
              <a:t> %2’lik solüsyonu etkilidir. </a:t>
            </a:r>
            <a:r>
              <a:rPr lang="tr-TR" dirty="0" smtClean="0">
                <a:solidFill>
                  <a:prstClr val="black"/>
                </a:solidFill>
              </a:rPr>
              <a:t>Genellikle </a:t>
            </a:r>
            <a:r>
              <a:rPr lang="tr-TR" dirty="0" err="1" smtClean="0">
                <a:solidFill>
                  <a:prstClr val="black"/>
                </a:solidFill>
              </a:rPr>
              <a:t>sistoskop</a:t>
            </a:r>
            <a:r>
              <a:rPr lang="tr-TR" dirty="0">
                <a:solidFill>
                  <a:prstClr val="black"/>
                </a:solidFill>
              </a:rPr>
              <a:t>, </a:t>
            </a:r>
            <a:r>
              <a:rPr lang="tr-TR" dirty="0" err="1">
                <a:solidFill>
                  <a:prstClr val="black"/>
                </a:solidFill>
              </a:rPr>
              <a:t>bronkoskop</a:t>
            </a:r>
            <a:r>
              <a:rPr lang="tr-TR" dirty="0">
                <a:solidFill>
                  <a:prstClr val="black"/>
                </a:solidFill>
              </a:rPr>
              <a:t> gibi lensli aletlerin sterilizasyonunda kullanılır. </a:t>
            </a:r>
            <a:r>
              <a:rPr lang="tr-TR" dirty="0" smtClean="0">
                <a:solidFill>
                  <a:prstClr val="black"/>
                </a:solidFill>
              </a:rPr>
              <a:t>Sterilizasyonun gerçekleşmesi </a:t>
            </a:r>
            <a:r>
              <a:rPr lang="tr-TR" dirty="0">
                <a:solidFill>
                  <a:prstClr val="black"/>
                </a:solidFill>
              </a:rPr>
              <a:t>için aletler on saat </a:t>
            </a:r>
            <a:r>
              <a:rPr lang="tr-TR" dirty="0" err="1">
                <a:solidFill>
                  <a:prstClr val="black"/>
                </a:solidFill>
              </a:rPr>
              <a:t>glutaraldehitte</a:t>
            </a:r>
            <a:r>
              <a:rPr lang="tr-TR" dirty="0">
                <a:solidFill>
                  <a:prstClr val="black"/>
                </a:solidFill>
              </a:rPr>
              <a:t> bekletilir ve kullanılmadan önce </a:t>
            </a:r>
            <a:r>
              <a:rPr lang="tr-TR" dirty="0" smtClean="0">
                <a:solidFill>
                  <a:prstClr val="black"/>
                </a:solidFill>
              </a:rPr>
              <a:t>içinden </a:t>
            </a:r>
            <a:r>
              <a:rPr lang="tr-TR" dirty="0" err="1" smtClean="0">
                <a:solidFill>
                  <a:prstClr val="black"/>
                </a:solidFill>
              </a:rPr>
              <a:t>distile</a:t>
            </a:r>
            <a:r>
              <a:rPr lang="tr-TR" dirty="0" smtClean="0">
                <a:solidFill>
                  <a:prstClr val="black"/>
                </a:solidFill>
              </a:rPr>
              <a:t> </a:t>
            </a:r>
            <a:r>
              <a:rPr lang="tr-TR" dirty="0">
                <a:solidFill>
                  <a:prstClr val="black"/>
                </a:solidFill>
              </a:rPr>
              <a:t>su geçirilerek iyi havalandırılması sağlanır.</a:t>
            </a:r>
          </a:p>
          <a:p>
            <a:pPr marL="0" indent="0">
              <a:buNone/>
            </a:pPr>
            <a:endParaRPr lang="tr-TR" dirty="0"/>
          </a:p>
        </p:txBody>
      </p:sp>
    </p:spTree>
    <p:extLst>
      <p:ext uri="{BB962C8B-B14F-4D97-AF65-F5344CB8AC3E}">
        <p14:creationId xmlns:p14="http://schemas.microsoft.com/office/powerpoint/2010/main" val="290324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Tıbbi asepsi ve dikkat edilecek noktalar</a:t>
            </a:r>
            <a:br>
              <a:rPr lang="tr-TR" dirty="0" smtClean="0"/>
            </a:br>
            <a:endParaRPr lang="tr-TR" dirty="0"/>
          </a:p>
        </p:txBody>
      </p:sp>
      <p:sp>
        <p:nvSpPr>
          <p:cNvPr id="3" name="İçerik Yer Tutucusu 2"/>
          <p:cNvSpPr>
            <a:spLocks noGrp="1"/>
          </p:cNvSpPr>
          <p:nvPr>
            <p:ph sz="half" idx="1"/>
          </p:nvPr>
        </p:nvSpPr>
        <p:spPr/>
        <p:txBody>
          <a:bodyPr>
            <a:normAutofit fontScale="77500" lnSpcReduction="20000"/>
          </a:bodyPr>
          <a:lstStyle/>
          <a:p>
            <a:pPr marL="0" indent="0">
              <a:buNone/>
            </a:pPr>
            <a:r>
              <a:rPr lang="tr-TR" dirty="0" smtClean="0">
                <a:latin typeface="Times New Roman" panose="02020603050405020304" pitchFamily="18" charset="0"/>
                <a:cs typeface="Times New Roman" panose="02020603050405020304" pitchFamily="18" charset="0"/>
              </a:rPr>
              <a:t> Eller, yapılacak işlemlerden önce ve sonra yıkanmalıdır.</a:t>
            </a:r>
          </a:p>
          <a:p>
            <a:pPr marL="0" indent="0">
              <a:buNone/>
            </a:pPr>
            <a:r>
              <a:rPr lang="tr-TR" dirty="0" smtClean="0">
                <a:latin typeface="Times New Roman" panose="02020603050405020304" pitchFamily="18" charset="0"/>
                <a:cs typeface="Times New Roman" panose="02020603050405020304" pitchFamily="18" charset="0"/>
              </a:rPr>
              <a:t> Kirli araç gereçler ve yatak takımları üniformaya değdirilmeden taşınır.</a:t>
            </a:r>
          </a:p>
          <a:p>
            <a:pPr marL="0" indent="0">
              <a:buNone/>
            </a:pPr>
            <a:r>
              <a:rPr lang="tr-TR" dirty="0" smtClean="0">
                <a:latin typeface="Times New Roman" panose="02020603050405020304" pitchFamily="18" charset="0"/>
                <a:cs typeface="Times New Roman" panose="02020603050405020304" pitchFamily="18" charset="0"/>
              </a:rPr>
              <a:t> Kirli yatak takımları ve diğer gereçler yere konmaz.</a:t>
            </a:r>
          </a:p>
          <a:p>
            <a:pPr marL="0" indent="0">
              <a:buNone/>
            </a:pPr>
            <a:r>
              <a:rPr lang="tr-TR" dirty="0" smtClean="0">
                <a:latin typeface="Times New Roman" panose="02020603050405020304" pitchFamily="18" charset="0"/>
                <a:cs typeface="Times New Roman" panose="02020603050405020304" pitchFamily="18" charset="0"/>
              </a:rPr>
              <a:t> Yatak takımları silkelenmez.</a:t>
            </a:r>
          </a:p>
          <a:p>
            <a:pPr marL="0" indent="0">
              <a:buNone/>
            </a:pPr>
            <a:r>
              <a:rPr lang="tr-TR" dirty="0" smtClean="0">
                <a:latin typeface="Times New Roman" panose="02020603050405020304" pitchFamily="18" charset="0"/>
                <a:cs typeface="Times New Roman" panose="02020603050405020304" pitchFamily="18" charset="0"/>
              </a:rPr>
              <a:t> Hastaların öksürüğü, hapşırığı ve solunumu ile temas etmemek için tedbir alınır.</a:t>
            </a:r>
          </a:p>
          <a:p>
            <a:pPr marL="0" indent="0">
              <a:buNone/>
            </a:pPr>
            <a:r>
              <a:rPr lang="tr-TR" dirty="0" smtClean="0">
                <a:latin typeface="Times New Roman" panose="02020603050405020304" pitchFamily="18" charset="0"/>
                <a:cs typeface="Times New Roman" panose="02020603050405020304" pitchFamily="18" charset="0"/>
              </a:rPr>
              <a:t> Araç gereçler yıkanırken, fırçalanırken veya tozu alınırken vücuttan uzakta tutulur.</a:t>
            </a:r>
          </a:p>
        </p:txBody>
      </p:sp>
      <p:sp>
        <p:nvSpPr>
          <p:cNvPr id="4" name="İçerik Yer Tutucusu 3"/>
          <p:cNvSpPr>
            <a:spLocks noGrp="1"/>
          </p:cNvSpPr>
          <p:nvPr>
            <p:ph sz="half" idx="2"/>
          </p:nvPr>
        </p:nvSpPr>
        <p:spPr/>
        <p:txBody>
          <a:bodyPr>
            <a:normAutofit fontScale="77500" lnSpcReduction="20000"/>
          </a:bodyPr>
          <a:lstStyle/>
          <a:p>
            <a:pPr marL="0" indent="0">
              <a:buNone/>
            </a:pPr>
            <a:r>
              <a:rPr lang="tr-TR" dirty="0" smtClean="0">
                <a:latin typeface="Times New Roman" panose="02020603050405020304" pitchFamily="18" charset="0"/>
                <a:cs typeface="Times New Roman" panose="02020603050405020304" pitchFamily="18" charset="0"/>
              </a:rPr>
              <a:t> Temizlenme işlemi az kirli bölgeden çok kirli bölgeye doğru yapılır. </a:t>
            </a:r>
          </a:p>
          <a:p>
            <a:pPr marL="0" indent="0">
              <a:buNone/>
            </a:pPr>
            <a:r>
              <a:rPr lang="tr-TR" dirty="0" smtClean="0">
                <a:latin typeface="Times New Roman" panose="02020603050405020304" pitchFamily="18" charset="0"/>
                <a:cs typeface="Times New Roman" panose="02020603050405020304" pitchFamily="18" charset="0"/>
              </a:rPr>
              <a:t> Kirli veya kullanılmış araç gereçler, doğrudan doğruya uygun kapların içerisine konur.</a:t>
            </a:r>
          </a:p>
          <a:p>
            <a:pPr marL="0" indent="0">
              <a:buNone/>
            </a:pPr>
            <a:r>
              <a:rPr lang="tr-TR" dirty="0" smtClean="0">
                <a:latin typeface="Times New Roman" panose="02020603050405020304" pitchFamily="18" charset="0"/>
                <a:cs typeface="Times New Roman" panose="02020603050405020304" pitchFamily="18" charset="0"/>
              </a:rPr>
              <a:t> Vücut atıkları ve akıntılarıyla bulaşmış ıslak gereçler, naylon torbalar içine konulduktan sonra kirli arabasına atılır.</a:t>
            </a:r>
          </a:p>
          <a:p>
            <a:pPr marL="0" indent="0">
              <a:buNone/>
            </a:pPr>
            <a:r>
              <a:rPr lang="tr-TR" dirty="0" smtClean="0">
                <a:latin typeface="Times New Roman" panose="02020603050405020304" pitchFamily="18" charset="0"/>
                <a:cs typeface="Times New Roman" panose="02020603050405020304" pitchFamily="18" charset="0"/>
              </a:rPr>
              <a:t> Banyo suyu, gargara suyu gibi kirli sular, küvetin kenarına ve üniformaya sıçratılmadan doğrudan kanala dökülür.</a:t>
            </a:r>
          </a:p>
          <a:p>
            <a:pPr marL="0" indent="0">
              <a:buNone/>
            </a:pPr>
            <a:r>
              <a:rPr lang="tr-TR" dirty="0" smtClean="0">
                <a:latin typeface="Times New Roman" panose="02020603050405020304" pitchFamily="18" charset="0"/>
                <a:cs typeface="Times New Roman" panose="02020603050405020304" pitchFamily="18" charset="0"/>
              </a:rPr>
              <a:t> Patojenlerle kirletildiğinden şüphe edilen gereçler sterilize edilir.</a:t>
            </a:r>
          </a:p>
          <a:p>
            <a:pPr marL="0" indent="0">
              <a:buNone/>
            </a:pPr>
            <a:r>
              <a:rPr lang="tr-TR" dirty="0" smtClean="0">
                <a:latin typeface="Times New Roman" panose="02020603050405020304" pitchFamily="18" charset="0"/>
                <a:cs typeface="Times New Roman" panose="02020603050405020304" pitchFamily="18" charset="0"/>
              </a:rPr>
              <a:t> Mikroorganizmaların yayılmaması için bireysel temizliğe ve düzene dikkat edilir. </a:t>
            </a:r>
          </a:p>
          <a:p>
            <a:endParaRPr lang="tr-TR" dirty="0"/>
          </a:p>
        </p:txBody>
      </p:sp>
    </p:spTree>
    <p:extLst>
      <p:ext uri="{BB962C8B-B14F-4D97-AF65-F5344CB8AC3E}">
        <p14:creationId xmlns:p14="http://schemas.microsoft.com/office/powerpoint/2010/main" val="262428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El Yıkamanın Önemi ve Çeşitleri</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latin typeface="Times New Roman" panose="02020603050405020304" pitchFamily="18" charset="0"/>
                <a:cs typeface="Times New Roman" panose="02020603050405020304" pitchFamily="18" charset="0"/>
              </a:rPr>
              <a:t>El yıkama, hastane enfeksiyonlarının önlenmesinde en basit yöntemdir. Hastane enfeksiyonları dışında genel halk sağlığının korunması ve geliştirilmesi açısından da el yıkama son derece önemlidir. Sağlık personelinin elleri, </a:t>
            </a:r>
            <a:r>
              <a:rPr lang="tr-TR" b="1" dirty="0" smtClean="0">
                <a:solidFill>
                  <a:srgbClr val="FF0000"/>
                </a:solidFill>
                <a:latin typeface="Times New Roman" panose="02020603050405020304" pitchFamily="18" charset="0"/>
                <a:cs typeface="Times New Roman" panose="02020603050405020304" pitchFamily="18" charset="0"/>
              </a:rPr>
              <a:t>mikroorganizmaların hastadan hastaya yayılmasında </a:t>
            </a:r>
            <a:r>
              <a:rPr lang="tr-TR" dirty="0" smtClean="0">
                <a:latin typeface="Times New Roman" panose="02020603050405020304" pitchFamily="18" charset="0"/>
                <a:cs typeface="Times New Roman" panose="02020603050405020304" pitchFamily="18" charset="0"/>
              </a:rPr>
              <a:t>önemli rol oynar.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23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dirty="0" smtClean="0"/>
              <a:t>Amerikan Hastalık Kontrol Merkezi’nin (CDC) önerisine göre ellerin yıkanması gereken durumlar</a:t>
            </a:r>
            <a:br>
              <a:rPr lang="tr-TR" sz="3600" dirty="0" smtClean="0"/>
            </a:br>
            <a:endParaRPr lang="tr-TR" sz="3600"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latin typeface="Times New Roman" panose="02020603050405020304" pitchFamily="18" charset="0"/>
                <a:cs typeface="Times New Roman" panose="02020603050405020304" pitchFamily="18" charset="0"/>
              </a:rPr>
              <a:t> Hastaya temas öncesinde</a:t>
            </a:r>
          </a:p>
          <a:p>
            <a:pPr marL="0" indent="0">
              <a:buNone/>
            </a:pPr>
            <a:r>
              <a:rPr lang="tr-TR" dirty="0" smtClean="0">
                <a:latin typeface="Times New Roman" panose="02020603050405020304" pitchFamily="18" charset="0"/>
                <a:cs typeface="Times New Roman" panose="02020603050405020304" pitchFamily="18" charset="0"/>
              </a:rPr>
              <a:t> Hastaya temas sonrasında (örneğin; ateş, nabız, tansiyon ölçümleri</a:t>
            </a:r>
          </a:p>
          <a:p>
            <a:pPr marL="0" indent="0">
              <a:buNone/>
            </a:pPr>
            <a:r>
              <a:rPr lang="tr-TR" dirty="0" smtClean="0">
                <a:latin typeface="Times New Roman" panose="02020603050405020304" pitchFamily="18" charset="0"/>
                <a:cs typeface="Times New Roman" panose="02020603050405020304" pitchFamily="18" charset="0"/>
              </a:rPr>
              <a:t>sonrası, hastayı taşıma sonrası vb.)</a:t>
            </a:r>
          </a:p>
          <a:p>
            <a:pPr marL="0" indent="0">
              <a:buNone/>
            </a:pPr>
            <a:r>
              <a:rPr lang="tr-TR" dirty="0" smtClean="0">
                <a:latin typeface="Times New Roman" panose="02020603050405020304" pitchFamily="18" charset="0"/>
                <a:cs typeface="Times New Roman" panose="02020603050405020304" pitchFamily="18" charset="0"/>
              </a:rPr>
              <a:t> Eldiven giymeden önce</a:t>
            </a:r>
          </a:p>
          <a:p>
            <a:pPr marL="0" indent="0">
              <a:buNone/>
            </a:pPr>
            <a:r>
              <a:rPr lang="tr-TR" dirty="0" smtClean="0">
                <a:latin typeface="Times New Roman" panose="02020603050405020304" pitchFamily="18" charset="0"/>
                <a:cs typeface="Times New Roman" panose="02020603050405020304" pitchFamily="18" charset="0"/>
              </a:rPr>
              <a:t> Eldiven çıkardıktan sonra</a:t>
            </a:r>
          </a:p>
          <a:p>
            <a:pPr marL="0" indent="0">
              <a:buNone/>
            </a:pP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Üriner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kateter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periferal</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venöz</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kateter</a:t>
            </a:r>
            <a:r>
              <a:rPr lang="tr-TR" dirty="0" smtClean="0">
                <a:latin typeface="Times New Roman" panose="02020603050405020304" pitchFamily="18" charset="0"/>
                <a:cs typeface="Times New Roman" panose="02020603050405020304" pitchFamily="18" charset="0"/>
              </a:rPr>
              <a:t> veya diğer </a:t>
            </a:r>
            <a:r>
              <a:rPr lang="tr-TR" dirty="0" err="1" smtClean="0">
                <a:latin typeface="Times New Roman" panose="02020603050405020304" pitchFamily="18" charset="0"/>
                <a:cs typeface="Times New Roman" panose="02020603050405020304" pitchFamily="18" charset="0"/>
              </a:rPr>
              <a:t>invaziv</a:t>
            </a:r>
            <a:r>
              <a:rPr lang="tr-TR" dirty="0" smtClean="0">
                <a:latin typeface="Times New Roman" panose="02020603050405020304" pitchFamily="18" charset="0"/>
                <a:cs typeface="Times New Roman" panose="02020603050405020304" pitchFamily="18" charset="0"/>
              </a:rPr>
              <a:t> girişimler öncesi</a:t>
            </a:r>
          </a:p>
          <a:p>
            <a:pPr marL="0" indent="0">
              <a:buNone/>
            </a:pPr>
            <a:r>
              <a:rPr lang="tr-TR" dirty="0" smtClean="0">
                <a:latin typeface="Times New Roman" panose="02020603050405020304" pitchFamily="18" charset="0"/>
                <a:cs typeface="Times New Roman" panose="02020603050405020304" pitchFamily="18" charset="0"/>
              </a:rPr>
              <a:t> Vücut sıvıları, </a:t>
            </a:r>
            <a:r>
              <a:rPr lang="tr-TR" dirty="0" err="1" smtClean="0">
                <a:latin typeface="Times New Roman" panose="02020603050405020304" pitchFamily="18" charset="0"/>
                <a:cs typeface="Times New Roman" panose="02020603050405020304" pitchFamily="18" charset="0"/>
              </a:rPr>
              <a:t>mukoz</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membranlara</a:t>
            </a:r>
            <a:r>
              <a:rPr lang="tr-TR" dirty="0" smtClean="0">
                <a:latin typeface="Times New Roman" panose="02020603050405020304" pitchFamily="18" charset="0"/>
                <a:cs typeface="Times New Roman" panose="02020603050405020304" pitchFamily="18" charset="0"/>
              </a:rPr>
              <a:t> temas öncesi ve sonrası</a:t>
            </a:r>
          </a:p>
          <a:p>
            <a:pPr marL="0" indent="0">
              <a:buNone/>
            </a:pPr>
            <a:r>
              <a:rPr lang="tr-TR" dirty="0" smtClean="0">
                <a:latin typeface="Times New Roman" panose="02020603050405020304" pitchFamily="18" charset="0"/>
                <a:cs typeface="Times New Roman" panose="02020603050405020304" pitchFamily="18" charset="0"/>
              </a:rPr>
              <a:t> Yaraya temas, yara bakımı öncesi ve sonrası</a:t>
            </a:r>
          </a:p>
          <a:p>
            <a:pPr marL="0" indent="0">
              <a:buNone/>
            </a:pPr>
            <a:r>
              <a:rPr lang="tr-TR" dirty="0" smtClean="0">
                <a:latin typeface="Times New Roman" panose="02020603050405020304" pitchFamily="18" charset="0"/>
                <a:cs typeface="Times New Roman" panose="02020603050405020304" pitchFamily="18" charset="0"/>
              </a:rPr>
              <a:t> Hasta bakımı sırasında </a:t>
            </a:r>
            <a:r>
              <a:rPr lang="tr-TR" dirty="0" err="1" smtClean="0">
                <a:latin typeface="Times New Roman" panose="02020603050405020304" pitchFamily="18" charset="0"/>
                <a:cs typeface="Times New Roman" panose="02020603050405020304" pitchFamily="18" charset="0"/>
              </a:rPr>
              <a:t>kontamine</a:t>
            </a:r>
            <a:r>
              <a:rPr lang="tr-TR" dirty="0" smtClean="0">
                <a:latin typeface="Times New Roman" panose="02020603050405020304" pitchFamily="18" charset="0"/>
                <a:cs typeface="Times New Roman" panose="02020603050405020304" pitchFamily="18" charset="0"/>
              </a:rPr>
              <a:t> bölgeden temiz bölgeye geçerken</a:t>
            </a:r>
          </a:p>
          <a:p>
            <a:pPr marL="0" indent="0">
              <a:buNone/>
            </a:pPr>
            <a:r>
              <a:rPr lang="tr-TR" dirty="0" smtClean="0">
                <a:latin typeface="Times New Roman" panose="02020603050405020304" pitchFamily="18" charset="0"/>
                <a:cs typeface="Times New Roman" panose="02020603050405020304" pitchFamily="18" charset="0"/>
              </a:rPr>
              <a:t> Hasta yakınında bulunan malzemelere temas sonrası</a:t>
            </a:r>
          </a:p>
          <a:p>
            <a:pPr marL="0" indent="0">
              <a:buNone/>
            </a:pPr>
            <a:endParaRPr lang="tr-TR" dirty="0"/>
          </a:p>
        </p:txBody>
      </p:sp>
    </p:spTree>
    <p:extLst>
      <p:ext uri="{BB962C8B-B14F-4D97-AF65-F5344CB8AC3E}">
        <p14:creationId xmlns:p14="http://schemas.microsoft.com/office/powerpoint/2010/main" val="250464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Eller yıkanırken uyulması gereken genel kurallar</a:t>
            </a:r>
            <a:br>
              <a:rPr lang="tr-TR" dirty="0" smtClean="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latin typeface="Times New Roman" panose="02020603050405020304" pitchFamily="18" charset="0"/>
                <a:cs typeface="Times New Roman" panose="02020603050405020304" pitchFamily="18" charset="0"/>
              </a:rPr>
              <a:t> Elde ve kollarda bulunan takılar çıkarılır.</a:t>
            </a:r>
          </a:p>
          <a:p>
            <a:pPr marL="0" indent="0">
              <a:buNone/>
            </a:pPr>
            <a:r>
              <a:rPr lang="tr-TR" dirty="0" smtClean="0">
                <a:latin typeface="Times New Roman" panose="02020603050405020304" pitchFamily="18" charset="0"/>
                <a:cs typeface="Times New Roman" panose="02020603050405020304" pitchFamily="18" charset="0"/>
              </a:rPr>
              <a:t> Tırnaklar kesilir.</a:t>
            </a:r>
          </a:p>
          <a:p>
            <a:pPr marL="0" indent="0">
              <a:buNone/>
            </a:pPr>
            <a:r>
              <a:rPr lang="tr-TR" dirty="0" smtClean="0">
                <a:latin typeface="Times New Roman" panose="02020603050405020304" pitchFamily="18" charset="0"/>
                <a:cs typeface="Times New Roman" panose="02020603050405020304" pitchFamily="18" charset="0"/>
              </a:rPr>
              <a:t> Oje ve takma tırnak varsa çıkarılır.</a:t>
            </a:r>
          </a:p>
          <a:p>
            <a:pPr marL="0" indent="0">
              <a:buNone/>
            </a:pPr>
            <a:r>
              <a:rPr lang="tr-TR" dirty="0" smtClean="0">
                <a:latin typeface="Times New Roman" panose="02020603050405020304" pitchFamily="18" charset="0"/>
                <a:cs typeface="Times New Roman" panose="02020603050405020304" pitchFamily="18" charset="0"/>
              </a:rPr>
              <a:t> Ellerde ve kollarda kesik, çizik varsa bunlar su geçirmez, steril bantla</a:t>
            </a:r>
          </a:p>
          <a:p>
            <a:pPr marL="0" indent="0">
              <a:buNone/>
            </a:pPr>
            <a:r>
              <a:rPr lang="tr-TR" dirty="0" smtClean="0">
                <a:latin typeface="Times New Roman" panose="02020603050405020304" pitchFamily="18" charset="0"/>
                <a:cs typeface="Times New Roman" panose="02020603050405020304" pitchFamily="18" charset="0"/>
              </a:rPr>
              <a:t>kapatılır.</a:t>
            </a:r>
          </a:p>
          <a:p>
            <a:pPr marL="0" indent="0">
              <a:buNone/>
            </a:pPr>
            <a:endParaRPr lang="tr-TR" dirty="0" smtClean="0">
              <a:latin typeface="Times New Roman" panose="02020603050405020304" pitchFamily="18" charset="0"/>
              <a:cs typeface="Times New Roman" panose="02020603050405020304" pitchFamily="18" charset="0"/>
            </a:endParaRPr>
          </a:p>
          <a:p>
            <a:pPr marL="0" indent="0">
              <a:buNone/>
            </a:pPr>
            <a:r>
              <a:rPr lang="tr-TR" b="1" dirty="0" smtClean="0">
                <a:solidFill>
                  <a:srgbClr val="FF0000"/>
                </a:solidFill>
                <a:latin typeface="Times New Roman" panose="02020603050405020304" pitchFamily="18" charset="0"/>
                <a:cs typeface="Times New Roman" panose="02020603050405020304" pitchFamily="18" charset="0"/>
              </a:rPr>
              <a:t>El yıkama; normal (sosyal), hijyenik, antiseptik solüsyonla ovalama ve cerrahi el yıkama olarak uygulanır.</a:t>
            </a:r>
          </a:p>
          <a:p>
            <a:pPr marL="0" indent="0">
              <a:buNone/>
            </a:pPr>
            <a:endParaRPr lang="tr-TR" dirty="0"/>
          </a:p>
        </p:txBody>
      </p:sp>
    </p:spTree>
    <p:extLst>
      <p:ext uri="{BB962C8B-B14F-4D97-AF65-F5344CB8AC3E}">
        <p14:creationId xmlns:p14="http://schemas.microsoft.com/office/powerpoint/2010/main" val="364756349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3446</Words>
  <Application>Microsoft Office PowerPoint</Application>
  <PresentationFormat>Özel</PresentationFormat>
  <Paragraphs>288</Paragraphs>
  <Slides>56</Slides>
  <Notes>0</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Office Teması</vt:lpstr>
      <vt:lpstr>ASEPSİ VE ANTİSEPTİ TEKNİKLERİ</vt:lpstr>
      <vt:lpstr>ASEPSİ VE ANTİSEPTİ TEKNİKLERİ</vt:lpstr>
      <vt:lpstr> 1. ASEPSİ </vt:lpstr>
      <vt:lpstr>Asepsinin amacı, </vt:lpstr>
      <vt:lpstr> 1.1. Tıbbi Asepsi </vt:lpstr>
      <vt:lpstr> Tıbbi asepsi ve dikkat edilecek noktalar </vt:lpstr>
      <vt:lpstr>El Yıkamanın Önemi ve Çeşitleri </vt:lpstr>
      <vt:lpstr>Amerikan Hastalık Kontrol Merkezi’nin (CDC) önerisine göre ellerin yıkanması gereken durumlar </vt:lpstr>
      <vt:lpstr>Eller yıkanırken uyulması gereken genel kurallar </vt:lpstr>
      <vt:lpstr>Normal (Sosyal) El Yıkama </vt:lpstr>
      <vt:lpstr>Normal (Sosyal) El Yıkama Uygulaması</vt:lpstr>
      <vt:lpstr>El yıkama sırasında yıkanan ve yıkanmayan bölgeler </vt:lpstr>
      <vt:lpstr> Hijyenik El Yıkama </vt:lpstr>
      <vt:lpstr>Hijyenik El Yıkama Uygulaması</vt:lpstr>
      <vt:lpstr>El Dezenfeksiyonu </vt:lpstr>
      <vt:lpstr>Cerrahi El Yıkama </vt:lpstr>
      <vt:lpstr>1.2. Cerrahi Asepsi </vt:lpstr>
      <vt:lpstr> Cerrahi asepsi ve dikkat edilecek noktalar </vt:lpstr>
      <vt:lpstr>Cerrahi Asepsi Tekniğine Uygun El Yıkama </vt:lpstr>
      <vt:lpstr> Cerrahi Asepsi Tekniğine Uygun El Yıkama ve Kurulama Uygulaması </vt:lpstr>
      <vt:lpstr>PowerPoint Sunusu</vt:lpstr>
      <vt:lpstr>Steril Gömlek Giyme ve Çıkarma </vt:lpstr>
      <vt:lpstr>Steril Gömlek Giyme/Giydirme ve Çıkarma Uygulaması</vt:lpstr>
      <vt:lpstr>Steril Gömlek Giyme/Giydirme ve Çıkarma Uygulaması</vt:lpstr>
      <vt:lpstr>  Steril Eldiven Giyme ve Çıkarma </vt:lpstr>
      <vt:lpstr>Steril eldiven; </vt:lpstr>
      <vt:lpstr>Steril Eldivenin Giyilmesi ve Çıkarılması Uygulaması </vt:lpstr>
      <vt:lpstr>Steril Eldivenin Giyilmesi ve Çıkarılması Uygulaması</vt:lpstr>
      <vt:lpstr>Naylon eldiven</vt:lpstr>
      <vt:lpstr>Nonsteril eldiven</vt:lpstr>
      <vt:lpstr> Eldiven kullanımında dikkat edilmesi gereken noktalar </vt:lpstr>
      <vt:lpstr>Eldiven kullanımında dikkat edilmesi gereken noktalar</vt:lpstr>
      <vt:lpstr> Steril Paket ve Bohça Açma </vt:lpstr>
      <vt:lpstr> Steril paket ve bohça açmada dikkat edilecek noktalar </vt:lpstr>
      <vt:lpstr>Steril Paket ve Bohça Açma Uygulaması</vt:lpstr>
      <vt:lpstr> 2. ANTİSEPSİ </vt:lpstr>
      <vt:lpstr>El ve cilt antisepsisi için kullanılan antiseptik solüsyonlar</vt:lpstr>
      <vt:lpstr>3. DEZENFEKSİYON </vt:lpstr>
      <vt:lpstr>PowerPoint Sunusu</vt:lpstr>
      <vt:lpstr>Dezenfektanların özellikleri </vt:lpstr>
      <vt:lpstr> Dezenfeksiyon yöntemleri </vt:lpstr>
      <vt:lpstr> Dezenfeksiyon çeşitleri </vt:lpstr>
      <vt:lpstr>Sık kullanılan dezenfektanlar </vt:lpstr>
      <vt:lpstr>4. STERİLİZASYON </vt:lpstr>
      <vt:lpstr> Sterilizasyonda dikkat edilmesi gereken temel ilkeler </vt:lpstr>
      <vt:lpstr>Sterilizasyon Yöntemleri </vt:lpstr>
      <vt:lpstr> Fiziksel Yöntemler </vt:lpstr>
      <vt:lpstr>Fiziksel Yöntemler</vt:lpstr>
      <vt:lpstr>Basınçsız buhar ile sterilizasyon: </vt:lpstr>
      <vt:lpstr>Yakma: </vt:lpstr>
      <vt:lpstr> Sıcak su ile sterilizasyon:</vt:lpstr>
      <vt:lpstr>Sıcak su ile sterilizasyon</vt:lpstr>
      <vt:lpstr>PowerPoint Sunusu</vt:lpstr>
      <vt:lpstr>Kimyasal Yöntemler </vt:lpstr>
      <vt:lpstr>Kimyasal sterilizasyon yöntemleri;</vt:lpstr>
      <vt:lpstr>Kimyasal sterilizasyon yöntemleri;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ASEPSİ VE ATİSEPTİ TEKNİKLERİ</dc:title>
  <dc:creator>Aysel</dc:creator>
  <cp:lastModifiedBy>Windows Kullanıcısı</cp:lastModifiedBy>
  <cp:revision>40</cp:revision>
  <cp:lastPrinted>2019-10-01T13:04:35Z</cp:lastPrinted>
  <dcterms:created xsi:type="dcterms:W3CDTF">2019-09-11T09:25:38Z</dcterms:created>
  <dcterms:modified xsi:type="dcterms:W3CDTF">2019-10-01T13:19:08Z</dcterms:modified>
</cp:coreProperties>
</file>