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3"/>
  </p:notesMasterIdLst>
  <p:sldIdLst>
    <p:sldId id="256" r:id="rId2"/>
    <p:sldId id="257" r:id="rId3"/>
    <p:sldId id="27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snapToObjects="1">
      <p:cViewPr varScale="1">
        <p:scale>
          <a:sx n="103" d="100"/>
          <a:sy n="103" d="100"/>
        </p:scale>
        <p:origin x="896"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9AD8D-5556-C540-9178-0900290C880B}" type="datetimeFigureOut">
              <a:rPr lang="tr-TR" smtClean="0"/>
              <a:t>7.03.2022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1BE1A-76C2-6A4E-82EC-072ED78C8569}" type="slidenum">
              <a:rPr lang="tr-TR" smtClean="0"/>
              <a:t>‹#›</a:t>
            </a:fld>
            <a:endParaRPr lang="tr-TR"/>
          </a:p>
        </p:txBody>
      </p:sp>
    </p:spTree>
    <p:extLst>
      <p:ext uri="{BB962C8B-B14F-4D97-AF65-F5344CB8AC3E}">
        <p14:creationId xmlns:p14="http://schemas.microsoft.com/office/powerpoint/2010/main" val="2168403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441BE1A-76C2-6A4E-82EC-072ED78C8569}" type="slidenum">
              <a:rPr lang="tr-TR" smtClean="0"/>
              <a:t>2</a:t>
            </a:fld>
            <a:endParaRPr lang="tr-TR"/>
          </a:p>
        </p:txBody>
      </p:sp>
    </p:spTree>
    <p:extLst>
      <p:ext uri="{BB962C8B-B14F-4D97-AF65-F5344CB8AC3E}">
        <p14:creationId xmlns:p14="http://schemas.microsoft.com/office/powerpoint/2010/main" val="344484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441BE1A-76C2-6A4E-82EC-072ED78C8569}" type="slidenum">
              <a:rPr lang="tr-TR" smtClean="0"/>
              <a:t>3</a:t>
            </a:fld>
            <a:endParaRPr lang="tr-TR"/>
          </a:p>
        </p:txBody>
      </p:sp>
    </p:spTree>
    <p:extLst>
      <p:ext uri="{BB962C8B-B14F-4D97-AF65-F5344CB8AC3E}">
        <p14:creationId xmlns:p14="http://schemas.microsoft.com/office/powerpoint/2010/main" val="1900209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4C590D4-DCFC-0E4B-B8A8-613F78F16571}" type="datetime1">
              <a:rPr lang="tr-TR" smtClean="0"/>
              <a:t>7.03.2022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2C9D5ABE-C990-7C48-9D55-0A7D0BD5EB13}" type="slidenum">
              <a:rPr lang="tr-TR" smtClean="0"/>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14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4E3D5FAF-2F72-0449-AD14-807237E25D41}" type="datetime1">
              <a:rPr lang="tr-TR" smtClean="0"/>
              <a:t>7.03.2022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C9D5ABE-C990-7C48-9D55-0A7D0BD5EB13}" type="slidenum">
              <a:rPr lang="tr-TR" smtClean="0"/>
              <a:t>‹#›</a:t>
            </a:fld>
            <a:endParaRPr lang="tr-TR"/>
          </a:p>
        </p:txBody>
      </p:sp>
    </p:spTree>
    <p:extLst>
      <p:ext uri="{BB962C8B-B14F-4D97-AF65-F5344CB8AC3E}">
        <p14:creationId xmlns:p14="http://schemas.microsoft.com/office/powerpoint/2010/main" val="15620949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E3D5FAF-2F72-0449-AD14-807237E25D41}" type="datetime1">
              <a:rPr lang="tr-TR" smtClean="0"/>
              <a:t>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9D5ABE-C990-7C48-9D55-0A7D0BD5EB13}" type="slidenum">
              <a:rPr lang="tr-TR" smtClean="0"/>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13017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E3D5FAF-2F72-0449-AD14-807237E25D41}" type="datetime1">
              <a:rPr lang="tr-TR" smtClean="0"/>
              <a:t>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9D5ABE-C990-7C48-9D55-0A7D0BD5EB13}"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14648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E3D5FAF-2F72-0449-AD14-807237E25D41}" type="datetime1">
              <a:rPr lang="tr-TR" smtClean="0"/>
              <a:t>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9D5ABE-C990-7C48-9D55-0A7D0BD5EB13}" type="slidenum">
              <a:rPr lang="tr-TR" smtClean="0"/>
              <a:t>‹#›</a:t>
            </a:fld>
            <a:endParaRPr lang="tr-TR"/>
          </a:p>
        </p:txBody>
      </p:sp>
    </p:spTree>
    <p:extLst>
      <p:ext uri="{BB962C8B-B14F-4D97-AF65-F5344CB8AC3E}">
        <p14:creationId xmlns:p14="http://schemas.microsoft.com/office/powerpoint/2010/main" val="38117065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E3D5FAF-2F72-0449-AD14-807237E25D41}" type="datetime1">
              <a:rPr lang="tr-TR" smtClean="0"/>
              <a:t>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9D5ABE-C990-7C48-9D55-0A7D0BD5EB13}"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64224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E3D5FAF-2F72-0449-AD14-807237E25D41}" type="datetime1">
              <a:rPr lang="tr-TR" smtClean="0"/>
              <a:t>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9D5ABE-C990-7C48-9D55-0A7D0BD5EB13}" type="slidenum">
              <a:rPr lang="tr-TR" smtClean="0"/>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072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35F9D271-6F26-0E4B-91FF-06E18590F540}" type="datetime1">
              <a:rPr lang="tr-TR" smtClean="0"/>
              <a:t>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9D5ABE-C990-7C48-9D55-0A7D0BD5EB13}"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855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7034ACD2-A1E2-E64B-847A-515F8B359309}" type="datetime1">
              <a:rPr lang="tr-TR" smtClean="0"/>
              <a:t>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9D5ABE-C990-7C48-9D55-0A7D0BD5EB13}" type="slidenum">
              <a:rPr lang="tr-TR" smtClean="0"/>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797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D19C06E9-D198-A746-9931-3C771A465B0D}" type="datetime1">
              <a:rPr lang="tr-TR" smtClean="0"/>
              <a:t>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9D5ABE-C990-7C48-9D55-0A7D0BD5EB13}" type="slidenum">
              <a:rPr lang="tr-TR" smtClean="0"/>
              <a:t>‹#›</a:t>
            </a:fld>
            <a:endParaRPr lang="tr-TR"/>
          </a:p>
        </p:txBody>
      </p:sp>
    </p:spTree>
    <p:extLst>
      <p:ext uri="{BB962C8B-B14F-4D97-AF65-F5344CB8AC3E}">
        <p14:creationId xmlns:p14="http://schemas.microsoft.com/office/powerpoint/2010/main" val="135877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DB8BF9A-9447-1E47-8DBD-BCE56456FD88}" type="datetime1">
              <a:rPr lang="tr-TR" smtClean="0"/>
              <a:t>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C9D5ABE-C990-7C48-9D55-0A7D0BD5EB13}" type="slidenum">
              <a:rPr lang="tr-TR" smtClean="0"/>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710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BD8AF8FB-26EF-8045-AC4E-A2628323BBFB}" type="datetime1">
              <a:rPr lang="tr-TR" smtClean="0"/>
              <a:t>7.03.2022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C9D5ABE-C990-7C48-9D55-0A7D0BD5EB13}" type="slidenum">
              <a:rPr lang="tr-TR" smtClean="0"/>
              <a:t>‹#›</a:t>
            </a:fld>
            <a:endParaRPr lang="tr-TR"/>
          </a:p>
        </p:txBody>
      </p:sp>
    </p:spTree>
    <p:extLst>
      <p:ext uri="{BB962C8B-B14F-4D97-AF65-F5344CB8AC3E}">
        <p14:creationId xmlns:p14="http://schemas.microsoft.com/office/powerpoint/2010/main" val="76452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ED14792D-ECEB-FE4F-9319-6C168DD749B7}" type="datetime1">
              <a:rPr lang="tr-TR" smtClean="0"/>
              <a:t>7.03.2022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C9D5ABE-C990-7C48-9D55-0A7D0BD5EB13}" type="slidenum">
              <a:rPr lang="tr-TR" smtClean="0"/>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50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055BDAA-6989-AE44-9E29-B46AFF80D735}" type="datetime1">
              <a:rPr lang="tr-TR" smtClean="0"/>
              <a:t>7.03.2022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C9D5ABE-C990-7C48-9D55-0A7D0BD5EB13}"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477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5A913-5247-9E4A-819D-4B858E957A58}" type="datetime1">
              <a:rPr lang="tr-TR" smtClean="0"/>
              <a:t>7.03.2022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C9D5ABE-C990-7C48-9D55-0A7D0BD5EB13}" type="slidenum">
              <a:rPr lang="tr-TR" smtClean="0"/>
              <a:t>‹#›</a:t>
            </a:fld>
            <a:endParaRPr lang="tr-TR"/>
          </a:p>
        </p:txBody>
      </p:sp>
    </p:spTree>
    <p:extLst>
      <p:ext uri="{BB962C8B-B14F-4D97-AF65-F5344CB8AC3E}">
        <p14:creationId xmlns:p14="http://schemas.microsoft.com/office/powerpoint/2010/main" val="81743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BC65A2F8-98E3-2645-ADAB-6D3CA86DFBA4}" type="datetime1">
              <a:rPr lang="tr-TR" smtClean="0"/>
              <a:t>7.03.2022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C9D5ABE-C990-7C48-9D55-0A7D0BD5EB13}" type="slidenum">
              <a:rPr lang="tr-TR" smtClean="0"/>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514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2B75BE17-6B56-C448-A629-9D50C1AC28C0}" type="datetime1">
              <a:rPr lang="tr-TR" smtClean="0"/>
              <a:t>7.03.2022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C9D5ABE-C990-7C48-9D55-0A7D0BD5EB13}" type="slidenum">
              <a:rPr lang="tr-TR" smtClean="0"/>
              <a:t>‹#›</a:t>
            </a:fld>
            <a:endParaRPr lang="tr-TR"/>
          </a:p>
        </p:txBody>
      </p:sp>
    </p:spTree>
    <p:extLst>
      <p:ext uri="{BB962C8B-B14F-4D97-AF65-F5344CB8AC3E}">
        <p14:creationId xmlns:p14="http://schemas.microsoft.com/office/powerpoint/2010/main" val="272358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3D5FAF-2F72-0449-AD14-807237E25D41}" type="datetime1">
              <a:rPr lang="tr-TR" smtClean="0"/>
              <a:t>7.03.2022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9D5ABE-C990-7C48-9D55-0A7D0BD5EB13}" type="slidenum">
              <a:rPr lang="tr-TR" smtClean="0"/>
              <a:t>‹#›</a:t>
            </a:fld>
            <a:endParaRPr lang="tr-TR"/>
          </a:p>
        </p:txBody>
      </p:sp>
    </p:spTree>
    <p:extLst>
      <p:ext uri="{BB962C8B-B14F-4D97-AF65-F5344CB8AC3E}">
        <p14:creationId xmlns:p14="http://schemas.microsoft.com/office/powerpoint/2010/main" val="3808378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1901E6-84A8-4B4B-8224-1BD0B2168B26}"/>
              </a:ext>
            </a:extLst>
          </p:cNvPr>
          <p:cNvSpPr>
            <a:spLocks noGrp="1"/>
          </p:cNvSpPr>
          <p:nvPr>
            <p:ph type="ctrTitle"/>
          </p:nvPr>
        </p:nvSpPr>
        <p:spPr/>
        <p:txBody>
          <a:bodyPr>
            <a:noAutofit/>
          </a:bodyPr>
          <a:lstStyle/>
          <a:p>
            <a:br>
              <a:rPr lang="tr-TR" sz="3600" b="1" dirty="0"/>
            </a:br>
            <a:br>
              <a:rPr lang="tr-TR" sz="3600" b="1" dirty="0"/>
            </a:br>
            <a:br>
              <a:rPr lang="tr-TR" sz="3600" b="1" dirty="0"/>
            </a:br>
            <a:br>
              <a:rPr lang="tr-TR" sz="3600" b="1" dirty="0"/>
            </a:br>
            <a:br>
              <a:rPr lang="tr-TR" sz="3600" b="1" dirty="0"/>
            </a:br>
            <a:br>
              <a:rPr lang="tr-TR" sz="3600" b="1" dirty="0"/>
            </a:br>
            <a:br>
              <a:rPr lang="tr-TR" sz="3600" b="1" dirty="0"/>
            </a:br>
            <a:r>
              <a:rPr lang="tr-TR" sz="4000" b="1" dirty="0"/>
              <a:t>1. HAFTA</a:t>
            </a:r>
            <a:br>
              <a:rPr lang="tr-TR" sz="3600" b="1" dirty="0"/>
            </a:br>
            <a:endParaRPr lang="tr-TR" sz="3600" dirty="0"/>
          </a:p>
        </p:txBody>
      </p:sp>
      <p:sp>
        <p:nvSpPr>
          <p:cNvPr id="3" name="Alt Başlık 2">
            <a:extLst>
              <a:ext uri="{FF2B5EF4-FFF2-40B4-BE49-F238E27FC236}">
                <a16:creationId xmlns:a16="http://schemas.microsoft.com/office/drawing/2014/main" id="{870AADDB-2883-C848-B9E7-5A22D7C30165}"/>
              </a:ext>
            </a:extLst>
          </p:cNvPr>
          <p:cNvSpPr>
            <a:spLocks noGrp="1"/>
          </p:cNvSpPr>
          <p:nvPr>
            <p:ph type="subTitle" idx="1"/>
          </p:nvPr>
        </p:nvSpPr>
        <p:spPr/>
        <p:txBody>
          <a:bodyPr/>
          <a:lstStyle/>
          <a:p>
            <a:r>
              <a:rPr lang="tr-TR" sz="2400" b="1" dirty="0"/>
              <a:t>Yönetim Olgusu ve Yönetim Psikolojisi</a:t>
            </a:r>
            <a:br>
              <a:rPr lang="tr-TR" sz="2400" b="1" dirty="0"/>
            </a:br>
            <a:r>
              <a:rPr lang="tr-TR" sz="2400" b="1" dirty="0"/>
              <a:t>Yönetim Psikolojisi Alanının Konusu ve Kapsamı</a:t>
            </a:r>
            <a:r>
              <a:rPr lang="tr-TR" b="1" dirty="0"/>
              <a:t> </a:t>
            </a:r>
          </a:p>
        </p:txBody>
      </p:sp>
      <p:sp>
        <p:nvSpPr>
          <p:cNvPr id="4" name="Slayt Numarası Yer Tutucusu 3">
            <a:extLst>
              <a:ext uri="{FF2B5EF4-FFF2-40B4-BE49-F238E27FC236}">
                <a16:creationId xmlns:a16="http://schemas.microsoft.com/office/drawing/2014/main" id="{5D13BDD5-6358-5445-8553-D2F4D3EFD28C}"/>
              </a:ext>
            </a:extLst>
          </p:cNvPr>
          <p:cNvSpPr>
            <a:spLocks noGrp="1"/>
          </p:cNvSpPr>
          <p:nvPr>
            <p:ph type="sldNum" sz="quarter" idx="12"/>
          </p:nvPr>
        </p:nvSpPr>
        <p:spPr/>
        <p:txBody>
          <a:bodyPr/>
          <a:lstStyle/>
          <a:p>
            <a:fld id="{2C9D5ABE-C990-7C48-9D55-0A7D0BD5EB13}" type="slidenum">
              <a:rPr lang="tr-TR" smtClean="0"/>
              <a:t>1</a:t>
            </a:fld>
            <a:endParaRPr lang="tr-TR"/>
          </a:p>
        </p:txBody>
      </p:sp>
    </p:spTree>
    <p:extLst>
      <p:ext uri="{BB962C8B-B14F-4D97-AF65-F5344CB8AC3E}">
        <p14:creationId xmlns:p14="http://schemas.microsoft.com/office/powerpoint/2010/main" val="1912993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1901E6-84A8-4B4B-8224-1BD0B2168B26}"/>
              </a:ext>
            </a:extLst>
          </p:cNvPr>
          <p:cNvSpPr>
            <a:spLocks noGrp="1"/>
          </p:cNvSpPr>
          <p:nvPr>
            <p:ph type="title" idx="4294967295"/>
          </p:nvPr>
        </p:nvSpPr>
        <p:spPr>
          <a:xfrm>
            <a:off x="838200" y="365125"/>
            <a:ext cx="10515600" cy="561307"/>
          </a:xfrm>
        </p:spPr>
        <p:txBody>
          <a:bodyPr>
            <a:normAutofit fontScale="90000"/>
          </a:bodyPr>
          <a:lstStyle/>
          <a:p>
            <a:br>
              <a:rPr lang="tr-TR" dirty="0"/>
            </a:br>
            <a:endParaRPr lang="tr-TR" dirty="0"/>
          </a:p>
        </p:txBody>
      </p:sp>
      <p:sp>
        <p:nvSpPr>
          <p:cNvPr id="3" name="Alt Başlık 2">
            <a:extLst>
              <a:ext uri="{FF2B5EF4-FFF2-40B4-BE49-F238E27FC236}">
                <a16:creationId xmlns:a16="http://schemas.microsoft.com/office/drawing/2014/main" id="{870AADDB-2883-C848-B9E7-5A22D7C30165}"/>
              </a:ext>
            </a:extLst>
          </p:cNvPr>
          <p:cNvSpPr>
            <a:spLocks noGrp="1"/>
          </p:cNvSpPr>
          <p:nvPr>
            <p:ph idx="1"/>
          </p:nvPr>
        </p:nvSpPr>
        <p:spPr>
          <a:xfrm>
            <a:off x="1295401" y="1383957"/>
            <a:ext cx="9601196" cy="4491911"/>
          </a:xfrm>
        </p:spPr>
        <p:txBody>
          <a:bodyPr>
            <a:normAutofit/>
          </a:bodyPr>
          <a:lstStyle/>
          <a:p>
            <a:pPr algn="just"/>
            <a:r>
              <a:rPr lang="tr-TR" b="1" dirty="0"/>
              <a:t>Yönetim Psikolojisi </a:t>
            </a:r>
            <a:r>
              <a:rPr lang="tr-TR" dirty="0"/>
              <a:t>kavramının kendisi, her şeyden önce, belirli akademik-ideolojik tercihlere sıkı sıkıya bağlı bir kavram olarak karşımıza çıkmaktadır. Benzer biçimde, çalışma psikolojisi, örgüt sosyolojisi, örgüt psikolojisi kavramları da… </a:t>
            </a:r>
          </a:p>
          <a:p>
            <a:pPr algn="just"/>
            <a:r>
              <a:rPr lang="tr-TR" dirty="0"/>
              <a:t>Yönetim psikolojisi (ya da örgüt psikolojisi) alanı, genel olarak 1930’lardan sonra ortaya çıkmış, Refah Devleti-Davranışçı Okul temelli, işyerinde çalışanların güdülenmesini (motivasyonunu) ve grup dinamiğini ön plana çıkartan bir yaklaşımı temel almaktadır. </a:t>
            </a:r>
          </a:p>
        </p:txBody>
      </p:sp>
      <p:sp>
        <p:nvSpPr>
          <p:cNvPr id="4" name="Slayt Numarası Yer Tutucusu 3">
            <a:extLst>
              <a:ext uri="{FF2B5EF4-FFF2-40B4-BE49-F238E27FC236}">
                <a16:creationId xmlns:a16="http://schemas.microsoft.com/office/drawing/2014/main" id="{4910C3C0-0BEC-1A4A-B54F-8A7EB45826EC}"/>
              </a:ext>
            </a:extLst>
          </p:cNvPr>
          <p:cNvSpPr>
            <a:spLocks noGrp="1"/>
          </p:cNvSpPr>
          <p:nvPr>
            <p:ph type="sldNum" sz="quarter" idx="12"/>
          </p:nvPr>
        </p:nvSpPr>
        <p:spPr/>
        <p:txBody>
          <a:bodyPr/>
          <a:lstStyle/>
          <a:p>
            <a:fld id="{2C9D5ABE-C990-7C48-9D55-0A7D0BD5EB13}" type="slidenum">
              <a:rPr lang="tr-TR" smtClean="0"/>
              <a:t>10</a:t>
            </a:fld>
            <a:endParaRPr lang="tr-TR"/>
          </a:p>
        </p:txBody>
      </p:sp>
    </p:spTree>
    <p:extLst>
      <p:ext uri="{BB962C8B-B14F-4D97-AF65-F5344CB8AC3E}">
        <p14:creationId xmlns:p14="http://schemas.microsoft.com/office/powerpoint/2010/main" val="126153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1901E6-84A8-4B4B-8224-1BD0B2168B26}"/>
              </a:ext>
            </a:extLst>
          </p:cNvPr>
          <p:cNvSpPr>
            <a:spLocks noGrp="1"/>
          </p:cNvSpPr>
          <p:nvPr>
            <p:ph type="title" idx="4294967295"/>
          </p:nvPr>
        </p:nvSpPr>
        <p:spPr>
          <a:xfrm>
            <a:off x="838200" y="365125"/>
            <a:ext cx="10515600" cy="561307"/>
          </a:xfrm>
        </p:spPr>
        <p:txBody>
          <a:bodyPr>
            <a:normAutofit fontScale="90000"/>
          </a:bodyPr>
          <a:lstStyle/>
          <a:p>
            <a:br>
              <a:rPr lang="tr-TR" dirty="0"/>
            </a:br>
            <a:endParaRPr lang="tr-TR" dirty="0"/>
          </a:p>
        </p:txBody>
      </p:sp>
      <p:sp>
        <p:nvSpPr>
          <p:cNvPr id="3" name="Alt Başlık 2">
            <a:extLst>
              <a:ext uri="{FF2B5EF4-FFF2-40B4-BE49-F238E27FC236}">
                <a16:creationId xmlns:a16="http://schemas.microsoft.com/office/drawing/2014/main" id="{870AADDB-2883-C848-B9E7-5A22D7C30165}"/>
              </a:ext>
            </a:extLst>
          </p:cNvPr>
          <p:cNvSpPr>
            <a:spLocks noGrp="1"/>
          </p:cNvSpPr>
          <p:nvPr>
            <p:ph idx="1"/>
          </p:nvPr>
        </p:nvSpPr>
        <p:spPr>
          <a:xfrm>
            <a:off x="838200" y="926432"/>
            <a:ext cx="10515600" cy="5250531"/>
          </a:xfrm>
        </p:spPr>
        <p:txBody>
          <a:bodyPr>
            <a:normAutofit/>
          </a:bodyPr>
          <a:lstStyle/>
          <a:p>
            <a:pPr algn="just"/>
            <a:r>
              <a:rPr lang="tr-TR" dirty="0"/>
              <a:t>Bu çerçevede araştırma konusu «grup» ya da «</a:t>
            </a:r>
            <a:r>
              <a:rPr lang="tr-TR" b="1" dirty="0"/>
              <a:t>örgüt içerisindeki birey</a:t>
            </a:r>
            <a:r>
              <a:rPr lang="tr-TR" dirty="0"/>
              <a:t>» olarak beliren ve bu alanı araştırmak için psikoloji, belirli oranlarda sosyoloji ama temel olarak sosyal psikolojinin kavramlarından ve yönteminden yararlanan bir disiplin olarak karşımıza çıkmaktadır.</a:t>
            </a:r>
            <a:r>
              <a:rPr lang="tr-TR" dirty="0">
                <a:effectLst/>
              </a:rPr>
              <a:t> </a:t>
            </a:r>
          </a:p>
          <a:p>
            <a:pPr algn="just"/>
            <a:r>
              <a:rPr lang="tr-TR" dirty="0"/>
              <a:t>Yönetimde İnsan İlişkileri Okulu (Davranışçı Okul), önceden «insan körü» olan yönetim yazınında «insani bir boyut» açarak, mekanizasyonun işyerinde yarattığı tahribatı onardıklarına inanmışlardı. </a:t>
            </a:r>
          </a:p>
          <a:p>
            <a:pPr algn="just"/>
            <a:r>
              <a:rPr lang="tr-TR" dirty="0"/>
              <a:t>Bu yaklaşımın insaniliği, işyerinde insan davranışlarını kendisine inceleme nesnesi olarak seçmiş olmasından gelmektedir. Literatürde yönetim psikolojisi, çalışma psikolojisi ya da örgüt psikolojisi gibi isimler altında çalışmalarını yürüten bu alt disiplin, psikoloji disiplininin tutuculuğu içerisine de sıkışıp kalmıştır. </a:t>
            </a:r>
          </a:p>
        </p:txBody>
      </p:sp>
      <p:sp>
        <p:nvSpPr>
          <p:cNvPr id="4" name="Slayt Numarası Yer Tutucusu 3">
            <a:extLst>
              <a:ext uri="{FF2B5EF4-FFF2-40B4-BE49-F238E27FC236}">
                <a16:creationId xmlns:a16="http://schemas.microsoft.com/office/drawing/2014/main" id="{6142B4F6-9860-174A-8806-AF31F3D7B464}"/>
              </a:ext>
            </a:extLst>
          </p:cNvPr>
          <p:cNvSpPr>
            <a:spLocks noGrp="1"/>
          </p:cNvSpPr>
          <p:nvPr>
            <p:ph type="sldNum" sz="quarter" idx="12"/>
          </p:nvPr>
        </p:nvSpPr>
        <p:spPr/>
        <p:txBody>
          <a:bodyPr/>
          <a:lstStyle/>
          <a:p>
            <a:fld id="{2C9D5ABE-C990-7C48-9D55-0A7D0BD5EB13}" type="slidenum">
              <a:rPr lang="tr-TR" smtClean="0"/>
              <a:t>11</a:t>
            </a:fld>
            <a:endParaRPr lang="tr-TR"/>
          </a:p>
        </p:txBody>
      </p:sp>
    </p:spTree>
    <p:extLst>
      <p:ext uri="{BB962C8B-B14F-4D97-AF65-F5344CB8AC3E}">
        <p14:creationId xmlns:p14="http://schemas.microsoft.com/office/powerpoint/2010/main" val="62610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F7F923-9505-EC46-B2F8-91C5BD387FE1}"/>
              </a:ext>
            </a:extLst>
          </p:cNvPr>
          <p:cNvSpPr>
            <a:spLocks noGrp="1"/>
          </p:cNvSpPr>
          <p:nvPr>
            <p:ph idx="1"/>
          </p:nvPr>
        </p:nvSpPr>
        <p:spPr>
          <a:xfrm>
            <a:off x="1295401" y="1075038"/>
            <a:ext cx="9601196" cy="4800830"/>
          </a:xfrm>
        </p:spPr>
        <p:txBody>
          <a:bodyPr>
            <a:normAutofit fontScale="92500" lnSpcReduction="10000"/>
          </a:bodyPr>
          <a:lstStyle/>
          <a:p>
            <a:pPr algn="just"/>
            <a:r>
              <a:rPr lang="tr-TR" sz="3200" dirty="0"/>
              <a:t>Beslenilen alan psikoloji ve sosyal psikoloji:</a:t>
            </a:r>
          </a:p>
          <a:p>
            <a:pPr lvl="1" algn="just"/>
            <a:r>
              <a:rPr lang="tr-TR" sz="2800" dirty="0"/>
              <a:t>Tekillik/bireysellik</a:t>
            </a:r>
          </a:p>
          <a:p>
            <a:pPr lvl="1" algn="just"/>
            <a:r>
              <a:rPr lang="tr-TR" sz="2800" dirty="0"/>
              <a:t>Bireyi anlama, tanımlama ve yönlendirme</a:t>
            </a:r>
          </a:p>
          <a:p>
            <a:pPr lvl="1" algn="just"/>
            <a:r>
              <a:rPr lang="tr-TR" sz="2800" dirty="0"/>
              <a:t>Ampirizm-</a:t>
            </a:r>
            <a:r>
              <a:rPr lang="tr-TR" sz="2800" dirty="0" err="1"/>
              <a:t>ampirisizm</a:t>
            </a:r>
            <a:endParaRPr lang="tr-TR" sz="2800" dirty="0"/>
          </a:p>
          <a:p>
            <a:pPr lvl="1" algn="just"/>
            <a:r>
              <a:rPr lang="tr-TR" sz="2800" dirty="0"/>
              <a:t>Gözlem ve deney</a:t>
            </a:r>
          </a:p>
          <a:p>
            <a:pPr lvl="1" algn="just"/>
            <a:r>
              <a:rPr lang="tr-TR" sz="2800" dirty="0"/>
              <a:t>Nicel araştırma yöntemleri</a:t>
            </a:r>
          </a:p>
          <a:p>
            <a:pPr lvl="1" algn="just"/>
            <a:r>
              <a:rPr lang="tr-TR" sz="2800" dirty="0"/>
              <a:t>Ölçülebilir olay ve olgular</a:t>
            </a:r>
          </a:p>
          <a:p>
            <a:pPr lvl="1" algn="just"/>
            <a:r>
              <a:rPr lang="tr-TR" sz="2800" dirty="0"/>
              <a:t>Algı, tutum, davranış incelemeleri</a:t>
            </a:r>
          </a:p>
          <a:p>
            <a:pPr lvl="1" algn="just"/>
            <a:r>
              <a:rPr lang="tr-TR" sz="2800" dirty="0"/>
              <a:t>İnsan mühendisliği?</a:t>
            </a:r>
          </a:p>
        </p:txBody>
      </p:sp>
      <p:sp>
        <p:nvSpPr>
          <p:cNvPr id="4" name="Slayt Numarası Yer Tutucusu 3">
            <a:extLst>
              <a:ext uri="{FF2B5EF4-FFF2-40B4-BE49-F238E27FC236}">
                <a16:creationId xmlns:a16="http://schemas.microsoft.com/office/drawing/2014/main" id="{A09B9A33-6D05-254F-83AC-B78D47757EBA}"/>
              </a:ext>
            </a:extLst>
          </p:cNvPr>
          <p:cNvSpPr>
            <a:spLocks noGrp="1"/>
          </p:cNvSpPr>
          <p:nvPr>
            <p:ph type="sldNum" sz="quarter" idx="12"/>
          </p:nvPr>
        </p:nvSpPr>
        <p:spPr/>
        <p:txBody>
          <a:bodyPr/>
          <a:lstStyle/>
          <a:p>
            <a:fld id="{2C9D5ABE-C990-7C48-9D55-0A7D0BD5EB13}" type="slidenum">
              <a:rPr lang="tr-TR" smtClean="0"/>
              <a:t>12</a:t>
            </a:fld>
            <a:endParaRPr lang="tr-TR"/>
          </a:p>
        </p:txBody>
      </p:sp>
    </p:spTree>
    <p:extLst>
      <p:ext uri="{BB962C8B-B14F-4D97-AF65-F5344CB8AC3E}">
        <p14:creationId xmlns:p14="http://schemas.microsoft.com/office/powerpoint/2010/main" val="1805096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F7F923-9505-EC46-B2F8-91C5BD387FE1}"/>
              </a:ext>
            </a:extLst>
          </p:cNvPr>
          <p:cNvSpPr>
            <a:spLocks noGrp="1"/>
          </p:cNvSpPr>
          <p:nvPr>
            <p:ph idx="1"/>
          </p:nvPr>
        </p:nvSpPr>
        <p:spPr>
          <a:xfrm>
            <a:off x="1295401" y="1285103"/>
            <a:ext cx="9601196" cy="4590765"/>
          </a:xfrm>
        </p:spPr>
        <p:txBody>
          <a:bodyPr>
            <a:normAutofit/>
          </a:bodyPr>
          <a:lstStyle/>
          <a:p>
            <a:pPr algn="just"/>
            <a:r>
              <a:rPr lang="tr-TR" dirty="0"/>
              <a:t>İnceleme nesnesi </a:t>
            </a:r>
            <a:r>
              <a:rPr lang="tr-TR" b="1" dirty="0"/>
              <a:t>işyerinde insan</a:t>
            </a:r>
            <a:r>
              <a:rPr lang="tr-TR" dirty="0"/>
              <a:t>dır. İnsan işyerine hapsedilmekte; algı, tutum ve davranışları yoluyla işyerinde çalışanların güdülenme seviyeleri ölçülmeye çalışılmaktadır. </a:t>
            </a:r>
          </a:p>
          <a:p>
            <a:pPr algn="just"/>
            <a:r>
              <a:rPr lang="tr-TR" dirty="0"/>
              <a:t>Amaç, işyerinde grup dinamikleri sayesinde kendisini işyerine daha fazla ait hisseden, bu sayede de daha çok güdülenen bir çalışan tipini yaratmaktır. </a:t>
            </a:r>
          </a:p>
          <a:p>
            <a:pPr algn="just"/>
            <a:r>
              <a:rPr lang="tr-TR" dirty="0"/>
              <a:t>Algı, tutum, davranış, grup dinamiği, stres ve yılgınlık vb. başlıkları, yönetim psikolojisi disiplininin temel konuları olarak karşımıza çıkmakta; öğrencilerin de pozitivist bir anlayış çerçevesinde bu alanda ortaya konulan en son bulgularla tanışması hedeflenmektedir. </a:t>
            </a:r>
          </a:p>
          <a:p>
            <a:pPr algn="just"/>
            <a:endParaRPr lang="tr-TR" dirty="0"/>
          </a:p>
        </p:txBody>
      </p:sp>
      <p:sp>
        <p:nvSpPr>
          <p:cNvPr id="4" name="Slayt Numarası Yer Tutucusu 3">
            <a:extLst>
              <a:ext uri="{FF2B5EF4-FFF2-40B4-BE49-F238E27FC236}">
                <a16:creationId xmlns:a16="http://schemas.microsoft.com/office/drawing/2014/main" id="{EA303B2D-3A21-DA41-B80E-E6993066EDAB}"/>
              </a:ext>
            </a:extLst>
          </p:cNvPr>
          <p:cNvSpPr>
            <a:spLocks noGrp="1"/>
          </p:cNvSpPr>
          <p:nvPr>
            <p:ph type="sldNum" sz="quarter" idx="12"/>
          </p:nvPr>
        </p:nvSpPr>
        <p:spPr/>
        <p:txBody>
          <a:bodyPr/>
          <a:lstStyle/>
          <a:p>
            <a:fld id="{2C9D5ABE-C990-7C48-9D55-0A7D0BD5EB13}" type="slidenum">
              <a:rPr lang="tr-TR" smtClean="0"/>
              <a:t>13</a:t>
            </a:fld>
            <a:endParaRPr lang="tr-TR"/>
          </a:p>
        </p:txBody>
      </p:sp>
    </p:spTree>
    <p:extLst>
      <p:ext uri="{BB962C8B-B14F-4D97-AF65-F5344CB8AC3E}">
        <p14:creationId xmlns:p14="http://schemas.microsoft.com/office/powerpoint/2010/main" val="391548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F7F923-9505-EC46-B2F8-91C5BD387FE1}"/>
              </a:ext>
            </a:extLst>
          </p:cNvPr>
          <p:cNvSpPr>
            <a:spLocks noGrp="1"/>
          </p:cNvSpPr>
          <p:nvPr>
            <p:ph idx="1"/>
          </p:nvPr>
        </p:nvSpPr>
        <p:spPr>
          <a:xfrm>
            <a:off x="1295401" y="1050324"/>
            <a:ext cx="9601196" cy="4825544"/>
          </a:xfrm>
        </p:spPr>
        <p:txBody>
          <a:bodyPr/>
          <a:lstStyle/>
          <a:p>
            <a:pPr marL="0" indent="0" algn="just">
              <a:buNone/>
            </a:pPr>
            <a:r>
              <a:rPr lang="tr-TR" b="1" dirty="0"/>
              <a:t>Örgüt sosyolojisi</a:t>
            </a:r>
            <a:r>
              <a:rPr lang="tr-TR" dirty="0"/>
              <a:t>; </a:t>
            </a:r>
          </a:p>
          <a:p>
            <a:pPr marL="0" indent="0" algn="just">
              <a:buNone/>
            </a:pPr>
            <a:r>
              <a:rPr lang="tr-TR" dirty="0"/>
              <a:t>daha çok sendikalı işçi mücadelesinin bir ürünü olarak çıkmış, katılımcı yönetim ve katılımcı örgüt anlayışı etrafında şekillenen, yine örgüt psikolojisinin kavram ve bulgularından yoğun biçimde yararlanan, ancak bu bulguları, daha çok işyerinde demokrasi ve katılım çerçevesinde yorumlayan, «çalışanların güdülenmesinin yolu, çalışanların yönetime ve karar süreçlerine katılımından geçmektedir» şeklindeki bir akademik ve ideolojik ilgi alanının çerçevesine oturmaktadır. </a:t>
            </a:r>
          </a:p>
          <a:p>
            <a:pPr algn="just"/>
            <a:endParaRPr lang="tr-TR" dirty="0"/>
          </a:p>
        </p:txBody>
      </p:sp>
      <p:sp>
        <p:nvSpPr>
          <p:cNvPr id="4" name="Slayt Numarası Yer Tutucusu 3">
            <a:extLst>
              <a:ext uri="{FF2B5EF4-FFF2-40B4-BE49-F238E27FC236}">
                <a16:creationId xmlns:a16="http://schemas.microsoft.com/office/drawing/2014/main" id="{F5595836-895A-894D-A632-604549F5C63E}"/>
              </a:ext>
            </a:extLst>
          </p:cNvPr>
          <p:cNvSpPr>
            <a:spLocks noGrp="1"/>
          </p:cNvSpPr>
          <p:nvPr>
            <p:ph type="sldNum" sz="quarter" idx="12"/>
          </p:nvPr>
        </p:nvSpPr>
        <p:spPr/>
        <p:txBody>
          <a:bodyPr/>
          <a:lstStyle/>
          <a:p>
            <a:fld id="{2C9D5ABE-C990-7C48-9D55-0A7D0BD5EB13}" type="slidenum">
              <a:rPr lang="tr-TR" smtClean="0"/>
              <a:t>14</a:t>
            </a:fld>
            <a:endParaRPr lang="tr-TR"/>
          </a:p>
        </p:txBody>
      </p:sp>
    </p:spTree>
    <p:extLst>
      <p:ext uri="{BB962C8B-B14F-4D97-AF65-F5344CB8AC3E}">
        <p14:creationId xmlns:p14="http://schemas.microsoft.com/office/powerpoint/2010/main" val="382633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F7F923-9505-EC46-B2F8-91C5BD387FE1}"/>
              </a:ext>
            </a:extLst>
          </p:cNvPr>
          <p:cNvSpPr>
            <a:spLocks noGrp="1"/>
          </p:cNvSpPr>
          <p:nvPr>
            <p:ph idx="1"/>
          </p:nvPr>
        </p:nvSpPr>
        <p:spPr>
          <a:xfrm>
            <a:off x="1295401" y="1186249"/>
            <a:ext cx="9601196" cy="4689619"/>
          </a:xfrm>
        </p:spPr>
        <p:txBody>
          <a:bodyPr>
            <a:normAutofit/>
          </a:bodyPr>
          <a:lstStyle/>
          <a:p>
            <a:pPr algn="just"/>
            <a:r>
              <a:rPr lang="tr-TR" dirty="0"/>
              <a:t>Gerek örgüt sosyolojisi gerekse yönetim psikolojisi alanları Refah Devleti dönemine ait yönetim yaklaşımlarını oluşturmaktadır. </a:t>
            </a:r>
          </a:p>
          <a:p>
            <a:pPr algn="just"/>
            <a:r>
              <a:rPr lang="tr-TR" dirty="0"/>
              <a:t>Örgüt sosyolojisi Refah Devleti’nin son dönemlerine, örgütlü işçi mücadelesinin yoğunlaştığı ve emekçilerin toplumda söz sahibi olmak için haklarını genişletme çabasına girdiği bir döneme denk düşmektedir. </a:t>
            </a:r>
          </a:p>
          <a:p>
            <a:pPr algn="just"/>
            <a:r>
              <a:rPr lang="tr-TR" dirty="0"/>
              <a:t>Yönetim psikolojisi ise, Refah Devleti’nin başından sonuna kadar etkili olmuş, üstelik katılımcı yönetim ve örgüt sosyolojisi alanının da temelini oluşturan daha genel bir akademik ilgiye denk düşmekte, bu çerçevede, ampirik çalışmalarla da kendisini geliştiren bir alan olarak ortaya çıkmaktadır. </a:t>
            </a:r>
          </a:p>
        </p:txBody>
      </p:sp>
      <p:sp>
        <p:nvSpPr>
          <p:cNvPr id="4" name="Slayt Numarası Yer Tutucusu 3">
            <a:extLst>
              <a:ext uri="{FF2B5EF4-FFF2-40B4-BE49-F238E27FC236}">
                <a16:creationId xmlns:a16="http://schemas.microsoft.com/office/drawing/2014/main" id="{E7852087-E2E8-8947-909A-596CE29CE865}"/>
              </a:ext>
            </a:extLst>
          </p:cNvPr>
          <p:cNvSpPr>
            <a:spLocks noGrp="1"/>
          </p:cNvSpPr>
          <p:nvPr>
            <p:ph type="sldNum" sz="quarter" idx="12"/>
          </p:nvPr>
        </p:nvSpPr>
        <p:spPr/>
        <p:txBody>
          <a:bodyPr/>
          <a:lstStyle/>
          <a:p>
            <a:fld id="{2C9D5ABE-C990-7C48-9D55-0A7D0BD5EB13}" type="slidenum">
              <a:rPr lang="tr-TR" smtClean="0"/>
              <a:t>15</a:t>
            </a:fld>
            <a:endParaRPr lang="tr-TR"/>
          </a:p>
        </p:txBody>
      </p:sp>
    </p:spTree>
    <p:extLst>
      <p:ext uri="{BB962C8B-B14F-4D97-AF65-F5344CB8AC3E}">
        <p14:creationId xmlns:p14="http://schemas.microsoft.com/office/powerpoint/2010/main" val="330421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F7F923-9505-EC46-B2F8-91C5BD387FE1}"/>
              </a:ext>
            </a:extLst>
          </p:cNvPr>
          <p:cNvSpPr>
            <a:spLocks noGrp="1"/>
          </p:cNvSpPr>
          <p:nvPr>
            <p:ph idx="1"/>
          </p:nvPr>
        </p:nvSpPr>
        <p:spPr>
          <a:xfrm>
            <a:off x="1295401" y="1198605"/>
            <a:ext cx="9601196" cy="4677263"/>
          </a:xfrm>
        </p:spPr>
        <p:txBody>
          <a:bodyPr>
            <a:normAutofit/>
          </a:bodyPr>
          <a:lstStyle/>
          <a:p>
            <a:pPr algn="just"/>
            <a:r>
              <a:rPr lang="tr-TR" dirty="0"/>
              <a:t>Gerek yönetim psikolojisi disiplini gerekse de örgüt sosyolojisi, çalışma ilişkilerini işyerine hapsetmekte, çalışanlara işyerinde farklı bir kimlik ve anlayış kazandırmak yoluyla onların daha üretken olmasının yollarını araştırmaktadır. Her iki disiplinin nesnesi de «işyerinde </a:t>
            </a:r>
            <a:r>
              <a:rPr lang="tr-TR" dirty="0" err="1"/>
              <a:t>insan»dır</a:t>
            </a:r>
            <a:r>
              <a:rPr lang="tr-TR" dirty="0"/>
              <a:t>. </a:t>
            </a:r>
          </a:p>
          <a:p>
            <a:pPr algn="just"/>
            <a:r>
              <a:rPr lang="tr-TR" dirty="0"/>
              <a:t>Oysa ne işyeri evrensel bir olgudur ne de işyerindeki insan davranışı. Her ikisi de piyasa koşullarına ve politik örgütlenmelerin seyrine göre değişiklikler gösteren, hatta ülkeler arasında değişiklikler gösteren gerçeklik düzeyleridir. </a:t>
            </a:r>
          </a:p>
        </p:txBody>
      </p:sp>
      <p:sp>
        <p:nvSpPr>
          <p:cNvPr id="4" name="Slayt Numarası Yer Tutucusu 3">
            <a:extLst>
              <a:ext uri="{FF2B5EF4-FFF2-40B4-BE49-F238E27FC236}">
                <a16:creationId xmlns:a16="http://schemas.microsoft.com/office/drawing/2014/main" id="{16481D67-9090-E247-BF5B-C3AB93D9572D}"/>
              </a:ext>
            </a:extLst>
          </p:cNvPr>
          <p:cNvSpPr>
            <a:spLocks noGrp="1"/>
          </p:cNvSpPr>
          <p:nvPr>
            <p:ph type="sldNum" sz="quarter" idx="12"/>
          </p:nvPr>
        </p:nvSpPr>
        <p:spPr/>
        <p:txBody>
          <a:bodyPr/>
          <a:lstStyle/>
          <a:p>
            <a:fld id="{2C9D5ABE-C990-7C48-9D55-0A7D0BD5EB13}" type="slidenum">
              <a:rPr lang="tr-TR" smtClean="0"/>
              <a:t>16</a:t>
            </a:fld>
            <a:endParaRPr lang="tr-TR"/>
          </a:p>
        </p:txBody>
      </p:sp>
    </p:spTree>
    <p:extLst>
      <p:ext uri="{BB962C8B-B14F-4D97-AF65-F5344CB8AC3E}">
        <p14:creationId xmlns:p14="http://schemas.microsoft.com/office/powerpoint/2010/main" val="4206916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F7F923-9505-EC46-B2F8-91C5BD387FE1}"/>
              </a:ext>
            </a:extLst>
          </p:cNvPr>
          <p:cNvSpPr>
            <a:spLocks noGrp="1"/>
          </p:cNvSpPr>
          <p:nvPr>
            <p:ph idx="1"/>
          </p:nvPr>
        </p:nvSpPr>
        <p:spPr>
          <a:xfrm>
            <a:off x="1295401" y="951471"/>
            <a:ext cx="9601196" cy="4924398"/>
          </a:xfrm>
        </p:spPr>
        <p:txBody>
          <a:bodyPr>
            <a:normAutofit fontScale="92500"/>
          </a:bodyPr>
          <a:lstStyle/>
          <a:p>
            <a:pPr algn="just"/>
            <a:r>
              <a:rPr lang="tr-TR" dirty="0"/>
              <a:t>İşyerindeki kar maksimizasyonu arayışının tarzı ile kapitalizmin üretim örgütlenmesi arasında bir ilişki kurmak mümkün olduğu gibi, kapitalizmin farklı ülke gruplarında örgütlenme biçimleri ile fabrika, bürokrasi ve iş yapma tarzları arasında da bağlantılar kurulabilir. </a:t>
            </a:r>
          </a:p>
          <a:p>
            <a:pPr algn="just"/>
            <a:r>
              <a:rPr lang="tr-TR" dirty="0"/>
              <a:t>Bunun dışında makineleşme düzeyi, makinelerin niteliği ve çalışanların ne oranda makineye bağımlı çalıştığı, kapitalizmin uluslararası örgütlenmesi, uluslararası değer transfer mekanizmaları, buna bağlı olarak devlet örgütlenmeleri ve ulusların toplumsal refah projeleri yönetim olgusunu ve yönetim psikolojisini anlamamıza yardımcı olacak unsurlar olarak karşımıza çıkmaktadır.</a:t>
            </a:r>
          </a:p>
          <a:p>
            <a:pPr algn="just"/>
            <a:r>
              <a:rPr lang="tr-TR" dirty="0"/>
              <a:t>Yönetim olgusunu işyerine hapsetmekten kurtarmamız, yönetimin evrensellik kavrayışını gevşetmemiz ve dönemsellik kavrayışına oturtmamız, dönemselliği de kapitalizmin değer üretme ve paylaşma süreçleriyle </a:t>
            </a:r>
            <a:r>
              <a:rPr lang="tr-TR" dirty="0" err="1"/>
              <a:t>bağlantılandırmamız</a:t>
            </a:r>
            <a:r>
              <a:rPr lang="tr-TR" dirty="0"/>
              <a:t> gerekmektedir.</a:t>
            </a:r>
          </a:p>
          <a:p>
            <a:pPr algn="just"/>
            <a:endParaRPr lang="tr-TR" dirty="0"/>
          </a:p>
        </p:txBody>
      </p:sp>
      <p:sp>
        <p:nvSpPr>
          <p:cNvPr id="4" name="Slayt Numarası Yer Tutucusu 3">
            <a:extLst>
              <a:ext uri="{FF2B5EF4-FFF2-40B4-BE49-F238E27FC236}">
                <a16:creationId xmlns:a16="http://schemas.microsoft.com/office/drawing/2014/main" id="{A15DFD41-6EF9-EA4F-92E5-5ECBBFB97493}"/>
              </a:ext>
            </a:extLst>
          </p:cNvPr>
          <p:cNvSpPr>
            <a:spLocks noGrp="1"/>
          </p:cNvSpPr>
          <p:nvPr>
            <p:ph type="sldNum" sz="quarter" idx="12"/>
          </p:nvPr>
        </p:nvSpPr>
        <p:spPr/>
        <p:txBody>
          <a:bodyPr/>
          <a:lstStyle/>
          <a:p>
            <a:fld id="{2C9D5ABE-C990-7C48-9D55-0A7D0BD5EB13}" type="slidenum">
              <a:rPr lang="tr-TR" smtClean="0"/>
              <a:t>17</a:t>
            </a:fld>
            <a:endParaRPr lang="tr-TR"/>
          </a:p>
        </p:txBody>
      </p:sp>
    </p:spTree>
    <p:extLst>
      <p:ext uri="{BB962C8B-B14F-4D97-AF65-F5344CB8AC3E}">
        <p14:creationId xmlns:p14="http://schemas.microsoft.com/office/powerpoint/2010/main" val="2539584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F7F923-9505-EC46-B2F8-91C5BD387FE1}"/>
              </a:ext>
            </a:extLst>
          </p:cNvPr>
          <p:cNvSpPr>
            <a:spLocks noGrp="1"/>
          </p:cNvSpPr>
          <p:nvPr>
            <p:ph idx="1"/>
          </p:nvPr>
        </p:nvSpPr>
        <p:spPr>
          <a:xfrm>
            <a:off x="1295401" y="1136822"/>
            <a:ext cx="9601196" cy="4739046"/>
          </a:xfrm>
        </p:spPr>
        <p:txBody>
          <a:bodyPr>
            <a:normAutofit/>
          </a:bodyPr>
          <a:lstStyle/>
          <a:p>
            <a:pPr algn="just"/>
            <a:r>
              <a:rPr lang="tr-TR" dirty="0"/>
              <a:t>Gerek yönetim psikolojisi ve gerekse örgüt sosyolojisi alanları beşeri bilimler temelli, bu anlamda sınırlı bir </a:t>
            </a:r>
            <a:r>
              <a:rPr lang="tr-TR" dirty="0" err="1"/>
              <a:t>disiplinlerarasılığı</a:t>
            </a:r>
            <a:r>
              <a:rPr lang="tr-TR" dirty="0"/>
              <a:t> benimseyen, daha çok psikoloji, sosyal psikoloji ve sosyolojisi disiplinleri etrafında dolaşan bir araştırma alanı sunmaktadır. Her iki yaklaşım da yönetim alanının dar tanımlamasını yapmakta, </a:t>
            </a:r>
            <a:r>
              <a:rPr lang="tr-TR" b="1" dirty="0"/>
              <a:t>yönetim olgusunun «örgüt-içi» bir etkinlik olduğu </a:t>
            </a:r>
            <a:r>
              <a:rPr lang="tr-TR" dirty="0"/>
              <a:t>anlayışına yaslanmaktadır. </a:t>
            </a:r>
          </a:p>
          <a:p>
            <a:pPr algn="just"/>
            <a:r>
              <a:rPr lang="tr-TR" dirty="0"/>
              <a:t>Yönetim psikolojisi alanı, sosyal psikolojisinin bir alt dalı olarak görülmüş ve bu çerçevede bir uzmanlık alanı olarak tanımlanmaya çalışılmıştır. </a:t>
            </a:r>
          </a:p>
        </p:txBody>
      </p:sp>
      <p:sp>
        <p:nvSpPr>
          <p:cNvPr id="4" name="Slayt Numarası Yer Tutucusu 3">
            <a:extLst>
              <a:ext uri="{FF2B5EF4-FFF2-40B4-BE49-F238E27FC236}">
                <a16:creationId xmlns:a16="http://schemas.microsoft.com/office/drawing/2014/main" id="{6978C650-CBAF-8E4B-ACD2-0CCFC83FCFF8}"/>
              </a:ext>
            </a:extLst>
          </p:cNvPr>
          <p:cNvSpPr>
            <a:spLocks noGrp="1"/>
          </p:cNvSpPr>
          <p:nvPr>
            <p:ph type="sldNum" sz="quarter" idx="12"/>
          </p:nvPr>
        </p:nvSpPr>
        <p:spPr/>
        <p:txBody>
          <a:bodyPr/>
          <a:lstStyle/>
          <a:p>
            <a:fld id="{2C9D5ABE-C990-7C48-9D55-0A7D0BD5EB13}" type="slidenum">
              <a:rPr lang="tr-TR" smtClean="0"/>
              <a:t>18</a:t>
            </a:fld>
            <a:endParaRPr lang="tr-TR"/>
          </a:p>
        </p:txBody>
      </p:sp>
    </p:spTree>
    <p:extLst>
      <p:ext uri="{BB962C8B-B14F-4D97-AF65-F5344CB8AC3E}">
        <p14:creationId xmlns:p14="http://schemas.microsoft.com/office/powerpoint/2010/main" val="1807647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F7F923-9505-EC46-B2F8-91C5BD387FE1}"/>
              </a:ext>
            </a:extLst>
          </p:cNvPr>
          <p:cNvSpPr>
            <a:spLocks noGrp="1"/>
          </p:cNvSpPr>
          <p:nvPr>
            <p:ph idx="1"/>
          </p:nvPr>
        </p:nvSpPr>
        <p:spPr>
          <a:xfrm>
            <a:off x="1295401" y="1235676"/>
            <a:ext cx="9601196" cy="4640192"/>
          </a:xfrm>
        </p:spPr>
        <p:txBody>
          <a:bodyPr>
            <a:normAutofit/>
          </a:bodyPr>
          <a:lstStyle/>
          <a:p>
            <a:pPr algn="just"/>
            <a:r>
              <a:rPr lang="tr-TR" dirty="0"/>
              <a:t>Bir araştırma alanı olarak yönetim, bir «</a:t>
            </a:r>
            <a:r>
              <a:rPr lang="tr-TR" b="1" dirty="0"/>
              <a:t>sembolik bir gerçeklik</a:t>
            </a:r>
            <a:r>
              <a:rPr lang="tr-TR" dirty="0"/>
              <a:t>» alanını ifade etmektedir. Bu alanı kavrarken araçlar/kavramlar/kategoriler kullanmaktayız. Bilim insanları, semboller dünyasından hareketle toplumsal olgulara yönelmektedir. İnsanlar/araştırmacılar «sınırlı bir </a:t>
            </a:r>
            <a:r>
              <a:rPr lang="tr-TR" dirty="0" err="1"/>
              <a:t>nesnellik»le</a:t>
            </a:r>
            <a:r>
              <a:rPr lang="tr-TR" dirty="0"/>
              <a:t> hareket etmektedir. </a:t>
            </a:r>
          </a:p>
          <a:p>
            <a:pPr algn="just"/>
            <a:r>
              <a:rPr lang="tr-TR" dirty="0"/>
              <a:t>Toplumsal semboller değiştikçe bu alanın çerçevesi de büyük ölçüde dönüşmektedir.  Dolayısıyla evrensel bir bilgi birikiminden ve evrensel doğrulara ulaşıldığından sınırlı olarak bahsedebilmekteyiz.</a:t>
            </a:r>
            <a:r>
              <a:rPr lang="tr-TR" dirty="0">
                <a:effectLst/>
              </a:rPr>
              <a:t> </a:t>
            </a:r>
            <a:endParaRPr lang="tr-TR" dirty="0"/>
          </a:p>
        </p:txBody>
      </p:sp>
      <p:sp>
        <p:nvSpPr>
          <p:cNvPr id="4" name="Slayt Numarası Yer Tutucusu 3">
            <a:extLst>
              <a:ext uri="{FF2B5EF4-FFF2-40B4-BE49-F238E27FC236}">
                <a16:creationId xmlns:a16="http://schemas.microsoft.com/office/drawing/2014/main" id="{8B09AA61-61E3-4646-808A-8A55B89966F1}"/>
              </a:ext>
            </a:extLst>
          </p:cNvPr>
          <p:cNvSpPr>
            <a:spLocks noGrp="1"/>
          </p:cNvSpPr>
          <p:nvPr>
            <p:ph type="sldNum" sz="quarter" idx="12"/>
          </p:nvPr>
        </p:nvSpPr>
        <p:spPr/>
        <p:txBody>
          <a:bodyPr/>
          <a:lstStyle/>
          <a:p>
            <a:fld id="{2C9D5ABE-C990-7C48-9D55-0A7D0BD5EB13}" type="slidenum">
              <a:rPr lang="tr-TR" smtClean="0"/>
              <a:t>19</a:t>
            </a:fld>
            <a:endParaRPr lang="tr-TR"/>
          </a:p>
        </p:txBody>
      </p:sp>
    </p:spTree>
    <p:extLst>
      <p:ext uri="{BB962C8B-B14F-4D97-AF65-F5344CB8AC3E}">
        <p14:creationId xmlns:p14="http://schemas.microsoft.com/office/powerpoint/2010/main" val="329929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1901E6-84A8-4B4B-8224-1BD0B2168B26}"/>
              </a:ext>
            </a:extLst>
          </p:cNvPr>
          <p:cNvSpPr>
            <a:spLocks noGrp="1"/>
          </p:cNvSpPr>
          <p:nvPr>
            <p:ph type="title" idx="4294967295"/>
          </p:nvPr>
        </p:nvSpPr>
        <p:spPr>
          <a:xfrm>
            <a:off x="838200" y="365125"/>
            <a:ext cx="10515600" cy="561307"/>
          </a:xfrm>
        </p:spPr>
        <p:txBody>
          <a:bodyPr>
            <a:normAutofit fontScale="90000"/>
          </a:bodyPr>
          <a:lstStyle/>
          <a:p>
            <a:br>
              <a:rPr lang="tr-TR" dirty="0"/>
            </a:br>
            <a:endParaRPr lang="tr-TR" dirty="0"/>
          </a:p>
        </p:txBody>
      </p:sp>
      <p:sp>
        <p:nvSpPr>
          <p:cNvPr id="3" name="Alt Başlık 2">
            <a:extLst>
              <a:ext uri="{FF2B5EF4-FFF2-40B4-BE49-F238E27FC236}">
                <a16:creationId xmlns:a16="http://schemas.microsoft.com/office/drawing/2014/main" id="{870AADDB-2883-C848-B9E7-5A22D7C30165}"/>
              </a:ext>
            </a:extLst>
          </p:cNvPr>
          <p:cNvSpPr>
            <a:spLocks noGrp="1"/>
          </p:cNvSpPr>
          <p:nvPr>
            <p:ph idx="1"/>
          </p:nvPr>
        </p:nvSpPr>
        <p:spPr>
          <a:xfrm>
            <a:off x="838200" y="926432"/>
            <a:ext cx="10515600" cy="5033963"/>
          </a:xfrm>
        </p:spPr>
        <p:txBody>
          <a:bodyPr>
            <a:normAutofit fontScale="92500" lnSpcReduction="20000"/>
          </a:bodyPr>
          <a:lstStyle/>
          <a:p>
            <a:pPr marL="0" indent="0" algn="just">
              <a:buNone/>
            </a:pPr>
            <a:r>
              <a:rPr lang="tr-TR" b="1" dirty="0"/>
              <a:t>Yönetim olgusu </a:t>
            </a:r>
            <a:r>
              <a:rPr lang="tr-TR" dirty="0"/>
              <a:t>tarihsel-toplumsal bir düzlemde varlık bulur (</a:t>
            </a:r>
            <a:r>
              <a:rPr lang="tr-TR" dirty="0" err="1"/>
              <a:t>geçişkenlikler</a:t>
            </a:r>
            <a:r>
              <a:rPr lang="tr-TR" dirty="0"/>
              <a:t>, birlikte var olma, kopuş bağlamlarında değerlendirmeler)</a:t>
            </a:r>
          </a:p>
          <a:p>
            <a:pPr algn="just"/>
            <a:r>
              <a:rPr lang="tr-TR" dirty="0"/>
              <a:t>Ortak sahiplik, birlikte tüm işleri üstlenme, zorunlu liderlik, </a:t>
            </a:r>
            <a:r>
              <a:rPr lang="tr-TR" dirty="0" err="1"/>
              <a:t>tabakalaşmamış</a:t>
            </a:r>
            <a:r>
              <a:rPr lang="tr-TR" dirty="0"/>
              <a:t>-sınıflaşmamış topluluk, iktidarsız şef, geçici ve görevsel ayrımlaşma, doğal işbölümü </a:t>
            </a:r>
            <a:r>
              <a:rPr lang="tr-TR" dirty="0">
                <a:sym typeface="Wingdings" pitchFamily="2" charset="2"/>
              </a:rPr>
              <a:t> avcı-toplayıcı toplum + kısmen yerleşik toplum</a:t>
            </a:r>
            <a:endParaRPr lang="tr-TR" dirty="0"/>
          </a:p>
          <a:p>
            <a:pPr algn="just"/>
            <a:r>
              <a:rPr lang="tr-TR" dirty="0"/>
              <a:t>Kandaş/bölünmemiş/farklılaşmamış toplum ve onun çözülmesi… [bahçecilik &amp; göçebe hayvancılık(?) </a:t>
            </a:r>
            <a:r>
              <a:rPr lang="tr-TR" dirty="0">
                <a:sym typeface="Wingdings" pitchFamily="2" charset="2"/>
              </a:rPr>
              <a:t></a:t>
            </a:r>
            <a:r>
              <a:rPr lang="tr-TR" dirty="0"/>
              <a:t> geçimlik tarım </a:t>
            </a:r>
            <a:r>
              <a:rPr lang="tr-TR" dirty="0">
                <a:sym typeface="Wingdings" pitchFamily="2" charset="2"/>
              </a:rPr>
              <a:t> yoğun tarım] </a:t>
            </a:r>
            <a:r>
              <a:rPr lang="tr-TR" sz="3000" b="1" dirty="0">
                <a:sym typeface="Wingdings" pitchFamily="2" charset="2"/>
              </a:rPr>
              <a:t></a:t>
            </a:r>
            <a:r>
              <a:rPr lang="tr-TR" dirty="0">
                <a:sym typeface="Wingdings" pitchFamily="2" charset="2"/>
              </a:rPr>
              <a:t> </a:t>
            </a:r>
            <a:r>
              <a:rPr lang="tr-TR" b="1" dirty="0">
                <a:sym typeface="Wingdings" pitchFamily="2" charset="2"/>
              </a:rPr>
              <a:t>yönetim?</a:t>
            </a:r>
            <a:endParaRPr lang="tr-TR" b="1" dirty="0"/>
          </a:p>
          <a:p>
            <a:pPr algn="just"/>
            <a:r>
              <a:rPr lang="tr-TR" u="sng" dirty="0"/>
              <a:t>Bahçecilik:</a:t>
            </a:r>
            <a:r>
              <a:rPr lang="tr-TR" dirty="0">
                <a:sym typeface="Wingdings" pitchFamily="2" charset="2"/>
              </a:rPr>
              <a:t> çapa tarımı/kaba dağınık tarım, az emek az enerji, artık ürünün yoktur, </a:t>
            </a:r>
            <a:r>
              <a:rPr lang="tr-TR" dirty="0" err="1">
                <a:sym typeface="Wingdings" pitchFamily="2" charset="2"/>
              </a:rPr>
              <a:t>tabakalaşma</a:t>
            </a:r>
            <a:r>
              <a:rPr lang="tr-TR" dirty="0">
                <a:sym typeface="Wingdings" pitchFamily="2" charset="2"/>
              </a:rPr>
              <a:t> yoktur, kalıcı mülkiyet yoktur, kabile örgütlenmesi-köyler</a:t>
            </a:r>
          </a:p>
          <a:p>
            <a:pPr algn="just"/>
            <a:r>
              <a:rPr lang="tr-TR" u="sng" dirty="0">
                <a:sym typeface="Wingdings" pitchFamily="2" charset="2"/>
              </a:rPr>
              <a:t>Göçebe-bozkır-pastoral toplumlar:</a:t>
            </a:r>
            <a:r>
              <a:rPr lang="tr-TR" dirty="0">
                <a:sym typeface="Wingdings" pitchFamily="2" charset="2"/>
              </a:rPr>
              <a:t> </a:t>
            </a:r>
            <a:r>
              <a:rPr lang="tr-TR" dirty="0" err="1">
                <a:sym typeface="Wingdings" pitchFamily="2" charset="2"/>
              </a:rPr>
              <a:t>havyanları</a:t>
            </a:r>
            <a:r>
              <a:rPr lang="tr-TR" dirty="0">
                <a:sym typeface="Wingdings" pitchFamily="2" charset="2"/>
              </a:rPr>
              <a:t> </a:t>
            </a:r>
            <a:r>
              <a:rPr lang="tr-TR" dirty="0"/>
              <a:t>evcilleştirme ve sürü sahipliği ama bir yandan da ortak sahiplik, konar göçerlik-otlak arayışı, yarı göçebelik-köy ve yayla yaşamı, tarım toplumlarıyla değiş-tokuş ilişkisi &amp; fethetme, aşiret-beylik </a:t>
            </a:r>
            <a:r>
              <a:rPr lang="tr-TR" dirty="0">
                <a:sym typeface="Wingdings" pitchFamily="2" charset="2"/>
              </a:rPr>
              <a:t> soy esasına dayalı ortak çıkar birliği, aynı kültür</a:t>
            </a:r>
            <a:endParaRPr lang="tr-TR" dirty="0"/>
          </a:p>
          <a:p>
            <a:pPr algn="just"/>
            <a:r>
              <a:rPr lang="tr-TR" u="sng" dirty="0"/>
              <a:t>Geçimlik tarım:</a:t>
            </a:r>
            <a:r>
              <a:rPr lang="tr-TR" dirty="0"/>
              <a:t> üretime katılma ve hayvanların bakımı için geniş aile, akrabalık-soy-nesep, hane ve köylülük temelli yaşam,</a:t>
            </a:r>
          </a:p>
        </p:txBody>
      </p:sp>
      <p:sp>
        <p:nvSpPr>
          <p:cNvPr id="4" name="Slayt Numarası Yer Tutucusu 3">
            <a:extLst>
              <a:ext uri="{FF2B5EF4-FFF2-40B4-BE49-F238E27FC236}">
                <a16:creationId xmlns:a16="http://schemas.microsoft.com/office/drawing/2014/main" id="{DCD2F438-D829-E140-9CD6-33378CE4380E}"/>
              </a:ext>
            </a:extLst>
          </p:cNvPr>
          <p:cNvSpPr>
            <a:spLocks noGrp="1"/>
          </p:cNvSpPr>
          <p:nvPr>
            <p:ph type="sldNum" sz="quarter" idx="12"/>
          </p:nvPr>
        </p:nvSpPr>
        <p:spPr/>
        <p:txBody>
          <a:bodyPr/>
          <a:lstStyle/>
          <a:p>
            <a:fld id="{2C9D5ABE-C990-7C48-9D55-0A7D0BD5EB13}" type="slidenum">
              <a:rPr lang="tr-TR" smtClean="0"/>
              <a:t>2</a:t>
            </a:fld>
            <a:endParaRPr lang="tr-TR"/>
          </a:p>
        </p:txBody>
      </p:sp>
    </p:spTree>
    <p:extLst>
      <p:ext uri="{BB962C8B-B14F-4D97-AF65-F5344CB8AC3E}">
        <p14:creationId xmlns:p14="http://schemas.microsoft.com/office/powerpoint/2010/main" val="1688749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F7F923-9505-EC46-B2F8-91C5BD387FE1}"/>
              </a:ext>
            </a:extLst>
          </p:cNvPr>
          <p:cNvSpPr>
            <a:spLocks noGrp="1"/>
          </p:cNvSpPr>
          <p:nvPr>
            <p:ph idx="1"/>
          </p:nvPr>
        </p:nvSpPr>
        <p:spPr>
          <a:xfrm>
            <a:off x="1295401" y="1383957"/>
            <a:ext cx="9601196" cy="4491911"/>
          </a:xfrm>
        </p:spPr>
        <p:txBody>
          <a:bodyPr>
            <a:normAutofit lnSpcReduction="10000"/>
          </a:bodyPr>
          <a:lstStyle/>
          <a:p>
            <a:pPr algn="just"/>
            <a:r>
              <a:rPr lang="tr-TR" dirty="0"/>
              <a:t>Yönetim bilim alanı ideolojik bir alan olarak evrensel ideolojilerin genel tarihsel dönüm noktalarından etkilenmekte, baskın ideolojinin dönüşümüne koşut olarak kendisi de dönüşmekte, yönetim biliminin kavramlar seti, araştırma nesnesi ve araçları bu dönüşüme duyarlı bir biçimde çabucak yeniden tanımlanmaktadır. </a:t>
            </a:r>
          </a:p>
          <a:p>
            <a:pPr algn="just"/>
            <a:r>
              <a:rPr lang="tr-TR" dirty="0"/>
              <a:t>Yine de, bu alanda üreteceğimiz bilginin sınırlı nesnelliği ve sınırlı evrenselliği pozitif bilimlerin bize sunduğu araçlardan yararlanmamızı engellememelidir. Pozitif (müspet/somut) bilimler, bizlere düşünmemizi ve analiz etmemizi kolaylaştıran çok güçlü araçlar sunmaktadır.</a:t>
            </a:r>
          </a:p>
          <a:p>
            <a:pPr algn="just"/>
            <a:r>
              <a:rPr lang="tr-TR" dirty="0"/>
              <a:t>Somut-soyut-somut ya da teori-pratik birlikteliğinde, karşıt ilişki ve olguların sürekli dönüştürücü diyalektik </a:t>
            </a:r>
            <a:r>
              <a:rPr lang="tr-TR" dirty="0" err="1"/>
              <a:t>oluş’ları</a:t>
            </a:r>
            <a:r>
              <a:rPr lang="tr-TR" dirty="0"/>
              <a:t> çerçevesinde toplumsal gerçekliğin bilgisini üretmek, gerçekliği (</a:t>
            </a:r>
            <a:r>
              <a:rPr lang="tr-TR" i="1" dirty="0" err="1"/>
              <a:t>truth</a:t>
            </a:r>
            <a:r>
              <a:rPr lang="tr-TR" dirty="0"/>
              <a:t>) anlamak ve açıklamak amaç olmalıdır. </a:t>
            </a:r>
          </a:p>
        </p:txBody>
      </p:sp>
      <p:sp>
        <p:nvSpPr>
          <p:cNvPr id="4" name="Slayt Numarası Yer Tutucusu 3">
            <a:extLst>
              <a:ext uri="{FF2B5EF4-FFF2-40B4-BE49-F238E27FC236}">
                <a16:creationId xmlns:a16="http://schemas.microsoft.com/office/drawing/2014/main" id="{43B157CB-197C-464F-906B-52B8E8F3A287}"/>
              </a:ext>
            </a:extLst>
          </p:cNvPr>
          <p:cNvSpPr>
            <a:spLocks noGrp="1"/>
          </p:cNvSpPr>
          <p:nvPr>
            <p:ph type="sldNum" sz="quarter" idx="12"/>
          </p:nvPr>
        </p:nvSpPr>
        <p:spPr/>
        <p:txBody>
          <a:bodyPr/>
          <a:lstStyle/>
          <a:p>
            <a:fld id="{2C9D5ABE-C990-7C48-9D55-0A7D0BD5EB13}" type="slidenum">
              <a:rPr lang="tr-TR" smtClean="0"/>
              <a:t>20</a:t>
            </a:fld>
            <a:endParaRPr lang="tr-TR"/>
          </a:p>
        </p:txBody>
      </p:sp>
    </p:spTree>
    <p:extLst>
      <p:ext uri="{BB962C8B-B14F-4D97-AF65-F5344CB8AC3E}">
        <p14:creationId xmlns:p14="http://schemas.microsoft.com/office/powerpoint/2010/main" val="3240793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6F7F923-9505-EC46-B2F8-91C5BD387FE1}"/>
              </a:ext>
            </a:extLst>
          </p:cNvPr>
          <p:cNvSpPr>
            <a:spLocks noGrp="1"/>
          </p:cNvSpPr>
          <p:nvPr>
            <p:ph idx="1"/>
          </p:nvPr>
        </p:nvSpPr>
        <p:spPr>
          <a:xfrm>
            <a:off x="1295401" y="1260389"/>
            <a:ext cx="9601196" cy="4615479"/>
          </a:xfrm>
        </p:spPr>
        <p:txBody>
          <a:bodyPr>
            <a:normAutofit/>
          </a:bodyPr>
          <a:lstStyle/>
          <a:p>
            <a:pPr algn="just"/>
            <a:r>
              <a:rPr lang="tr-TR" dirty="0"/>
              <a:t>Yönetim (psikolojisi/sosyolojisi) alanının inceleme nesnesi genel olarak «iş» ve «iş </a:t>
            </a:r>
            <a:r>
              <a:rPr lang="tr-TR" dirty="0" err="1"/>
              <a:t>ortamı</a:t>
            </a:r>
            <a:r>
              <a:rPr lang="tr-TR" err="1"/>
              <a:t>»</a:t>
            </a:r>
            <a:r>
              <a:rPr lang="tr-TR"/>
              <a:t>dır. </a:t>
            </a:r>
            <a:r>
              <a:rPr lang="tr-TR" dirty="0"/>
              <a:t>Modern anlamda iş ve iş örgütlenmesi, özellikle kapitalizmin gelişim sürecinde toplumsal bir olgu olarak karşımıza çıkmakta ve toplumsal düzenlemelerin, toplumsal hiyerarşi toplumsal prestijin merkezine yerleşmektedir. </a:t>
            </a:r>
          </a:p>
          <a:p>
            <a:pPr algn="just"/>
            <a:r>
              <a:rPr lang="tr-TR" dirty="0"/>
              <a:t>Bu anlamda yönetim alanı, toplumsal (örgütlü) iş yapma süreçlerini ve bu süreçlerde bireysel ve grup dinamiği çerçevesinde ortaya çıkan sosyal olgu ve oluşumları inceleyen bir alandır.</a:t>
            </a:r>
          </a:p>
        </p:txBody>
      </p:sp>
      <p:sp>
        <p:nvSpPr>
          <p:cNvPr id="4" name="Slayt Numarası Yer Tutucusu 3">
            <a:extLst>
              <a:ext uri="{FF2B5EF4-FFF2-40B4-BE49-F238E27FC236}">
                <a16:creationId xmlns:a16="http://schemas.microsoft.com/office/drawing/2014/main" id="{BCF6AFEE-B770-BB45-9ABE-FC58691EE8B6}"/>
              </a:ext>
            </a:extLst>
          </p:cNvPr>
          <p:cNvSpPr>
            <a:spLocks noGrp="1"/>
          </p:cNvSpPr>
          <p:nvPr>
            <p:ph type="sldNum" sz="quarter" idx="12"/>
          </p:nvPr>
        </p:nvSpPr>
        <p:spPr/>
        <p:txBody>
          <a:bodyPr/>
          <a:lstStyle/>
          <a:p>
            <a:fld id="{2C9D5ABE-C990-7C48-9D55-0A7D0BD5EB13}" type="slidenum">
              <a:rPr lang="tr-TR" smtClean="0"/>
              <a:t>21</a:t>
            </a:fld>
            <a:endParaRPr lang="tr-TR"/>
          </a:p>
        </p:txBody>
      </p:sp>
    </p:spTree>
    <p:extLst>
      <p:ext uri="{BB962C8B-B14F-4D97-AF65-F5344CB8AC3E}">
        <p14:creationId xmlns:p14="http://schemas.microsoft.com/office/powerpoint/2010/main" val="2271359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1901E6-84A8-4B4B-8224-1BD0B2168B26}"/>
              </a:ext>
            </a:extLst>
          </p:cNvPr>
          <p:cNvSpPr>
            <a:spLocks noGrp="1"/>
          </p:cNvSpPr>
          <p:nvPr>
            <p:ph type="title" idx="4294967295"/>
          </p:nvPr>
        </p:nvSpPr>
        <p:spPr>
          <a:xfrm>
            <a:off x="838200" y="365125"/>
            <a:ext cx="10515600" cy="561307"/>
          </a:xfrm>
        </p:spPr>
        <p:txBody>
          <a:bodyPr>
            <a:normAutofit fontScale="90000"/>
          </a:bodyPr>
          <a:lstStyle/>
          <a:p>
            <a:br>
              <a:rPr lang="tr-TR" dirty="0"/>
            </a:br>
            <a:endParaRPr lang="tr-TR" dirty="0"/>
          </a:p>
        </p:txBody>
      </p:sp>
      <p:sp>
        <p:nvSpPr>
          <p:cNvPr id="3" name="Alt Başlık 2">
            <a:extLst>
              <a:ext uri="{FF2B5EF4-FFF2-40B4-BE49-F238E27FC236}">
                <a16:creationId xmlns:a16="http://schemas.microsoft.com/office/drawing/2014/main" id="{870AADDB-2883-C848-B9E7-5A22D7C30165}"/>
              </a:ext>
            </a:extLst>
          </p:cNvPr>
          <p:cNvSpPr>
            <a:spLocks noGrp="1"/>
          </p:cNvSpPr>
          <p:nvPr>
            <p:ph idx="1"/>
          </p:nvPr>
        </p:nvSpPr>
        <p:spPr>
          <a:xfrm>
            <a:off x="838200" y="1143000"/>
            <a:ext cx="10515600" cy="5033963"/>
          </a:xfrm>
        </p:spPr>
        <p:txBody>
          <a:bodyPr>
            <a:normAutofit fontScale="92500" lnSpcReduction="20000"/>
          </a:bodyPr>
          <a:lstStyle/>
          <a:p>
            <a:pPr algn="just"/>
            <a:r>
              <a:rPr lang="tr-TR" u="sng" dirty="0"/>
              <a:t>Yoğun tarım:</a:t>
            </a:r>
            <a:r>
              <a:rPr lang="tr-TR" dirty="0"/>
              <a:t> ihtiyaçtan fazla üretim </a:t>
            </a:r>
            <a:r>
              <a:rPr lang="tr-TR" dirty="0">
                <a:sym typeface="Wingdings" pitchFamily="2" charset="2"/>
              </a:rPr>
              <a:t> artık ürün, kuru tarımdan sulu tarıma geçiş, saban, mülkiyet (arazi, hayvan, köle, alet), maden işçiliği (Tunç Çağı M.Ö. 4. yy), kılıç-savaş  ataerkillik (koruma-güvenlik-askerlik, mal sahipliği, soy ilişkisi, din adamlığı …)</a:t>
            </a:r>
            <a:endParaRPr lang="tr-TR" dirty="0"/>
          </a:p>
          <a:p>
            <a:pPr algn="just"/>
            <a:r>
              <a:rPr lang="tr-TR" dirty="0"/>
              <a:t>Toprak beyinde ve kralda mülkiyetin toplanması, onlar için üretim yapan köylüler (</a:t>
            </a:r>
            <a:r>
              <a:rPr lang="tr-TR" dirty="0">
                <a:sym typeface="Wingdings" pitchFamily="2" charset="2"/>
              </a:rPr>
              <a:t> köle, serf, kiracı, ücretli köylü, çiftçi-işçi)</a:t>
            </a:r>
            <a:r>
              <a:rPr lang="tr-TR" dirty="0"/>
              <a:t>, yüksek nüfus, ilkel pazarlar, ticaret, toplumsal ilişkilerin düzenlenmesi ihtiyacı-kurumların ortaya çıkışı, </a:t>
            </a:r>
            <a:r>
              <a:rPr lang="tr-TR" dirty="0">
                <a:sym typeface="Wingdings" pitchFamily="2" charset="2"/>
              </a:rPr>
              <a:t>kentlerin ve devletlerin ortaya çıkışı (M.Ö. 3500)  devletin üç işlevi (üretim araçları ve üretici güçler, üretim ilişkileri, kendisinin varlığının korunması ve geliştirilmesi)</a:t>
            </a:r>
            <a:endParaRPr lang="tr-TR" dirty="0"/>
          </a:p>
          <a:p>
            <a:pPr algn="just"/>
            <a:r>
              <a:rPr lang="tr-TR" dirty="0"/>
              <a:t>İşbölümünün ve uzmanlaşmanın eşitsizlikçi bir hal alması </a:t>
            </a:r>
          </a:p>
          <a:p>
            <a:pPr algn="just"/>
            <a:r>
              <a:rPr lang="tr-TR" dirty="0"/>
              <a:t>Doğrudan üretim sürecine katılmayan ama artı ürünün nasıl kullanılacağına karar veren ve üretim ilişkilerine yönetici bir kesimin ortaya çıkması</a:t>
            </a:r>
          </a:p>
          <a:p>
            <a:pPr algn="just"/>
            <a:r>
              <a:rPr lang="tr-TR" dirty="0"/>
              <a:t>Zor ve </a:t>
            </a:r>
            <a:r>
              <a:rPr lang="tr-TR" dirty="0" err="1"/>
              <a:t>rıza’ya</a:t>
            </a:r>
            <a:r>
              <a:rPr lang="tr-TR" dirty="0"/>
              <a:t> dayalı bir iktidar süreci (hegemonya-ideoloji)</a:t>
            </a:r>
          </a:p>
          <a:p>
            <a:pPr algn="just"/>
            <a:r>
              <a:rPr lang="tr-TR" dirty="0"/>
              <a:t>İktidarın kurumsallaşması </a:t>
            </a:r>
            <a:r>
              <a:rPr lang="tr-TR" dirty="0">
                <a:sym typeface="Wingdings" pitchFamily="2" charset="2"/>
              </a:rPr>
              <a:t> aile, kabile, devlet, modern devlet, şirket, baskı grupları, dernek ve vakıflar…</a:t>
            </a:r>
            <a:endParaRPr lang="tr-TR" dirty="0"/>
          </a:p>
        </p:txBody>
      </p:sp>
      <p:sp>
        <p:nvSpPr>
          <p:cNvPr id="4" name="Slayt Numarası Yer Tutucusu 3">
            <a:extLst>
              <a:ext uri="{FF2B5EF4-FFF2-40B4-BE49-F238E27FC236}">
                <a16:creationId xmlns:a16="http://schemas.microsoft.com/office/drawing/2014/main" id="{DCD2F438-D829-E140-9CD6-33378CE4380E}"/>
              </a:ext>
            </a:extLst>
          </p:cNvPr>
          <p:cNvSpPr>
            <a:spLocks noGrp="1"/>
          </p:cNvSpPr>
          <p:nvPr>
            <p:ph type="sldNum" sz="quarter" idx="12"/>
          </p:nvPr>
        </p:nvSpPr>
        <p:spPr/>
        <p:txBody>
          <a:bodyPr/>
          <a:lstStyle/>
          <a:p>
            <a:fld id="{2C9D5ABE-C990-7C48-9D55-0A7D0BD5EB13}" type="slidenum">
              <a:rPr lang="tr-TR" smtClean="0"/>
              <a:t>3</a:t>
            </a:fld>
            <a:endParaRPr lang="tr-TR"/>
          </a:p>
        </p:txBody>
      </p:sp>
    </p:spTree>
    <p:extLst>
      <p:ext uri="{BB962C8B-B14F-4D97-AF65-F5344CB8AC3E}">
        <p14:creationId xmlns:p14="http://schemas.microsoft.com/office/powerpoint/2010/main" val="381544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1901E6-84A8-4B4B-8224-1BD0B2168B26}"/>
              </a:ext>
            </a:extLst>
          </p:cNvPr>
          <p:cNvSpPr>
            <a:spLocks noGrp="1"/>
          </p:cNvSpPr>
          <p:nvPr>
            <p:ph type="title" idx="4294967295"/>
          </p:nvPr>
        </p:nvSpPr>
        <p:spPr>
          <a:xfrm>
            <a:off x="838200" y="365125"/>
            <a:ext cx="10515600" cy="561307"/>
          </a:xfrm>
        </p:spPr>
        <p:txBody>
          <a:bodyPr>
            <a:normAutofit fontScale="90000"/>
          </a:bodyPr>
          <a:lstStyle/>
          <a:p>
            <a:br>
              <a:rPr lang="tr-TR" dirty="0"/>
            </a:br>
            <a:endParaRPr lang="tr-TR" dirty="0"/>
          </a:p>
        </p:txBody>
      </p:sp>
      <p:sp>
        <p:nvSpPr>
          <p:cNvPr id="3" name="Alt Başlık 2">
            <a:extLst>
              <a:ext uri="{FF2B5EF4-FFF2-40B4-BE49-F238E27FC236}">
                <a16:creationId xmlns:a16="http://schemas.microsoft.com/office/drawing/2014/main" id="{870AADDB-2883-C848-B9E7-5A22D7C30165}"/>
              </a:ext>
            </a:extLst>
          </p:cNvPr>
          <p:cNvSpPr>
            <a:spLocks noGrp="1"/>
          </p:cNvSpPr>
          <p:nvPr>
            <p:ph idx="1"/>
          </p:nvPr>
        </p:nvSpPr>
        <p:spPr>
          <a:xfrm>
            <a:off x="976184" y="926432"/>
            <a:ext cx="9920413" cy="5214875"/>
          </a:xfrm>
        </p:spPr>
        <p:txBody>
          <a:bodyPr>
            <a:normAutofit fontScale="92500" lnSpcReduction="20000"/>
          </a:bodyPr>
          <a:lstStyle/>
          <a:p>
            <a:pPr algn="just"/>
            <a:r>
              <a:rPr lang="tr-TR" dirty="0"/>
              <a:t>Bir taşı kaldırmaya girişmiş iki kişinin ortak eylemi…</a:t>
            </a:r>
          </a:p>
          <a:p>
            <a:pPr algn="just"/>
            <a:r>
              <a:rPr lang="tr-TR" dirty="0"/>
              <a:t>Belirli bir amaç veya amaçları gerçekleştirmek için işbirliğinde yürütülen bir grup/örgütlenme faaliyeti…</a:t>
            </a:r>
          </a:p>
          <a:p>
            <a:pPr algn="just"/>
            <a:r>
              <a:rPr lang="tr-TR" dirty="0"/>
              <a:t>Bir kişinin diğeri üzerinde </a:t>
            </a:r>
            <a:r>
              <a:rPr lang="tr-TR" b="1" dirty="0"/>
              <a:t>egemenlik</a:t>
            </a:r>
            <a:r>
              <a:rPr lang="tr-TR" dirty="0"/>
              <a:t> kurması, </a:t>
            </a:r>
            <a:r>
              <a:rPr lang="tr-TR" b="1" dirty="0"/>
              <a:t>iktidar</a:t>
            </a:r>
            <a:r>
              <a:rPr lang="tr-TR" dirty="0"/>
              <a:t> uygulaması. Başkaları üzerinde otorite kurma. Kişilerin davranışlarını etkileyerek onları ortak bir amaç doğrultusunda istenilen sonuçları elde edebilecek biçimde yönlendirme süreci.</a:t>
            </a:r>
          </a:p>
          <a:p>
            <a:pPr algn="just"/>
            <a:r>
              <a:rPr lang="tr-TR" dirty="0"/>
              <a:t>Kaynakların (maddi ve beşeri), belirli bir amacın gerçekleştirilmesi için düzenlenmesi ve kullanılması faaliyeti ya da süreci…</a:t>
            </a:r>
          </a:p>
          <a:p>
            <a:pPr marL="0" indent="0" algn="just">
              <a:buNone/>
            </a:pPr>
            <a:r>
              <a:rPr lang="tr-TR" dirty="0"/>
              <a:t>***</a:t>
            </a:r>
          </a:p>
          <a:p>
            <a:pPr algn="just"/>
            <a:r>
              <a:rPr lang="tr-TR" dirty="0"/>
              <a:t>Bazen faaliyet, örgüt, (kamusal) işleri sevk ve idare eden personel, idari sistem </a:t>
            </a:r>
            <a:r>
              <a:rPr lang="tr-TR" dirty="0" err="1"/>
              <a:t>vb</a:t>
            </a:r>
            <a:r>
              <a:rPr lang="tr-TR" dirty="0"/>
              <a:t>…</a:t>
            </a:r>
          </a:p>
          <a:p>
            <a:pPr algn="just"/>
            <a:r>
              <a:rPr lang="tr-TR" dirty="0"/>
              <a:t>Eş amaçlı kişilerin yer aldıkları bir örgütün ek kısa kestirme yoldan (rasyonel yoldan) amaçlarını gerçekleştirmesine yönelme ve evrensel POSDCORB öğelerinden oluşan bir süreç…</a:t>
            </a:r>
          </a:p>
          <a:p>
            <a:pPr algn="just"/>
            <a:r>
              <a:rPr lang="tr-TR" dirty="0"/>
              <a:t>Hiyerarşideki bir üstün örgütleyici çalışmaları </a:t>
            </a:r>
            <a:r>
              <a:rPr lang="tr-TR" dirty="0">
                <a:sym typeface="Wingdings"/>
              </a:rPr>
              <a:t></a:t>
            </a:r>
            <a:r>
              <a:rPr lang="tr-TR" dirty="0"/>
              <a:t> yapı ve işleyiş</a:t>
            </a:r>
          </a:p>
        </p:txBody>
      </p:sp>
      <p:sp>
        <p:nvSpPr>
          <p:cNvPr id="4" name="Slayt Numarası Yer Tutucusu 3">
            <a:extLst>
              <a:ext uri="{FF2B5EF4-FFF2-40B4-BE49-F238E27FC236}">
                <a16:creationId xmlns:a16="http://schemas.microsoft.com/office/drawing/2014/main" id="{216E97A4-6F5E-DF44-8959-131C55CD4423}"/>
              </a:ext>
            </a:extLst>
          </p:cNvPr>
          <p:cNvSpPr>
            <a:spLocks noGrp="1"/>
          </p:cNvSpPr>
          <p:nvPr>
            <p:ph type="sldNum" sz="quarter" idx="12"/>
          </p:nvPr>
        </p:nvSpPr>
        <p:spPr/>
        <p:txBody>
          <a:bodyPr/>
          <a:lstStyle/>
          <a:p>
            <a:fld id="{2C9D5ABE-C990-7C48-9D55-0A7D0BD5EB13}" type="slidenum">
              <a:rPr lang="tr-TR" smtClean="0"/>
              <a:t>4</a:t>
            </a:fld>
            <a:endParaRPr lang="tr-TR"/>
          </a:p>
        </p:txBody>
      </p:sp>
    </p:spTree>
    <p:extLst>
      <p:ext uri="{BB962C8B-B14F-4D97-AF65-F5344CB8AC3E}">
        <p14:creationId xmlns:p14="http://schemas.microsoft.com/office/powerpoint/2010/main" val="270139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1901E6-84A8-4B4B-8224-1BD0B2168B26}"/>
              </a:ext>
            </a:extLst>
          </p:cNvPr>
          <p:cNvSpPr>
            <a:spLocks noGrp="1"/>
          </p:cNvSpPr>
          <p:nvPr>
            <p:ph type="title" idx="4294967295"/>
          </p:nvPr>
        </p:nvSpPr>
        <p:spPr>
          <a:xfrm>
            <a:off x="838200" y="365125"/>
            <a:ext cx="10515600" cy="561307"/>
          </a:xfrm>
        </p:spPr>
        <p:txBody>
          <a:bodyPr>
            <a:normAutofit fontScale="90000"/>
          </a:bodyPr>
          <a:lstStyle/>
          <a:p>
            <a:br>
              <a:rPr lang="tr-TR" dirty="0"/>
            </a:br>
            <a:endParaRPr lang="tr-TR" dirty="0"/>
          </a:p>
        </p:txBody>
      </p:sp>
      <p:sp>
        <p:nvSpPr>
          <p:cNvPr id="3" name="Alt Başlık 2">
            <a:extLst>
              <a:ext uri="{FF2B5EF4-FFF2-40B4-BE49-F238E27FC236}">
                <a16:creationId xmlns:a16="http://schemas.microsoft.com/office/drawing/2014/main" id="{870AADDB-2883-C848-B9E7-5A22D7C30165}"/>
              </a:ext>
            </a:extLst>
          </p:cNvPr>
          <p:cNvSpPr>
            <a:spLocks noGrp="1"/>
          </p:cNvSpPr>
          <p:nvPr>
            <p:ph idx="1"/>
          </p:nvPr>
        </p:nvSpPr>
        <p:spPr>
          <a:xfrm>
            <a:off x="838200" y="673768"/>
            <a:ext cx="10515600" cy="5503195"/>
          </a:xfrm>
        </p:spPr>
        <p:txBody>
          <a:bodyPr>
            <a:normAutofit/>
          </a:bodyPr>
          <a:lstStyle/>
          <a:p>
            <a:pPr algn="just"/>
            <a:endParaRPr lang="tr-TR" dirty="0"/>
          </a:p>
          <a:p>
            <a:pPr algn="just"/>
            <a:r>
              <a:rPr lang="tr-TR" dirty="0"/>
              <a:t>Ön etmek, yol göstermek…</a:t>
            </a:r>
          </a:p>
          <a:p>
            <a:pPr algn="just"/>
            <a:r>
              <a:rPr lang="tr-TR" i="1" dirty="0"/>
              <a:t>Administration</a:t>
            </a:r>
            <a:r>
              <a:rPr lang="tr-TR" dirty="0"/>
              <a:t>: hizmetli/kahya olarak çekip çevirme. Mülkiyeti kendisine ait olmayan bir yere yönetme, hizmet etme. 17. yy devletin yürütme parçası. Önceden belirlenmiş kural, süreç ve prosedürlerin görev, yetki ve sorumluluklar çerçevesinde uygulanması.</a:t>
            </a:r>
          </a:p>
          <a:p>
            <a:pPr algn="just"/>
            <a:r>
              <a:rPr lang="tr-TR" i="1" dirty="0"/>
              <a:t>Management</a:t>
            </a:r>
            <a:r>
              <a:rPr lang="tr-TR" dirty="0"/>
              <a:t>: ele almak, dizginleri tutmak. İş dünyasında yönlendirmek, denetlemek. Bir grup insanı ya da eşyayı, belli bir amaç doğrultusunda harekete geçirmek üzere kullanmak. Belli bir amaç doğrultusunda çekip çevirmek. Uygun bir ortamda, bir gruba bağlı kişilerin davranışlarını etkileyerek, onların çabalarının ortak bir amaç doğrultusunda istenen sonuçları elde edebilecek biçimde yönlendirilmesi süreci.</a:t>
            </a:r>
          </a:p>
          <a:p>
            <a:pPr marL="0" indent="0" algn="just">
              <a:buNone/>
            </a:pPr>
            <a:endParaRPr lang="tr-TR" dirty="0"/>
          </a:p>
        </p:txBody>
      </p:sp>
      <p:sp>
        <p:nvSpPr>
          <p:cNvPr id="4" name="Slayt Numarası Yer Tutucusu 3">
            <a:extLst>
              <a:ext uri="{FF2B5EF4-FFF2-40B4-BE49-F238E27FC236}">
                <a16:creationId xmlns:a16="http://schemas.microsoft.com/office/drawing/2014/main" id="{DA5DD739-A0F2-5145-AE1D-0823F4871FD9}"/>
              </a:ext>
            </a:extLst>
          </p:cNvPr>
          <p:cNvSpPr>
            <a:spLocks noGrp="1"/>
          </p:cNvSpPr>
          <p:nvPr>
            <p:ph type="sldNum" sz="quarter" idx="12"/>
          </p:nvPr>
        </p:nvSpPr>
        <p:spPr/>
        <p:txBody>
          <a:bodyPr/>
          <a:lstStyle/>
          <a:p>
            <a:fld id="{2C9D5ABE-C990-7C48-9D55-0A7D0BD5EB13}" type="slidenum">
              <a:rPr lang="tr-TR" smtClean="0"/>
              <a:t>5</a:t>
            </a:fld>
            <a:endParaRPr lang="tr-TR"/>
          </a:p>
        </p:txBody>
      </p:sp>
    </p:spTree>
    <p:extLst>
      <p:ext uri="{BB962C8B-B14F-4D97-AF65-F5344CB8AC3E}">
        <p14:creationId xmlns:p14="http://schemas.microsoft.com/office/powerpoint/2010/main" val="272856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1901E6-84A8-4B4B-8224-1BD0B2168B26}"/>
              </a:ext>
            </a:extLst>
          </p:cNvPr>
          <p:cNvSpPr>
            <a:spLocks noGrp="1"/>
          </p:cNvSpPr>
          <p:nvPr>
            <p:ph type="title" idx="4294967295"/>
          </p:nvPr>
        </p:nvSpPr>
        <p:spPr>
          <a:xfrm>
            <a:off x="838200" y="365125"/>
            <a:ext cx="10515600" cy="561307"/>
          </a:xfrm>
        </p:spPr>
        <p:txBody>
          <a:bodyPr>
            <a:normAutofit fontScale="90000"/>
          </a:bodyPr>
          <a:lstStyle/>
          <a:p>
            <a:br>
              <a:rPr lang="tr-TR" dirty="0"/>
            </a:br>
            <a:endParaRPr lang="tr-TR" dirty="0"/>
          </a:p>
        </p:txBody>
      </p:sp>
      <p:sp>
        <p:nvSpPr>
          <p:cNvPr id="3" name="Alt Başlık 2">
            <a:extLst>
              <a:ext uri="{FF2B5EF4-FFF2-40B4-BE49-F238E27FC236}">
                <a16:creationId xmlns:a16="http://schemas.microsoft.com/office/drawing/2014/main" id="{870AADDB-2883-C848-B9E7-5A22D7C30165}"/>
              </a:ext>
            </a:extLst>
          </p:cNvPr>
          <p:cNvSpPr>
            <a:spLocks noGrp="1"/>
          </p:cNvSpPr>
          <p:nvPr>
            <p:ph idx="1"/>
          </p:nvPr>
        </p:nvSpPr>
        <p:spPr>
          <a:xfrm>
            <a:off x="838200" y="1179095"/>
            <a:ext cx="10515600" cy="4997868"/>
          </a:xfrm>
        </p:spPr>
        <p:txBody>
          <a:bodyPr>
            <a:normAutofit/>
          </a:bodyPr>
          <a:lstStyle/>
          <a:p>
            <a:pPr algn="just"/>
            <a:endParaRPr lang="tr-TR" dirty="0"/>
          </a:p>
          <a:p>
            <a:pPr algn="just"/>
            <a:r>
              <a:rPr lang="tr-TR" dirty="0"/>
              <a:t>Örgütlenme: insanların belli bir işi görmek üzere bir araya gelişini ve ve ortak hareketlerini sağlayan hareket tarzı, işbirliği. İşbirliği ve işbölümüyle yükselmiştir. </a:t>
            </a:r>
          </a:p>
          <a:p>
            <a:pPr algn="just"/>
            <a:r>
              <a:rPr lang="tr-TR" dirty="0"/>
              <a:t>Yönetim: kafa-kol emeği ayrımı. İnsanların ortak örgütlü eylemlerinin yönünü, amacını belirlemek, ortak hareketini sağlamak için yönlendirilmesi eylemidir. </a:t>
            </a:r>
          </a:p>
          <a:p>
            <a:pPr algn="just"/>
            <a:r>
              <a:rPr lang="tr-TR" dirty="0"/>
              <a:t>Siyaset: gerçek işbölümünün kurumsallaşması ve devlet tipi örgütlenmenin doğuşuyla ortaya çıkan kavram. Yönlendirilen örgütlenmenin zor yoluyla sürekliliğini sağlamak üzere yaratılmış kurumsal eylem. </a:t>
            </a:r>
          </a:p>
          <a:p>
            <a:pPr marL="0" indent="0" algn="just">
              <a:buNone/>
            </a:pPr>
            <a:endParaRPr lang="tr-TR" dirty="0"/>
          </a:p>
        </p:txBody>
      </p:sp>
      <p:sp>
        <p:nvSpPr>
          <p:cNvPr id="4" name="Slayt Numarası Yer Tutucusu 3">
            <a:extLst>
              <a:ext uri="{FF2B5EF4-FFF2-40B4-BE49-F238E27FC236}">
                <a16:creationId xmlns:a16="http://schemas.microsoft.com/office/drawing/2014/main" id="{847A73DF-615B-4A4A-8600-CC3D46984FFF}"/>
              </a:ext>
            </a:extLst>
          </p:cNvPr>
          <p:cNvSpPr>
            <a:spLocks noGrp="1"/>
          </p:cNvSpPr>
          <p:nvPr>
            <p:ph type="sldNum" sz="quarter" idx="12"/>
          </p:nvPr>
        </p:nvSpPr>
        <p:spPr/>
        <p:txBody>
          <a:bodyPr/>
          <a:lstStyle/>
          <a:p>
            <a:fld id="{2C9D5ABE-C990-7C48-9D55-0A7D0BD5EB13}" type="slidenum">
              <a:rPr lang="tr-TR" smtClean="0"/>
              <a:t>6</a:t>
            </a:fld>
            <a:endParaRPr lang="tr-TR"/>
          </a:p>
        </p:txBody>
      </p:sp>
    </p:spTree>
    <p:extLst>
      <p:ext uri="{BB962C8B-B14F-4D97-AF65-F5344CB8AC3E}">
        <p14:creationId xmlns:p14="http://schemas.microsoft.com/office/powerpoint/2010/main" val="23963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1901E6-84A8-4B4B-8224-1BD0B2168B26}"/>
              </a:ext>
            </a:extLst>
          </p:cNvPr>
          <p:cNvSpPr>
            <a:spLocks noGrp="1"/>
          </p:cNvSpPr>
          <p:nvPr>
            <p:ph type="title" idx="4294967295"/>
          </p:nvPr>
        </p:nvSpPr>
        <p:spPr>
          <a:xfrm>
            <a:off x="838200" y="365125"/>
            <a:ext cx="10515600" cy="561307"/>
          </a:xfrm>
        </p:spPr>
        <p:txBody>
          <a:bodyPr>
            <a:normAutofit fontScale="90000"/>
          </a:bodyPr>
          <a:lstStyle/>
          <a:p>
            <a:br>
              <a:rPr lang="tr-TR" dirty="0"/>
            </a:br>
            <a:endParaRPr lang="tr-TR" dirty="0"/>
          </a:p>
        </p:txBody>
      </p:sp>
      <p:sp>
        <p:nvSpPr>
          <p:cNvPr id="3" name="Alt Başlık 2">
            <a:extLst>
              <a:ext uri="{FF2B5EF4-FFF2-40B4-BE49-F238E27FC236}">
                <a16:creationId xmlns:a16="http://schemas.microsoft.com/office/drawing/2014/main" id="{870AADDB-2883-C848-B9E7-5A22D7C30165}"/>
              </a:ext>
            </a:extLst>
          </p:cNvPr>
          <p:cNvSpPr>
            <a:spLocks noGrp="1"/>
          </p:cNvSpPr>
          <p:nvPr>
            <p:ph idx="1"/>
          </p:nvPr>
        </p:nvSpPr>
        <p:spPr>
          <a:xfrm>
            <a:off x="1295401" y="1569308"/>
            <a:ext cx="9601196" cy="4306560"/>
          </a:xfrm>
        </p:spPr>
        <p:txBody>
          <a:bodyPr>
            <a:normAutofit/>
          </a:bodyPr>
          <a:lstStyle/>
          <a:p>
            <a:pPr algn="just"/>
            <a:r>
              <a:rPr lang="tr-TR" dirty="0"/>
              <a:t>Toplumsal hayatın değişik kesimlerinin işleyişini düzenleyen ve bu kesimlerdeki yönetsel kuruluşların belirleyici özelliklerinde somutlaşan eylemler dizisidir.</a:t>
            </a:r>
          </a:p>
          <a:p>
            <a:pPr algn="just"/>
            <a:r>
              <a:rPr lang="tr-TR" dirty="0"/>
              <a:t>Egemenlik ilişkisi, toplumsal </a:t>
            </a:r>
            <a:r>
              <a:rPr lang="tr-TR" b="1" dirty="0"/>
              <a:t>işbölümü</a:t>
            </a:r>
            <a:r>
              <a:rPr lang="tr-TR" dirty="0"/>
              <a:t>nce sağlanan ekonomik temele dayanmakta, </a:t>
            </a:r>
            <a:r>
              <a:rPr lang="tr-TR" b="1" dirty="0"/>
              <a:t>otorite</a:t>
            </a:r>
            <a:r>
              <a:rPr lang="tr-TR" dirty="0"/>
              <a:t> denilen törel kavramla yasallık (meşruiyet) edinmekte ve otoriteyi </a:t>
            </a:r>
            <a:r>
              <a:rPr lang="tr-TR" dirty="0" err="1"/>
              <a:t>kademeleştiren</a:t>
            </a:r>
            <a:r>
              <a:rPr lang="tr-TR" dirty="0"/>
              <a:t> </a:t>
            </a:r>
            <a:r>
              <a:rPr lang="tr-TR" b="1" dirty="0"/>
              <a:t>hiyerarşi</a:t>
            </a:r>
            <a:r>
              <a:rPr lang="tr-TR" dirty="0"/>
              <a:t> olgusunda toplumsal-yönetsel yaptırımını bulmaktadır.</a:t>
            </a:r>
          </a:p>
        </p:txBody>
      </p:sp>
      <p:sp>
        <p:nvSpPr>
          <p:cNvPr id="4" name="Slayt Numarası Yer Tutucusu 3">
            <a:extLst>
              <a:ext uri="{FF2B5EF4-FFF2-40B4-BE49-F238E27FC236}">
                <a16:creationId xmlns:a16="http://schemas.microsoft.com/office/drawing/2014/main" id="{FF3DBAD1-7209-1E49-952A-A466D5D15BA1}"/>
              </a:ext>
            </a:extLst>
          </p:cNvPr>
          <p:cNvSpPr>
            <a:spLocks noGrp="1"/>
          </p:cNvSpPr>
          <p:nvPr>
            <p:ph type="sldNum" sz="quarter" idx="12"/>
          </p:nvPr>
        </p:nvSpPr>
        <p:spPr/>
        <p:txBody>
          <a:bodyPr/>
          <a:lstStyle/>
          <a:p>
            <a:fld id="{2C9D5ABE-C990-7C48-9D55-0A7D0BD5EB13}" type="slidenum">
              <a:rPr lang="tr-TR" smtClean="0"/>
              <a:t>7</a:t>
            </a:fld>
            <a:endParaRPr lang="tr-TR"/>
          </a:p>
        </p:txBody>
      </p:sp>
    </p:spTree>
    <p:extLst>
      <p:ext uri="{BB962C8B-B14F-4D97-AF65-F5344CB8AC3E}">
        <p14:creationId xmlns:p14="http://schemas.microsoft.com/office/powerpoint/2010/main" val="66567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1901E6-84A8-4B4B-8224-1BD0B2168B26}"/>
              </a:ext>
            </a:extLst>
          </p:cNvPr>
          <p:cNvSpPr>
            <a:spLocks noGrp="1"/>
          </p:cNvSpPr>
          <p:nvPr>
            <p:ph type="title" idx="4294967295"/>
          </p:nvPr>
        </p:nvSpPr>
        <p:spPr>
          <a:xfrm>
            <a:off x="838200" y="365125"/>
            <a:ext cx="10515600" cy="561307"/>
          </a:xfrm>
        </p:spPr>
        <p:txBody>
          <a:bodyPr>
            <a:normAutofit fontScale="90000"/>
          </a:bodyPr>
          <a:lstStyle/>
          <a:p>
            <a:br>
              <a:rPr lang="tr-TR" dirty="0"/>
            </a:br>
            <a:endParaRPr lang="tr-TR" dirty="0"/>
          </a:p>
        </p:txBody>
      </p:sp>
      <p:sp>
        <p:nvSpPr>
          <p:cNvPr id="3" name="Alt Başlık 2">
            <a:extLst>
              <a:ext uri="{FF2B5EF4-FFF2-40B4-BE49-F238E27FC236}">
                <a16:creationId xmlns:a16="http://schemas.microsoft.com/office/drawing/2014/main" id="{870AADDB-2883-C848-B9E7-5A22D7C30165}"/>
              </a:ext>
            </a:extLst>
          </p:cNvPr>
          <p:cNvSpPr>
            <a:spLocks noGrp="1"/>
          </p:cNvSpPr>
          <p:nvPr>
            <p:ph idx="1"/>
          </p:nvPr>
        </p:nvSpPr>
        <p:spPr>
          <a:xfrm>
            <a:off x="1295401" y="1248032"/>
            <a:ext cx="9601196" cy="4627836"/>
          </a:xfrm>
        </p:spPr>
        <p:txBody>
          <a:bodyPr>
            <a:normAutofit/>
          </a:bodyPr>
          <a:lstStyle/>
          <a:p>
            <a:pPr algn="just"/>
            <a:endParaRPr lang="tr-TR" dirty="0"/>
          </a:p>
          <a:p>
            <a:pPr algn="just"/>
            <a:r>
              <a:rPr lang="tr-TR" dirty="0"/>
              <a:t>Yöneticinin işlevleri bakımından yönetim/yöneticinin gözünden/nasıl yönetebiliriz &amp; eşitsizlikçi yapı bakımından yönetim</a:t>
            </a:r>
          </a:p>
          <a:p>
            <a:pPr algn="just"/>
            <a:r>
              <a:rPr lang="tr-TR" dirty="0"/>
              <a:t>Kapsam bakımından yönetim </a:t>
            </a:r>
            <a:r>
              <a:rPr lang="tr-TR" dirty="0">
                <a:sym typeface="Wingdings" pitchFamily="2" charset="2"/>
              </a:rPr>
              <a:t> </a:t>
            </a:r>
            <a:r>
              <a:rPr lang="tr-TR" dirty="0"/>
              <a:t>yönetici ve örgüt/işletme temelli &amp; toplumsal yapı temelli</a:t>
            </a:r>
          </a:p>
          <a:p>
            <a:pPr algn="just"/>
            <a:r>
              <a:rPr lang="tr-TR" dirty="0"/>
              <a:t>Soyut ilkelere dayalı olma &amp; toplumsal-tarihsel koşullara dayalı olma</a:t>
            </a:r>
          </a:p>
          <a:p>
            <a:pPr algn="just"/>
            <a:r>
              <a:rPr lang="tr-TR" dirty="0"/>
              <a:t>Evrensellik &amp; Tarihsellik</a:t>
            </a:r>
          </a:p>
        </p:txBody>
      </p:sp>
      <p:sp>
        <p:nvSpPr>
          <p:cNvPr id="4" name="Slayt Numarası Yer Tutucusu 3">
            <a:extLst>
              <a:ext uri="{FF2B5EF4-FFF2-40B4-BE49-F238E27FC236}">
                <a16:creationId xmlns:a16="http://schemas.microsoft.com/office/drawing/2014/main" id="{AA381611-1E33-BF4A-9440-8331821C9126}"/>
              </a:ext>
            </a:extLst>
          </p:cNvPr>
          <p:cNvSpPr>
            <a:spLocks noGrp="1"/>
          </p:cNvSpPr>
          <p:nvPr>
            <p:ph type="sldNum" sz="quarter" idx="12"/>
          </p:nvPr>
        </p:nvSpPr>
        <p:spPr/>
        <p:txBody>
          <a:bodyPr/>
          <a:lstStyle/>
          <a:p>
            <a:fld id="{2C9D5ABE-C990-7C48-9D55-0A7D0BD5EB13}" type="slidenum">
              <a:rPr lang="tr-TR" smtClean="0"/>
              <a:t>8</a:t>
            </a:fld>
            <a:endParaRPr lang="tr-TR"/>
          </a:p>
        </p:txBody>
      </p:sp>
    </p:spTree>
    <p:extLst>
      <p:ext uri="{BB962C8B-B14F-4D97-AF65-F5344CB8AC3E}">
        <p14:creationId xmlns:p14="http://schemas.microsoft.com/office/powerpoint/2010/main" val="387280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1901E6-84A8-4B4B-8224-1BD0B2168B26}"/>
              </a:ext>
            </a:extLst>
          </p:cNvPr>
          <p:cNvSpPr>
            <a:spLocks noGrp="1"/>
          </p:cNvSpPr>
          <p:nvPr>
            <p:ph type="title" idx="4294967295"/>
          </p:nvPr>
        </p:nvSpPr>
        <p:spPr>
          <a:xfrm>
            <a:off x="838200" y="365125"/>
            <a:ext cx="10515600" cy="561307"/>
          </a:xfrm>
        </p:spPr>
        <p:txBody>
          <a:bodyPr>
            <a:normAutofit fontScale="90000"/>
          </a:bodyPr>
          <a:lstStyle/>
          <a:p>
            <a:br>
              <a:rPr lang="tr-TR" dirty="0"/>
            </a:br>
            <a:endParaRPr lang="tr-TR" dirty="0"/>
          </a:p>
        </p:txBody>
      </p:sp>
      <p:sp>
        <p:nvSpPr>
          <p:cNvPr id="3" name="Alt Başlık 2">
            <a:extLst>
              <a:ext uri="{FF2B5EF4-FFF2-40B4-BE49-F238E27FC236}">
                <a16:creationId xmlns:a16="http://schemas.microsoft.com/office/drawing/2014/main" id="{870AADDB-2883-C848-B9E7-5A22D7C30165}"/>
              </a:ext>
            </a:extLst>
          </p:cNvPr>
          <p:cNvSpPr>
            <a:spLocks noGrp="1"/>
          </p:cNvSpPr>
          <p:nvPr>
            <p:ph idx="1"/>
          </p:nvPr>
        </p:nvSpPr>
        <p:spPr>
          <a:xfrm>
            <a:off x="838200" y="1215189"/>
            <a:ext cx="10515600" cy="4961774"/>
          </a:xfrm>
        </p:spPr>
        <p:txBody>
          <a:bodyPr>
            <a:normAutofit/>
          </a:bodyPr>
          <a:lstStyle/>
          <a:p>
            <a:pPr algn="just"/>
            <a:endParaRPr lang="tr-TR" dirty="0"/>
          </a:p>
          <a:p>
            <a:pPr algn="just"/>
            <a:r>
              <a:rPr lang="tr-TR" sz="2800" dirty="0"/>
              <a:t>Yönetim olgusunun güçlenmesi, yönetim edimi sürecinde kullanılan iktidar tarzlarının karmaşıklaşması ile doğru orantılıdır. </a:t>
            </a:r>
          </a:p>
          <a:p>
            <a:pPr algn="just"/>
            <a:r>
              <a:rPr lang="tr-TR" sz="2800" dirty="0"/>
              <a:t>İnsanlık tarihi, aynı zamanda da açık ve güce dayalı iktidar tarzlarının, modern iktidar biçimleriyle birlikte karmaşıklaşması ve bu sayede kendisini görünmez kılması ve gizlemesinin tarihidir.</a:t>
            </a:r>
          </a:p>
          <a:p>
            <a:pPr marL="0" indent="0" algn="just">
              <a:buNone/>
            </a:pPr>
            <a:r>
              <a:rPr lang="tr-TR" sz="2800" dirty="0"/>
              <a:t>…</a:t>
            </a:r>
          </a:p>
        </p:txBody>
      </p:sp>
      <p:sp>
        <p:nvSpPr>
          <p:cNvPr id="4" name="Slayt Numarası Yer Tutucusu 3">
            <a:extLst>
              <a:ext uri="{FF2B5EF4-FFF2-40B4-BE49-F238E27FC236}">
                <a16:creationId xmlns:a16="http://schemas.microsoft.com/office/drawing/2014/main" id="{1D9A9B9D-46C4-6846-B5D3-A489A267930E}"/>
              </a:ext>
            </a:extLst>
          </p:cNvPr>
          <p:cNvSpPr>
            <a:spLocks noGrp="1"/>
          </p:cNvSpPr>
          <p:nvPr>
            <p:ph type="sldNum" sz="quarter" idx="12"/>
          </p:nvPr>
        </p:nvSpPr>
        <p:spPr/>
        <p:txBody>
          <a:bodyPr/>
          <a:lstStyle/>
          <a:p>
            <a:fld id="{2C9D5ABE-C990-7C48-9D55-0A7D0BD5EB13}" type="slidenum">
              <a:rPr lang="tr-TR" smtClean="0"/>
              <a:t>9</a:t>
            </a:fld>
            <a:endParaRPr lang="tr-TR"/>
          </a:p>
        </p:txBody>
      </p:sp>
    </p:spTree>
    <p:extLst>
      <p:ext uri="{BB962C8B-B14F-4D97-AF65-F5344CB8AC3E}">
        <p14:creationId xmlns:p14="http://schemas.microsoft.com/office/powerpoint/2010/main" val="34936160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{4D4E243A-7605-8945-84B8-FB08F784939D}tf10001064</Template>
  <TotalTime>2671</TotalTime>
  <Words>1834</Words>
  <Application>Microsoft Macintosh PowerPoint</Application>
  <PresentationFormat>Geniş ekran</PresentationFormat>
  <Paragraphs>110</Paragraphs>
  <Slides>21</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Arial</vt:lpstr>
      <vt:lpstr>Calibri</vt:lpstr>
      <vt:lpstr>Garamond</vt:lpstr>
      <vt:lpstr>Wingdings</vt:lpstr>
      <vt:lpstr>Organik</vt:lpstr>
      <vt:lpstr>       1. HAFTA </vt:lpstr>
      <vt:lpstr> </vt:lpstr>
      <vt:lpstr> </vt:lpstr>
      <vt:lpstr> </vt:lpstr>
      <vt:lpstr> </vt:lpstr>
      <vt:lpstr> </vt:lpstr>
      <vt:lpstr> </vt:lpstr>
      <vt:lpstr> </vt:lpstr>
      <vt:lpstr> </vt:lpstr>
      <vt:lpstr>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PSİKOLOJİSİ </dc:title>
  <dc:creator>Microsoft Office User</dc:creator>
  <cp:lastModifiedBy>Microsoft Office User</cp:lastModifiedBy>
  <cp:revision>43</cp:revision>
  <dcterms:created xsi:type="dcterms:W3CDTF">2020-01-29T15:23:04Z</dcterms:created>
  <dcterms:modified xsi:type="dcterms:W3CDTF">2022-03-07T18:44:34Z</dcterms:modified>
</cp:coreProperties>
</file>