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6"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6C11DE9A-B5D9-4B9A-A4A7-153C7AF6CAC4}" type="datetimeFigureOut">
              <a:rPr lang="tr-TR" smtClean="0"/>
              <a:t>21.04.2020</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5109AC83-E196-46E2-98CD-B9162D7BC425}"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68169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C11DE9A-B5D9-4B9A-A4A7-153C7AF6CAC4}"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109AC83-E196-46E2-98CD-B9162D7BC425}" type="slidenum">
              <a:rPr lang="tr-TR" smtClean="0"/>
              <a:t>‹#›</a:t>
            </a:fld>
            <a:endParaRPr lang="tr-TR"/>
          </a:p>
        </p:txBody>
      </p:sp>
    </p:spTree>
    <p:extLst>
      <p:ext uri="{BB962C8B-B14F-4D97-AF65-F5344CB8AC3E}">
        <p14:creationId xmlns:p14="http://schemas.microsoft.com/office/powerpoint/2010/main" val="3619215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C11DE9A-B5D9-4B9A-A4A7-153C7AF6CAC4}"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109AC83-E196-46E2-98CD-B9162D7BC425}" type="slidenum">
              <a:rPr lang="tr-TR" smtClean="0"/>
              <a:t>‹#›</a:t>
            </a:fld>
            <a:endParaRPr lang="tr-TR"/>
          </a:p>
        </p:txBody>
      </p:sp>
    </p:spTree>
    <p:extLst>
      <p:ext uri="{BB962C8B-B14F-4D97-AF65-F5344CB8AC3E}">
        <p14:creationId xmlns:p14="http://schemas.microsoft.com/office/powerpoint/2010/main" val="923022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C11DE9A-B5D9-4B9A-A4A7-153C7AF6CAC4}"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109AC83-E196-46E2-98CD-B9162D7BC425}" type="slidenum">
              <a:rPr lang="tr-TR" smtClean="0"/>
              <a:t>‹#›</a:t>
            </a:fld>
            <a:endParaRPr lang="tr-TR"/>
          </a:p>
        </p:txBody>
      </p:sp>
    </p:spTree>
    <p:extLst>
      <p:ext uri="{BB962C8B-B14F-4D97-AF65-F5344CB8AC3E}">
        <p14:creationId xmlns:p14="http://schemas.microsoft.com/office/powerpoint/2010/main" val="395566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6C11DE9A-B5D9-4B9A-A4A7-153C7AF6CAC4}" type="datetimeFigureOut">
              <a:rPr lang="tr-TR" smtClean="0"/>
              <a:t>21.04.2020</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5109AC83-E196-46E2-98CD-B9162D7BC425}"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94553798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C11DE9A-B5D9-4B9A-A4A7-153C7AF6CAC4}"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109AC83-E196-46E2-98CD-B9162D7BC425}" type="slidenum">
              <a:rPr lang="tr-TR" smtClean="0"/>
              <a:t>‹#›</a:t>
            </a:fld>
            <a:endParaRPr lang="tr-TR"/>
          </a:p>
        </p:txBody>
      </p:sp>
    </p:spTree>
    <p:extLst>
      <p:ext uri="{BB962C8B-B14F-4D97-AF65-F5344CB8AC3E}">
        <p14:creationId xmlns:p14="http://schemas.microsoft.com/office/powerpoint/2010/main" val="62199908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C11DE9A-B5D9-4B9A-A4A7-153C7AF6CAC4}" type="datetimeFigureOut">
              <a:rPr lang="tr-TR" smtClean="0"/>
              <a:t>21.04.2020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109AC83-E196-46E2-98CD-B9162D7BC425}" type="slidenum">
              <a:rPr lang="tr-TR" smtClean="0"/>
              <a:t>‹#›</a:t>
            </a:fld>
            <a:endParaRPr lang="tr-TR"/>
          </a:p>
        </p:txBody>
      </p:sp>
    </p:spTree>
    <p:extLst>
      <p:ext uri="{BB962C8B-B14F-4D97-AF65-F5344CB8AC3E}">
        <p14:creationId xmlns:p14="http://schemas.microsoft.com/office/powerpoint/2010/main" val="310428224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6C11DE9A-B5D9-4B9A-A4A7-153C7AF6CAC4}" type="datetimeFigureOut">
              <a:rPr lang="tr-TR" smtClean="0"/>
              <a:t>21.04.2020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109AC83-E196-46E2-98CD-B9162D7BC425}" type="slidenum">
              <a:rPr lang="tr-TR" smtClean="0"/>
              <a:t>‹#›</a:t>
            </a:fld>
            <a:endParaRPr lang="tr-TR"/>
          </a:p>
        </p:txBody>
      </p:sp>
    </p:spTree>
    <p:extLst>
      <p:ext uri="{BB962C8B-B14F-4D97-AF65-F5344CB8AC3E}">
        <p14:creationId xmlns:p14="http://schemas.microsoft.com/office/powerpoint/2010/main" val="3666689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11DE9A-B5D9-4B9A-A4A7-153C7AF6CAC4}" type="datetimeFigureOut">
              <a:rPr lang="tr-TR" smtClean="0"/>
              <a:t>21.04.2020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109AC83-E196-46E2-98CD-B9162D7BC425}" type="slidenum">
              <a:rPr lang="tr-TR" smtClean="0"/>
              <a:t>‹#›</a:t>
            </a:fld>
            <a:endParaRPr lang="tr-TR"/>
          </a:p>
        </p:txBody>
      </p:sp>
    </p:spTree>
    <p:extLst>
      <p:ext uri="{BB962C8B-B14F-4D97-AF65-F5344CB8AC3E}">
        <p14:creationId xmlns:p14="http://schemas.microsoft.com/office/powerpoint/2010/main" val="876281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65051" y="6375679"/>
            <a:ext cx="1233355" cy="348462"/>
          </a:xfrm>
        </p:spPr>
        <p:txBody>
          <a:bodyPr/>
          <a:lstStyle/>
          <a:p>
            <a:fld id="{6C11DE9A-B5D9-4B9A-A4A7-153C7AF6CAC4}" type="datetimeFigureOut">
              <a:rPr lang="tr-TR" smtClean="0"/>
              <a:t>21.04.2020</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5109AC83-E196-46E2-98CD-B9162D7BC425}"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4896175"/>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65950" y="6375679"/>
            <a:ext cx="1232456" cy="348462"/>
          </a:xfrm>
        </p:spPr>
        <p:txBody>
          <a:bodyPr/>
          <a:lstStyle/>
          <a:p>
            <a:fld id="{6C11DE9A-B5D9-4B9A-A4A7-153C7AF6CAC4}" type="datetimeFigureOut">
              <a:rPr lang="tr-TR" smtClean="0"/>
              <a:t>21.04.2020</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5109AC83-E196-46E2-98CD-B9162D7BC425}" type="slidenum">
              <a:rPr lang="tr-TR" smtClean="0"/>
              <a:t>‹#›</a:t>
            </a:fld>
            <a:endParaRPr lang="tr-TR"/>
          </a:p>
        </p:txBody>
      </p:sp>
    </p:spTree>
    <p:extLst>
      <p:ext uri="{BB962C8B-B14F-4D97-AF65-F5344CB8AC3E}">
        <p14:creationId xmlns:p14="http://schemas.microsoft.com/office/powerpoint/2010/main" val="2299829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6C11DE9A-B5D9-4B9A-A4A7-153C7AF6CAC4}" type="datetimeFigureOut">
              <a:rPr lang="tr-TR" smtClean="0"/>
              <a:t>21.04.2020</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5109AC83-E196-46E2-98CD-B9162D7BC425}"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65184860"/>
      </p:ext>
    </p:extLst>
  </p:cSld>
  <p:clrMap bg1="lt1" tx1="dk1" bg2="lt2" tx2="dk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 id="2147483926" r:id="rId10"/>
    <p:sldLayoutId id="2147483927"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a:bodyPr>
          <a:lstStyle/>
          <a:p>
            <a:r>
              <a:rPr lang="tr-TR" b="1" dirty="0"/>
              <a:t>1.SPOR NEDİR</a:t>
            </a:r>
            <a:br>
              <a:rPr lang="tr-TR" dirty="0"/>
            </a:br>
            <a:endParaRPr lang="tr-TR" dirty="0"/>
          </a:p>
        </p:txBody>
      </p:sp>
      <p:sp>
        <p:nvSpPr>
          <p:cNvPr id="5" name="İçerik Yer Tutucusu 4"/>
          <p:cNvSpPr>
            <a:spLocks noGrp="1"/>
          </p:cNvSpPr>
          <p:nvPr>
            <p:ph idx="1"/>
          </p:nvPr>
        </p:nvSpPr>
        <p:spPr/>
        <p:txBody>
          <a:bodyPr>
            <a:normAutofit/>
          </a:bodyPr>
          <a:lstStyle/>
          <a:p>
            <a:r>
              <a:rPr lang="tr-TR" dirty="0"/>
              <a:t>İnsan sağlığını korumada yaşamsal bir öneme sahip olan spor, ruh ve beden sağlığını koruyarak toplumun refahına da dolaylı olarak katkı sağlar (</a:t>
            </a:r>
            <a:r>
              <a:rPr lang="tr-TR" dirty="0" err="1"/>
              <a:t>Açıkada</a:t>
            </a:r>
            <a:r>
              <a:rPr lang="tr-TR" dirty="0"/>
              <a:t> ve Ergen,1990; </a:t>
            </a:r>
            <a:r>
              <a:rPr lang="tr-TR" dirty="0" err="1"/>
              <a:t>Robson</a:t>
            </a:r>
            <a:r>
              <a:rPr lang="tr-TR" dirty="0"/>
              <a:t> ve </a:t>
            </a:r>
            <a:r>
              <a:rPr lang="tr-TR" dirty="0" err="1"/>
              <a:t>McKenna</a:t>
            </a:r>
            <a:r>
              <a:rPr lang="tr-TR" dirty="0"/>
              <a:t>, 2008). </a:t>
            </a:r>
          </a:p>
        </p:txBody>
      </p:sp>
    </p:spTree>
    <p:extLst>
      <p:ext uri="{BB962C8B-B14F-4D97-AF65-F5344CB8AC3E}">
        <p14:creationId xmlns:p14="http://schemas.microsoft.com/office/powerpoint/2010/main" val="2538957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1.SPOR NEDİR</a:t>
            </a:r>
            <a:br>
              <a:rPr lang="tr-TR" dirty="0"/>
            </a:br>
            <a:endParaRPr lang="tr-TR" dirty="0"/>
          </a:p>
        </p:txBody>
      </p:sp>
      <p:sp>
        <p:nvSpPr>
          <p:cNvPr id="3" name="İçerik Yer Tutucusu 2"/>
          <p:cNvSpPr>
            <a:spLocks noGrp="1"/>
          </p:cNvSpPr>
          <p:nvPr>
            <p:ph idx="1"/>
          </p:nvPr>
        </p:nvSpPr>
        <p:spPr/>
        <p:txBody>
          <a:bodyPr/>
          <a:lstStyle/>
          <a:p>
            <a:r>
              <a:rPr lang="tr-TR" dirty="0"/>
              <a:t>Bir ülkede sporun yaygınlığı, elit sporcuların sayısı ve niteliği, o ülkenin ekonomik gelişmişliği ve refah düzeyi ile yakından ilişkilidir (Erkal, Güven ve Ayan, 1998). </a:t>
            </a:r>
          </a:p>
          <a:p>
            <a:endParaRPr lang="tr-TR" dirty="0"/>
          </a:p>
          <a:p>
            <a:r>
              <a:rPr lang="tr-TR" dirty="0"/>
              <a:t>Spor aynı zamanda politik boyutu ile uluslararası alanda ülkelerin tanıtılabileceği propaganda ve reklam aracıdır (Ertaş ve Petek, 2011). </a:t>
            </a:r>
          </a:p>
        </p:txBody>
      </p:sp>
    </p:spTree>
    <p:extLst>
      <p:ext uri="{BB962C8B-B14F-4D97-AF65-F5344CB8AC3E}">
        <p14:creationId xmlns:p14="http://schemas.microsoft.com/office/powerpoint/2010/main" val="385735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1.SPOR NEDİR</a:t>
            </a:r>
            <a:br>
              <a:rPr lang="tr-TR" dirty="0"/>
            </a:br>
            <a:endParaRPr lang="tr-TR" dirty="0"/>
          </a:p>
        </p:txBody>
      </p:sp>
      <p:sp>
        <p:nvSpPr>
          <p:cNvPr id="3" name="İçerik Yer Tutucusu 2"/>
          <p:cNvSpPr>
            <a:spLocks noGrp="1"/>
          </p:cNvSpPr>
          <p:nvPr>
            <p:ph idx="1"/>
          </p:nvPr>
        </p:nvSpPr>
        <p:spPr>
          <a:xfrm>
            <a:off x="1780830" y="1709531"/>
            <a:ext cx="8915400" cy="3777622"/>
          </a:xfrm>
        </p:spPr>
        <p:txBody>
          <a:bodyPr/>
          <a:lstStyle/>
          <a:p>
            <a:pPr marL="0" indent="0">
              <a:buNone/>
            </a:pPr>
            <a:r>
              <a:rPr lang="tr-TR" dirty="0"/>
              <a:t>Uluslararası spor organizasyonları ülkelerin birbirleri ile rekabet ederek, üstünlüklerini göstermelerini sağlarken, aynı zamanda insanlar arasında barış ve evrensel değerlerin yayılmasına katkı sağlar (Fişek,1983). </a:t>
            </a:r>
          </a:p>
          <a:p>
            <a:endParaRPr lang="tr-TR" dirty="0"/>
          </a:p>
          <a:p>
            <a:pPr marL="0" indent="0">
              <a:buNone/>
            </a:pPr>
            <a:r>
              <a:rPr lang="tr-TR" dirty="0"/>
              <a:t>Bu önemli işlevleri ile spor bütün ülkelerde hükümetlerin politika oluşturduğu bir alan olmuştur. </a:t>
            </a:r>
          </a:p>
          <a:p>
            <a:endParaRPr lang="tr-TR" dirty="0"/>
          </a:p>
        </p:txBody>
      </p:sp>
    </p:spTree>
    <p:extLst>
      <p:ext uri="{BB962C8B-B14F-4D97-AF65-F5344CB8AC3E}">
        <p14:creationId xmlns:p14="http://schemas.microsoft.com/office/powerpoint/2010/main" val="2242055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l"/>
            <a:r>
              <a:rPr lang="tr-TR" b="1" dirty="0"/>
              <a:t>2.POLİTİKA NEDİR</a:t>
            </a:r>
            <a:br>
              <a:rPr lang="tr-TR" dirty="0"/>
            </a:br>
            <a:endParaRPr lang="tr-TR" dirty="0"/>
          </a:p>
        </p:txBody>
      </p:sp>
      <p:sp>
        <p:nvSpPr>
          <p:cNvPr id="3" name="İçerik Yer Tutucusu 2"/>
          <p:cNvSpPr>
            <a:spLocks noGrp="1"/>
          </p:cNvSpPr>
          <p:nvPr>
            <p:ph idx="1"/>
          </p:nvPr>
        </p:nvSpPr>
        <p:spPr/>
        <p:txBody>
          <a:bodyPr/>
          <a:lstStyle/>
          <a:p>
            <a:r>
              <a:rPr lang="tr-TR" dirty="0"/>
              <a:t>	Politika bir toplumun sahip olduğu kaynakların nerede, ne zaman ve hangi amaçla harcanacağına ilişkin ortaya çıkan görüşler arasındaki çatışma ve uzlaşmadır (</a:t>
            </a:r>
            <a:r>
              <a:rPr lang="tr-TR" dirty="0" err="1"/>
              <a:t>Kapani</a:t>
            </a:r>
            <a:r>
              <a:rPr lang="tr-TR" dirty="0"/>
              <a:t>, 2003). Hükümetler ekonomi, eğitim, güvenlik, ulaşım, sağlık ve spor gibi çeşitli alanlarda politikalar oluşturarak uygularlar. </a:t>
            </a:r>
          </a:p>
          <a:p>
            <a:pPr marL="0" indent="0">
              <a:buNone/>
            </a:pPr>
            <a:r>
              <a:rPr lang="tr-TR" b="1" dirty="0"/>
              <a:t> </a:t>
            </a:r>
            <a:endParaRPr lang="tr-TR" dirty="0"/>
          </a:p>
          <a:p>
            <a:endParaRPr lang="tr-TR" dirty="0"/>
          </a:p>
        </p:txBody>
      </p:sp>
    </p:spTree>
    <p:extLst>
      <p:ext uri="{BB962C8B-B14F-4D97-AF65-F5344CB8AC3E}">
        <p14:creationId xmlns:p14="http://schemas.microsoft.com/office/powerpoint/2010/main" val="1812598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3.SPOR POLİTİKASI NEDİR</a:t>
            </a:r>
            <a:endParaRPr lang="tr-TR" dirty="0"/>
          </a:p>
        </p:txBody>
      </p:sp>
      <p:sp>
        <p:nvSpPr>
          <p:cNvPr id="3" name="İçerik Yer Tutucusu 2"/>
          <p:cNvSpPr>
            <a:spLocks noGrp="1"/>
          </p:cNvSpPr>
          <p:nvPr>
            <p:ph idx="1"/>
          </p:nvPr>
        </p:nvSpPr>
        <p:spPr/>
        <p:txBody>
          <a:bodyPr>
            <a:normAutofit/>
          </a:bodyPr>
          <a:lstStyle/>
          <a:p>
            <a:r>
              <a:rPr lang="tr-TR" dirty="0"/>
              <a:t>Spor politikası, bir ülkede sporun yaygınlaştırılması ve niteliğinin artırılması için alınacak kararları ve yapılacak eylemleri belirleyen genel ilkelerdir. Bu ilkelerde ülke sporuna ilişkin sorunların çözüm yolları da yer alır (</a:t>
            </a:r>
            <a:r>
              <a:rPr lang="tr-TR" dirty="0" err="1"/>
              <a:t>Bursalıoğlu</a:t>
            </a:r>
            <a:r>
              <a:rPr lang="tr-TR" dirty="0"/>
              <a:t>, 1987). </a:t>
            </a:r>
          </a:p>
          <a:p>
            <a:r>
              <a:rPr lang="tr-TR" dirty="0"/>
              <a:t>Spor politikasının kültürel, ekonomik ve sosyal gelişmeye etkisinin yanında, ulusal birliği geliştiren bir yönü vardır (</a:t>
            </a:r>
            <a:r>
              <a:rPr lang="tr-TR" dirty="0" err="1"/>
              <a:t>Chaney</a:t>
            </a:r>
            <a:r>
              <a:rPr lang="tr-TR" dirty="0"/>
              <a:t>, 2015). Spor politikasından, bir ülkedeki bölgeler arasında dengesizlikleri gidermek ya da ülkenin geri kalmış bölgelerini modernleştirmek için araç olarak da yararlanılmıştır (</a:t>
            </a:r>
            <a:r>
              <a:rPr lang="tr-TR" dirty="0" err="1"/>
              <a:t>Wenyun</a:t>
            </a:r>
            <a:r>
              <a:rPr lang="tr-TR" dirty="0"/>
              <a:t> ve  Henry, 2011). </a:t>
            </a:r>
          </a:p>
          <a:p>
            <a:endParaRPr lang="tr-TR" dirty="0"/>
          </a:p>
        </p:txBody>
      </p:sp>
    </p:spTree>
    <p:extLst>
      <p:ext uri="{BB962C8B-B14F-4D97-AF65-F5344CB8AC3E}">
        <p14:creationId xmlns:p14="http://schemas.microsoft.com/office/powerpoint/2010/main" val="4231276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3.SPOR POLİTİKASI NEDİR</a:t>
            </a:r>
            <a:endParaRPr lang="tr-TR" dirty="0"/>
          </a:p>
        </p:txBody>
      </p:sp>
      <p:sp>
        <p:nvSpPr>
          <p:cNvPr id="3" name="İçerik Yer Tutucusu 2"/>
          <p:cNvSpPr>
            <a:spLocks noGrp="1"/>
          </p:cNvSpPr>
          <p:nvPr>
            <p:ph idx="1"/>
          </p:nvPr>
        </p:nvSpPr>
        <p:spPr/>
        <p:txBody>
          <a:bodyPr>
            <a:normAutofit/>
          </a:bodyPr>
          <a:lstStyle/>
          <a:p>
            <a:r>
              <a:rPr lang="tr-TR" dirty="0"/>
              <a:t>Bireylerin spora katılmaları ve sporun yaygınlaşması, hükümetlerin uyguladıkları spor politikaları ile doğrudan ilişkilidir. </a:t>
            </a:r>
          </a:p>
          <a:p>
            <a:r>
              <a:rPr lang="tr-TR" dirty="0"/>
              <a:t>Spor politikalarının öncelik verdiği gruplar amatör sporcular, profesyonel sporcular, geniş halk kitleleri, okul çağındaki çocuklar, gençler ya da engelli bireyler olabilir. </a:t>
            </a:r>
          </a:p>
          <a:p>
            <a:r>
              <a:rPr lang="tr-TR" dirty="0"/>
              <a:t>Spor politikasının temelini spor tesisi yapımı, sporcu eğitimi, amatör spor,  profesyonel spor ya da sporda altyapıya öncelik veren bir yaklaşım oluşturabilir. Spor politikasının yansıdığı yazılı belgelerden önceliklerin ne olduğunu saptamak mümkündür.</a:t>
            </a:r>
          </a:p>
          <a:p>
            <a:endParaRPr lang="tr-TR" dirty="0"/>
          </a:p>
        </p:txBody>
      </p:sp>
    </p:spTree>
    <p:extLst>
      <p:ext uri="{BB962C8B-B14F-4D97-AF65-F5344CB8AC3E}">
        <p14:creationId xmlns:p14="http://schemas.microsoft.com/office/powerpoint/2010/main" val="3312176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3.SPOR POLİTİKASI NEDİR</a:t>
            </a:r>
            <a:endParaRPr lang="tr-TR" dirty="0"/>
          </a:p>
        </p:txBody>
      </p:sp>
      <p:sp>
        <p:nvSpPr>
          <p:cNvPr id="3" name="İçerik Yer Tutucusu 2"/>
          <p:cNvSpPr>
            <a:spLocks noGrp="1"/>
          </p:cNvSpPr>
          <p:nvPr>
            <p:ph idx="1"/>
          </p:nvPr>
        </p:nvSpPr>
        <p:spPr/>
        <p:txBody>
          <a:bodyPr>
            <a:normAutofit/>
          </a:bodyPr>
          <a:lstStyle/>
          <a:p>
            <a:r>
              <a:rPr lang="tr-TR" dirty="0"/>
              <a:t>Avrupa Birliği ülkelerinin spor politikalarını inceleyen bir çalışmada  (Henry, 2009), devlet sektörü, özel sektör, gönüllü birlikler ve toplumsal aktörler olmak üzere dört farklı politik sistem tanımlanmıştır. Gönüllü birliklerin esasını oluşturan spor kulüpleri sporun halka yaygınlaştırılmasında ve spor kültürü oluşturmada önemli görevler üstlenirler</a:t>
            </a:r>
            <a:r>
              <a:rPr lang="tr-TR" i="1" dirty="0"/>
              <a:t> </a:t>
            </a:r>
            <a:r>
              <a:rPr lang="tr-TR" dirty="0"/>
              <a:t>(Fişek, 1983; TBMM, 2011). </a:t>
            </a:r>
          </a:p>
          <a:p>
            <a:r>
              <a:rPr lang="tr-TR" dirty="0"/>
              <a:t>Türk spor yönetimi, 1938 yılından itibaren, gönüllü birlikler döneminden merkezi hükümet yönetimine geçmiş, zaman zaman adı değişiklik göstermiş, bağlı olduğu bakanlık değişmiş ancak devlet yönetimi anlayışı değişmemiştir. </a:t>
            </a:r>
          </a:p>
          <a:p>
            <a:endParaRPr lang="tr-TR" dirty="0"/>
          </a:p>
        </p:txBody>
      </p:sp>
    </p:spTree>
    <p:extLst>
      <p:ext uri="{BB962C8B-B14F-4D97-AF65-F5344CB8AC3E}">
        <p14:creationId xmlns:p14="http://schemas.microsoft.com/office/powerpoint/2010/main" val="1906618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3.SPOR POLİTİKASI NEDİR</a:t>
            </a:r>
            <a:endParaRPr lang="tr-TR" dirty="0"/>
          </a:p>
        </p:txBody>
      </p:sp>
      <p:sp>
        <p:nvSpPr>
          <p:cNvPr id="3" name="İçerik Yer Tutucusu 2"/>
          <p:cNvSpPr>
            <a:spLocks noGrp="1"/>
          </p:cNvSpPr>
          <p:nvPr>
            <p:ph idx="1"/>
          </p:nvPr>
        </p:nvSpPr>
        <p:spPr/>
        <p:txBody>
          <a:bodyPr>
            <a:normAutofit fontScale="92500" lnSpcReduction="10000"/>
          </a:bodyPr>
          <a:lstStyle/>
          <a:p>
            <a:r>
              <a:rPr lang="tr-TR" dirty="0"/>
              <a:t> Spor federasyonları yönetiminde, spor kulüpleri ve ulusal spor örgütlerinin etkili olamaması nedeniyle federasyonlarda demokratik bir yapı kurulamamıştır (</a:t>
            </a:r>
            <a:r>
              <a:rPr lang="tr-TR" dirty="0" err="1"/>
              <a:t>Karahüseyinoğlu</a:t>
            </a:r>
            <a:r>
              <a:rPr lang="tr-TR" dirty="0"/>
              <a:t> ve ark., 2005).  Sporu yöneten ve finanse eden merkezi hükümet, spor politikasını belirlemede önemli rol oynamıştır.</a:t>
            </a:r>
          </a:p>
          <a:p>
            <a:pPr marL="0" indent="0">
              <a:buNone/>
            </a:pPr>
            <a:r>
              <a:rPr lang="tr-TR" dirty="0"/>
              <a:t> </a:t>
            </a:r>
          </a:p>
          <a:p>
            <a:r>
              <a:rPr lang="tr-TR" dirty="0"/>
              <a:t>Bu dersin amacı ülkemizdeki spor politikalarını incelemek ve bu politikalar sonucu sporun günümüzde geldiği durumu saptamaktır. </a:t>
            </a:r>
          </a:p>
          <a:p>
            <a:r>
              <a:rPr lang="tr-TR" dirty="0"/>
              <a:t>Spor politikasını tespit ederken açıkça yazılmış belgelerin yanı sıra, ilgili yasa maddeleri, politikacı ve kamu yöneticilerinin konuşmaları, spor şuraları, kalkınma planları ve hükümet programlarından yararlanılmıştır. Ülkemizdeki sporcu, kulüp ve tesis sayısı, uluslararası organizasyonlarda elde edilen başarılar gibi verilerle sporun bugünkü durumu değerlendirilmiştir. </a:t>
            </a:r>
          </a:p>
        </p:txBody>
      </p:sp>
    </p:spTree>
    <p:extLst>
      <p:ext uri="{BB962C8B-B14F-4D97-AF65-F5344CB8AC3E}">
        <p14:creationId xmlns:p14="http://schemas.microsoft.com/office/powerpoint/2010/main" val="3024030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4. CUMHURİYET DÖNEMİ SPOR POLİTİKALARI</a:t>
            </a:r>
            <a:endParaRPr lang="tr-TR" dirty="0"/>
          </a:p>
        </p:txBody>
      </p:sp>
      <p:sp>
        <p:nvSpPr>
          <p:cNvPr id="3" name="İçerik Yer Tutucusu 2"/>
          <p:cNvSpPr>
            <a:spLocks noGrp="1"/>
          </p:cNvSpPr>
          <p:nvPr>
            <p:ph idx="1"/>
          </p:nvPr>
        </p:nvSpPr>
        <p:spPr/>
        <p:txBody>
          <a:bodyPr>
            <a:normAutofit/>
          </a:bodyPr>
          <a:lstStyle/>
          <a:p>
            <a:r>
              <a:rPr lang="tr-TR" dirty="0"/>
              <a:t>	Cumhuriyet dönemi spor politikaları farklı dönemlere ayrılarak ele alınmaktadır. Fişek (1983), spor politikalarını sporu yöneten örgütlere göre, </a:t>
            </a:r>
          </a:p>
          <a:p>
            <a:r>
              <a:rPr lang="tr-TR" dirty="0"/>
              <a:t>“a)-1922 Öncesi Dönem, </a:t>
            </a:r>
          </a:p>
          <a:p>
            <a:r>
              <a:rPr lang="tr-TR" b="1" dirty="0"/>
              <a:t> </a:t>
            </a:r>
            <a:r>
              <a:rPr lang="tr-TR" dirty="0"/>
              <a:t>b)-Gönüllü Birlikler Dönemi (TİCİ, 1922-1936 yılları arası),</a:t>
            </a:r>
          </a:p>
          <a:p>
            <a:r>
              <a:rPr lang="tr-TR" dirty="0"/>
              <a:t> c)-Sanayide Devlet ilkesinin yansıması (TSK, 1936-1938 yılları arası),</a:t>
            </a:r>
          </a:p>
          <a:p>
            <a:r>
              <a:rPr lang="tr-TR" dirty="0"/>
              <a:t> d)-Devlet yönetimi dönemi (BTGM, 1938-1980 yılları arası)” olmak üzere dört dönemde incelemiştir. Akın (2005) ise spor politikalarını dönüşüme uğradığı dönemlere ayırarak değerlendirmiştir.</a:t>
            </a:r>
          </a:p>
          <a:p>
            <a:endParaRPr lang="tr-TR" dirty="0"/>
          </a:p>
          <a:p>
            <a:endParaRPr lang="tr-TR" dirty="0"/>
          </a:p>
        </p:txBody>
      </p:sp>
    </p:spTree>
    <p:extLst>
      <p:ext uri="{BB962C8B-B14F-4D97-AF65-F5344CB8AC3E}">
        <p14:creationId xmlns:p14="http://schemas.microsoft.com/office/powerpoint/2010/main" val="3871762286"/>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TM10001106[[fn=Rozet]]</Template>
  <TotalTime>20</TotalTime>
  <Words>464</Words>
  <Application>Microsoft Office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Impact</vt:lpstr>
      <vt:lpstr>Badge</vt:lpstr>
      <vt:lpstr>1.SPOR NEDİR </vt:lpstr>
      <vt:lpstr>1.SPOR NEDİR </vt:lpstr>
      <vt:lpstr>1.SPOR NEDİR </vt:lpstr>
      <vt:lpstr>2.POLİTİKA NEDİR </vt:lpstr>
      <vt:lpstr>3.SPOR POLİTİKASI NEDİR</vt:lpstr>
      <vt:lpstr>3.SPOR POLİTİKASI NEDİR</vt:lpstr>
      <vt:lpstr>3.SPOR POLİTİKASI NEDİR</vt:lpstr>
      <vt:lpstr>3.SPOR POLİTİKASI NEDİR</vt:lpstr>
      <vt:lpstr>4. CUMHURİYET DÖNEMİ SPOR POLİTİKALARI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1.SPOR NEDİR </dc:title>
  <dc:creator>Oğuz Özbek</dc:creator>
  <cp:lastModifiedBy>Oguz.Ozbek</cp:lastModifiedBy>
  <cp:revision>6</cp:revision>
  <dcterms:created xsi:type="dcterms:W3CDTF">2017-11-23T18:40:49Z</dcterms:created>
  <dcterms:modified xsi:type="dcterms:W3CDTF">2020-04-21T08:16:00Z</dcterms:modified>
</cp:coreProperties>
</file>