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09204" y="51739"/>
            <a:ext cx="572559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48187" y="3538537"/>
            <a:ext cx="4371975" cy="3000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55586" y="1196759"/>
            <a:ext cx="7754533" cy="5180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6594" y="51739"/>
            <a:ext cx="167081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6229" y="2175929"/>
            <a:ext cx="8511540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9" Type="http://schemas.openxmlformats.org/officeDocument/2006/relationships/image" Target="../media/image22.jpg"/><Relationship Id="rId10" Type="http://schemas.openxmlformats.org/officeDocument/2006/relationships/image" Target="../media/image2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png"/><Relationship Id="rId4" Type="http://schemas.openxmlformats.org/officeDocument/2006/relationships/image" Target="../media/image53.jpg"/><Relationship Id="rId5" Type="http://schemas.openxmlformats.org/officeDocument/2006/relationships/image" Target="../media/image54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jpg"/><Relationship Id="rId3" Type="http://schemas.openxmlformats.org/officeDocument/2006/relationships/image" Target="../media/image5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Relationship Id="rId4" Type="http://schemas.openxmlformats.org/officeDocument/2006/relationships/image" Target="../media/image63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Relationship Id="rId3" Type="http://schemas.openxmlformats.org/officeDocument/2006/relationships/image" Target="../media/image70.jpg"/><Relationship Id="rId4" Type="http://schemas.openxmlformats.org/officeDocument/2006/relationships/image" Target="../media/image71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Relationship Id="rId3" Type="http://schemas.openxmlformats.org/officeDocument/2006/relationships/image" Target="../media/image74.jpg"/><Relationship Id="rId4" Type="http://schemas.openxmlformats.org/officeDocument/2006/relationships/image" Target="../media/image7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7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Relationship Id="rId3" Type="http://schemas.openxmlformats.org/officeDocument/2006/relationships/image" Target="../media/image80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3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4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5.jpg"/><Relationship Id="rId3" Type="http://schemas.openxmlformats.org/officeDocument/2006/relationships/image" Target="../media/image86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8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9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90.jpg"/><Relationship Id="rId4" Type="http://schemas.openxmlformats.org/officeDocument/2006/relationships/image" Target="../media/image91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92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1552" y="6046302"/>
            <a:ext cx="202692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55">
                <a:latin typeface="Arial"/>
                <a:cs typeface="Arial"/>
              </a:rPr>
              <a:t>Dr. </a:t>
            </a:r>
            <a:r>
              <a:rPr dirty="0" sz="2000" spc="-90">
                <a:latin typeface="Arial"/>
                <a:cs typeface="Arial"/>
              </a:rPr>
              <a:t>Mustafa </a:t>
            </a:r>
            <a:r>
              <a:rPr dirty="0" sz="2000" spc="-190">
                <a:latin typeface="Arial"/>
                <a:cs typeface="Arial"/>
              </a:rPr>
              <a:t>YILMAZ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4830" y="556259"/>
            <a:ext cx="7670800" cy="5426075"/>
            <a:chOff x="544830" y="556259"/>
            <a:chExt cx="7670800" cy="5426075"/>
          </a:xfrm>
        </p:grpSpPr>
        <p:sp>
          <p:nvSpPr>
            <p:cNvPr id="4" name="object 4"/>
            <p:cNvSpPr/>
            <p:nvPr/>
          </p:nvSpPr>
          <p:spPr>
            <a:xfrm>
              <a:off x="4857750" y="2714616"/>
              <a:ext cx="3357587" cy="32671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27456" y="1000112"/>
              <a:ext cx="4987544" cy="19288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4830" y="556259"/>
              <a:ext cx="3112770" cy="5006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1649" y="623087"/>
            <a:ext cx="27298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90"/>
              <a:t>İNŞAAT</a:t>
            </a:r>
            <a:r>
              <a:rPr dirty="0" sz="2400" spc="-204"/>
              <a:t> </a:t>
            </a:r>
            <a:r>
              <a:rPr dirty="0" sz="2400" spc="-330"/>
              <a:t>SEKTÖRÜNDE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6400" y="784796"/>
            <a:ext cx="2572385" cy="1833245"/>
            <a:chOff x="356400" y="784796"/>
            <a:chExt cx="2572385" cy="1833245"/>
          </a:xfrm>
        </p:grpSpPr>
        <p:sp>
          <p:nvSpPr>
            <p:cNvPr id="4" name="object 4"/>
            <p:cNvSpPr/>
            <p:nvPr/>
          </p:nvSpPr>
          <p:spPr>
            <a:xfrm>
              <a:off x="356400" y="784796"/>
              <a:ext cx="2571762" cy="1833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71674" y="1214424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30" h="786130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7"/>
                  </a:lnTo>
                  <a:lnTo>
                    <a:pt x="773812" y="489655"/>
                  </a:lnTo>
                  <a:lnTo>
                    <a:pt x="759365" y="534918"/>
                  </a:lnTo>
                  <a:lnTo>
                    <a:pt x="739778" y="577619"/>
                  </a:lnTo>
                  <a:lnTo>
                    <a:pt x="715417" y="617388"/>
                  </a:lnTo>
                  <a:lnTo>
                    <a:pt x="686653" y="653858"/>
                  </a:lnTo>
                  <a:lnTo>
                    <a:pt x="653852" y="686660"/>
                  </a:lnTo>
                  <a:lnTo>
                    <a:pt x="617384" y="715426"/>
                  </a:lnTo>
                  <a:lnTo>
                    <a:pt x="577616" y="739787"/>
                  </a:lnTo>
                  <a:lnTo>
                    <a:pt x="534917" y="759376"/>
                  </a:lnTo>
                  <a:lnTo>
                    <a:pt x="489654" y="773824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3358794" y="785799"/>
            <a:ext cx="2643505" cy="1848485"/>
            <a:chOff x="3358794" y="785799"/>
            <a:chExt cx="2643505" cy="1848485"/>
          </a:xfrm>
        </p:grpSpPr>
        <p:sp>
          <p:nvSpPr>
            <p:cNvPr id="7" name="object 7"/>
            <p:cNvSpPr/>
            <p:nvPr/>
          </p:nvSpPr>
          <p:spPr>
            <a:xfrm>
              <a:off x="3358794" y="785799"/>
              <a:ext cx="2643200" cy="1848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000624" y="1357299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30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7"/>
                  </a:lnTo>
                  <a:lnTo>
                    <a:pt x="773812" y="489655"/>
                  </a:lnTo>
                  <a:lnTo>
                    <a:pt x="759365" y="534918"/>
                  </a:lnTo>
                  <a:lnTo>
                    <a:pt x="739778" y="577619"/>
                  </a:lnTo>
                  <a:lnTo>
                    <a:pt x="715417" y="617388"/>
                  </a:lnTo>
                  <a:lnTo>
                    <a:pt x="686653" y="653858"/>
                  </a:lnTo>
                  <a:lnTo>
                    <a:pt x="653852" y="686660"/>
                  </a:lnTo>
                  <a:lnTo>
                    <a:pt x="617384" y="715426"/>
                  </a:lnTo>
                  <a:lnTo>
                    <a:pt x="577616" y="739787"/>
                  </a:lnTo>
                  <a:lnTo>
                    <a:pt x="534917" y="759376"/>
                  </a:lnTo>
                  <a:lnTo>
                    <a:pt x="489654" y="773824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356400" y="2772003"/>
            <a:ext cx="2623185" cy="1858010"/>
            <a:chOff x="356400" y="2772003"/>
            <a:chExt cx="2623185" cy="1858010"/>
          </a:xfrm>
        </p:grpSpPr>
        <p:sp>
          <p:nvSpPr>
            <p:cNvPr id="10" name="object 10"/>
            <p:cNvSpPr/>
            <p:nvPr/>
          </p:nvSpPr>
          <p:spPr>
            <a:xfrm>
              <a:off x="356400" y="2772003"/>
              <a:ext cx="2622791" cy="18573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928799" y="3357562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30" h="786129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7"/>
                  </a:lnTo>
                  <a:lnTo>
                    <a:pt x="773812" y="489655"/>
                  </a:lnTo>
                  <a:lnTo>
                    <a:pt x="759365" y="534918"/>
                  </a:lnTo>
                  <a:lnTo>
                    <a:pt x="739778" y="577619"/>
                  </a:lnTo>
                  <a:lnTo>
                    <a:pt x="715417" y="617388"/>
                  </a:lnTo>
                  <a:lnTo>
                    <a:pt x="686653" y="653858"/>
                  </a:lnTo>
                  <a:lnTo>
                    <a:pt x="653852" y="686660"/>
                  </a:lnTo>
                  <a:lnTo>
                    <a:pt x="617384" y="715426"/>
                  </a:lnTo>
                  <a:lnTo>
                    <a:pt x="577616" y="739787"/>
                  </a:lnTo>
                  <a:lnTo>
                    <a:pt x="534917" y="759376"/>
                  </a:lnTo>
                  <a:lnTo>
                    <a:pt x="489654" y="773824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6429603" y="785799"/>
            <a:ext cx="2597785" cy="1893570"/>
            <a:chOff x="6429603" y="785799"/>
            <a:chExt cx="2597785" cy="1893570"/>
          </a:xfrm>
        </p:grpSpPr>
        <p:sp>
          <p:nvSpPr>
            <p:cNvPr id="13" name="object 13"/>
            <p:cNvSpPr/>
            <p:nvPr/>
          </p:nvSpPr>
          <p:spPr>
            <a:xfrm>
              <a:off x="6429603" y="785799"/>
              <a:ext cx="2597277" cy="1893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001025" y="1357299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30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7"/>
                  </a:lnTo>
                  <a:lnTo>
                    <a:pt x="773812" y="489655"/>
                  </a:lnTo>
                  <a:lnTo>
                    <a:pt x="759365" y="534918"/>
                  </a:lnTo>
                  <a:lnTo>
                    <a:pt x="739778" y="577619"/>
                  </a:lnTo>
                  <a:lnTo>
                    <a:pt x="715417" y="617388"/>
                  </a:lnTo>
                  <a:lnTo>
                    <a:pt x="686653" y="653858"/>
                  </a:lnTo>
                  <a:lnTo>
                    <a:pt x="653852" y="686660"/>
                  </a:lnTo>
                  <a:lnTo>
                    <a:pt x="617384" y="715426"/>
                  </a:lnTo>
                  <a:lnTo>
                    <a:pt x="577616" y="739787"/>
                  </a:lnTo>
                  <a:lnTo>
                    <a:pt x="534917" y="759376"/>
                  </a:lnTo>
                  <a:lnTo>
                    <a:pt x="489654" y="773824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3358806" y="2771216"/>
            <a:ext cx="2607945" cy="1872614"/>
            <a:chOff x="3358806" y="2771216"/>
            <a:chExt cx="2607945" cy="1872614"/>
          </a:xfrm>
        </p:grpSpPr>
        <p:sp>
          <p:nvSpPr>
            <p:cNvPr id="16" name="object 16"/>
            <p:cNvSpPr/>
            <p:nvPr/>
          </p:nvSpPr>
          <p:spPr>
            <a:xfrm>
              <a:off x="3358806" y="2771216"/>
              <a:ext cx="2607741" cy="18722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072062" y="3500437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29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7"/>
                  </a:lnTo>
                  <a:lnTo>
                    <a:pt x="773812" y="489655"/>
                  </a:lnTo>
                  <a:lnTo>
                    <a:pt x="759365" y="534918"/>
                  </a:lnTo>
                  <a:lnTo>
                    <a:pt x="739778" y="577619"/>
                  </a:lnTo>
                  <a:lnTo>
                    <a:pt x="715417" y="617388"/>
                  </a:lnTo>
                  <a:lnTo>
                    <a:pt x="686653" y="653858"/>
                  </a:lnTo>
                  <a:lnTo>
                    <a:pt x="653852" y="686660"/>
                  </a:lnTo>
                  <a:lnTo>
                    <a:pt x="617384" y="715426"/>
                  </a:lnTo>
                  <a:lnTo>
                    <a:pt x="577616" y="739787"/>
                  </a:lnTo>
                  <a:lnTo>
                    <a:pt x="534917" y="759376"/>
                  </a:lnTo>
                  <a:lnTo>
                    <a:pt x="489654" y="773824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6429603" y="2771216"/>
            <a:ext cx="2618105" cy="1836420"/>
            <a:chOff x="6429603" y="2771216"/>
            <a:chExt cx="2618105" cy="1836420"/>
          </a:xfrm>
        </p:grpSpPr>
        <p:sp>
          <p:nvSpPr>
            <p:cNvPr id="19" name="object 19"/>
            <p:cNvSpPr/>
            <p:nvPr/>
          </p:nvSpPr>
          <p:spPr>
            <a:xfrm>
              <a:off x="6429603" y="2771216"/>
              <a:ext cx="2618041" cy="18362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572400" y="3428999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29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7"/>
                  </a:lnTo>
                  <a:lnTo>
                    <a:pt x="773812" y="489655"/>
                  </a:lnTo>
                  <a:lnTo>
                    <a:pt x="759365" y="534918"/>
                  </a:lnTo>
                  <a:lnTo>
                    <a:pt x="739778" y="577619"/>
                  </a:lnTo>
                  <a:lnTo>
                    <a:pt x="715417" y="617388"/>
                  </a:lnTo>
                  <a:lnTo>
                    <a:pt x="686653" y="653858"/>
                  </a:lnTo>
                  <a:lnTo>
                    <a:pt x="653852" y="686660"/>
                  </a:lnTo>
                  <a:lnTo>
                    <a:pt x="617384" y="715426"/>
                  </a:lnTo>
                  <a:lnTo>
                    <a:pt x="577616" y="739787"/>
                  </a:lnTo>
                  <a:lnTo>
                    <a:pt x="534917" y="759376"/>
                  </a:lnTo>
                  <a:lnTo>
                    <a:pt x="489654" y="773824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356400" y="4780800"/>
            <a:ext cx="2628900" cy="1862455"/>
            <a:chOff x="356400" y="4780800"/>
            <a:chExt cx="2628900" cy="1862455"/>
          </a:xfrm>
        </p:grpSpPr>
        <p:sp>
          <p:nvSpPr>
            <p:cNvPr id="22" name="object 22"/>
            <p:cNvSpPr/>
            <p:nvPr/>
          </p:nvSpPr>
          <p:spPr>
            <a:xfrm>
              <a:off x="356400" y="4780800"/>
              <a:ext cx="2628328" cy="18619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000237" y="5357822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30" h="786129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7"/>
                  </a:lnTo>
                  <a:lnTo>
                    <a:pt x="773812" y="489655"/>
                  </a:lnTo>
                  <a:lnTo>
                    <a:pt x="759365" y="534918"/>
                  </a:lnTo>
                  <a:lnTo>
                    <a:pt x="739778" y="577619"/>
                  </a:lnTo>
                  <a:lnTo>
                    <a:pt x="715417" y="617388"/>
                  </a:lnTo>
                  <a:lnTo>
                    <a:pt x="686653" y="653858"/>
                  </a:lnTo>
                  <a:lnTo>
                    <a:pt x="653852" y="686660"/>
                  </a:lnTo>
                  <a:lnTo>
                    <a:pt x="617384" y="715426"/>
                  </a:lnTo>
                  <a:lnTo>
                    <a:pt x="577616" y="739787"/>
                  </a:lnTo>
                  <a:lnTo>
                    <a:pt x="534917" y="759376"/>
                  </a:lnTo>
                  <a:lnTo>
                    <a:pt x="489654" y="773824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3358794" y="4781763"/>
            <a:ext cx="2613025" cy="1862455"/>
            <a:chOff x="3358794" y="4781763"/>
            <a:chExt cx="2613025" cy="1862455"/>
          </a:xfrm>
        </p:grpSpPr>
        <p:sp>
          <p:nvSpPr>
            <p:cNvPr id="25" name="object 25"/>
            <p:cNvSpPr/>
            <p:nvPr/>
          </p:nvSpPr>
          <p:spPr>
            <a:xfrm>
              <a:off x="3358794" y="4781763"/>
              <a:ext cx="2612898" cy="186194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072062" y="5429260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29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9"/>
                  </a:lnTo>
                  <a:lnTo>
                    <a:pt x="773812" y="489659"/>
                  </a:lnTo>
                  <a:lnTo>
                    <a:pt x="759365" y="534924"/>
                  </a:lnTo>
                  <a:lnTo>
                    <a:pt x="739778" y="577625"/>
                  </a:lnTo>
                  <a:lnTo>
                    <a:pt x="715417" y="617394"/>
                  </a:lnTo>
                  <a:lnTo>
                    <a:pt x="686653" y="653863"/>
                  </a:lnTo>
                  <a:lnTo>
                    <a:pt x="653852" y="686664"/>
                  </a:lnTo>
                  <a:lnTo>
                    <a:pt x="617384" y="715429"/>
                  </a:lnTo>
                  <a:lnTo>
                    <a:pt x="577616" y="739790"/>
                  </a:lnTo>
                  <a:lnTo>
                    <a:pt x="534917" y="759378"/>
                  </a:lnTo>
                  <a:lnTo>
                    <a:pt x="489654" y="773825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5"/>
                  </a:lnTo>
                  <a:lnTo>
                    <a:pt x="250901" y="759378"/>
                  </a:lnTo>
                  <a:lnTo>
                    <a:pt x="208200" y="739790"/>
                  </a:lnTo>
                  <a:lnTo>
                    <a:pt x="168430" y="715429"/>
                  </a:lnTo>
                  <a:lnTo>
                    <a:pt x="131961" y="686664"/>
                  </a:lnTo>
                  <a:lnTo>
                    <a:pt x="99160" y="653863"/>
                  </a:lnTo>
                  <a:lnTo>
                    <a:pt x="70395" y="617394"/>
                  </a:lnTo>
                  <a:lnTo>
                    <a:pt x="46034" y="577625"/>
                  </a:lnTo>
                  <a:lnTo>
                    <a:pt x="26446" y="534924"/>
                  </a:lnTo>
                  <a:lnTo>
                    <a:pt x="11999" y="489659"/>
                  </a:lnTo>
                  <a:lnTo>
                    <a:pt x="3061" y="442199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6429603" y="4781765"/>
            <a:ext cx="2592705" cy="1846580"/>
            <a:chOff x="6429603" y="4781765"/>
            <a:chExt cx="2592705" cy="1846580"/>
          </a:xfrm>
        </p:grpSpPr>
        <p:sp>
          <p:nvSpPr>
            <p:cNvPr id="28" name="object 28"/>
            <p:cNvSpPr/>
            <p:nvPr/>
          </p:nvSpPr>
          <p:spPr>
            <a:xfrm>
              <a:off x="6429603" y="4781765"/>
              <a:ext cx="2592323" cy="184651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643837" y="5500698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29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7"/>
                  </a:lnTo>
                  <a:lnTo>
                    <a:pt x="773812" y="489655"/>
                  </a:lnTo>
                  <a:lnTo>
                    <a:pt x="759365" y="534918"/>
                  </a:lnTo>
                  <a:lnTo>
                    <a:pt x="739778" y="577619"/>
                  </a:lnTo>
                  <a:lnTo>
                    <a:pt x="715417" y="617388"/>
                  </a:lnTo>
                  <a:lnTo>
                    <a:pt x="686653" y="653858"/>
                  </a:lnTo>
                  <a:lnTo>
                    <a:pt x="653852" y="686660"/>
                  </a:lnTo>
                  <a:lnTo>
                    <a:pt x="617384" y="715426"/>
                  </a:lnTo>
                  <a:lnTo>
                    <a:pt x="577616" y="739787"/>
                  </a:lnTo>
                  <a:lnTo>
                    <a:pt x="534917" y="759376"/>
                  </a:lnTo>
                  <a:lnTo>
                    <a:pt x="489654" y="773824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2361387" y="1358417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90349" y="1501292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290750" y="1501292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18512" y="3501555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61787" y="3644430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5</a:t>
            </a:r>
            <a:endParaRPr sz="2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62113" y="3572992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6</a:t>
            </a:r>
            <a:endParaRPr sz="2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89949" y="5501815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7</a:t>
            </a:r>
            <a:endParaRPr sz="2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61787" y="5573252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8</a:t>
            </a:r>
            <a:endParaRPr sz="2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33550" y="5644690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9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357158" y="857228"/>
            <a:ext cx="8263487" cy="5000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510455" y="892318"/>
            <a:ext cx="8115433" cy="3812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5292" y="927747"/>
            <a:ext cx="8155940" cy="2562225"/>
            <a:chOff x="535292" y="927747"/>
            <a:chExt cx="8155940" cy="2562225"/>
          </a:xfrm>
        </p:grpSpPr>
        <p:sp>
          <p:nvSpPr>
            <p:cNvPr id="4" name="object 4"/>
            <p:cNvSpPr/>
            <p:nvPr/>
          </p:nvSpPr>
          <p:spPr>
            <a:xfrm>
              <a:off x="535292" y="927747"/>
              <a:ext cx="8155679" cy="25618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572125" y="1857362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30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7"/>
                  </a:lnTo>
                  <a:lnTo>
                    <a:pt x="773812" y="489655"/>
                  </a:lnTo>
                  <a:lnTo>
                    <a:pt x="759365" y="534918"/>
                  </a:lnTo>
                  <a:lnTo>
                    <a:pt x="739778" y="577619"/>
                  </a:lnTo>
                  <a:lnTo>
                    <a:pt x="715417" y="617388"/>
                  </a:lnTo>
                  <a:lnTo>
                    <a:pt x="686653" y="653858"/>
                  </a:lnTo>
                  <a:lnTo>
                    <a:pt x="653852" y="686660"/>
                  </a:lnTo>
                  <a:lnTo>
                    <a:pt x="617384" y="715426"/>
                  </a:lnTo>
                  <a:lnTo>
                    <a:pt x="577616" y="739787"/>
                  </a:lnTo>
                  <a:lnTo>
                    <a:pt x="534917" y="759376"/>
                  </a:lnTo>
                  <a:lnTo>
                    <a:pt x="489654" y="773824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619099" y="3786196"/>
            <a:ext cx="7905806" cy="440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2786049" y="4286262"/>
            <a:ext cx="3376929" cy="2533015"/>
            <a:chOff x="2786049" y="4286262"/>
            <a:chExt cx="3376929" cy="2533015"/>
          </a:xfrm>
        </p:grpSpPr>
        <p:sp>
          <p:nvSpPr>
            <p:cNvPr id="8" name="object 8"/>
            <p:cNvSpPr/>
            <p:nvPr/>
          </p:nvSpPr>
          <p:spPr>
            <a:xfrm>
              <a:off x="2786049" y="4286262"/>
              <a:ext cx="3376574" cy="25324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857750" y="5286385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29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7"/>
                  </a:lnTo>
                  <a:lnTo>
                    <a:pt x="773812" y="489655"/>
                  </a:lnTo>
                  <a:lnTo>
                    <a:pt x="759365" y="534918"/>
                  </a:lnTo>
                  <a:lnTo>
                    <a:pt x="739778" y="577619"/>
                  </a:lnTo>
                  <a:lnTo>
                    <a:pt x="715417" y="617388"/>
                  </a:lnTo>
                  <a:lnTo>
                    <a:pt x="686653" y="653858"/>
                  </a:lnTo>
                  <a:lnTo>
                    <a:pt x="653852" y="686660"/>
                  </a:lnTo>
                  <a:lnTo>
                    <a:pt x="617384" y="715426"/>
                  </a:lnTo>
                  <a:lnTo>
                    <a:pt x="577616" y="739787"/>
                  </a:lnTo>
                  <a:lnTo>
                    <a:pt x="534917" y="759376"/>
                  </a:lnTo>
                  <a:lnTo>
                    <a:pt x="489654" y="773824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5861849" y="2001354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47474" y="5430376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223106" y="937468"/>
            <a:ext cx="8714071" cy="813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85724" y="1857362"/>
            <a:ext cx="4185920" cy="3500754"/>
            <a:chOff x="285724" y="1857362"/>
            <a:chExt cx="4185920" cy="3500754"/>
          </a:xfrm>
        </p:grpSpPr>
        <p:sp>
          <p:nvSpPr>
            <p:cNvPr id="5" name="object 5"/>
            <p:cNvSpPr/>
            <p:nvPr/>
          </p:nvSpPr>
          <p:spPr>
            <a:xfrm>
              <a:off x="285724" y="1857362"/>
              <a:ext cx="4185787" cy="3500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643174" y="3714750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29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7"/>
                  </a:lnTo>
                  <a:lnTo>
                    <a:pt x="773812" y="489655"/>
                  </a:lnTo>
                  <a:lnTo>
                    <a:pt x="759365" y="534918"/>
                  </a:lnTo>
                  <a:lnTo>
                    <a:pt x="739778" y="577619"/>
                  </a:lnTo>
                  <a:lnTo>
                    <a:pt x="715417" y="617388"/>
                  </a:lnTo>
                  <a:lnTo>
                    <a:pt x="686653" y="653858"/>
                  </a:lnTo>
                  <a:lnTo>
                    <a:pt x="653852" y="686660"/>
                  </a:lnTo>
                  <a:lnTo>
                    <a:pt x="617384" y="715426"/>
                  </a:lnTo>
                  <a:lnTo>
                    <a:pt x="577616" y="739787"/>
                  </a:lnTo>
                  <a:lnTo>
                    <a:pt x="534917" y="759376"/>
                  </a:lnTo>
                  <a:lnTo>
                    <a:pt x="489654" y="773824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88421" y="5604488"/>
            <a:ext cx="8572548" cy="760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5500687" y="1857362"/>
            <a:ext cx="3295650" cy="3409950"/>
            <a:chOff x="5500687" y="1857362"/>
            <a:chExt cx="3295650" cy="3409950"/>
          </a:xfrm>
        </p:grpSpPr>
        <p:sp>
          <p:nvSpPr>
            <p:cNvPr id="9" name="object 9"/>
            <p:cNvSpPr/>
            <p:nvPr/>
          </p:nvSpPr>
          <p:spPr>
            <a:xfrm>
              <a:off x="5500687" y="1857362"/>
              <a:ext cx="3295650" cy="34099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15137" y="3643312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29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7"/>
                  </a:lnTo>
                  <a:lnTo>
                    <a:pt x="773812" y="489655"/>
                  </a:lnTo>
                  <a:lnTo>
                    <a:pt x="759365" y="534918"/>
                  </a:lnTo>
                  <a:lnTo>
                    <a:pt x="739778" y="577619"/>
                  </a:lnTo>
                  <a:lnTo>
                    <a:pt x="715417" y="617388"/>
                  </a:lnTo>
                  <a:lnTo>
                    <a:pt x="686653" y="653858"/>
                  </a:lnTo>
                  <a:lnTo>
                    <a:pt x="653852" y="686660"/>
                  </a:lnTo>
                  <a:lnTo>
                    <a:pt x="617384" y="715426"/>
                  </a:lnTo>
                  <a:lnTo>
                    <a:pt x="577616" y="739787"/>
                  </a:lnTo>
                  <a:lnTo>
                    <a:pt x="534917" y="759376"/>
                  </a:lnTo>
                  <a:lnTo>
                    <a:pt x="489654" y="773824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932899" y="3858742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04863" y="3787305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64121"/>
            <a:ext cx="9144000" cy="6084570"/>
            <a:chOff x="0" y="664121"/>
            <a:chExt cx="9144000" cy="6084570"/>
          </a:xfrm>
        </p:grpSpPr>
        <p:sp>
          <p:nvSpPr>
            <p:cNvPr id="3" name="object 3"/>
            <p:cNvSpPr/>
            <p:nvPr/>
          </p:nvSpPr>
          <p:spPr>
            <a:xfrm>
              <a:off x="323587" y="747433"/>
              <a:ext cx="8358741" cy="21909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692696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 h="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90525" y="2928937"/>
              <a:ext cx="8408343" cy="3819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142876" y="785799"/>
            <a:ext cx="8929711" cy="3517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239373" y="835976"/>
            <a:ext cx="8581264" cy="5444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214287" y="847725"/>
            <a:ext cx="2547933" cy="2009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2873" y="3057728"/>
            <a:ext cx="2570607" cy="1728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5720" y="4925021"/>
            <a:ext cx="2580504" cy="1718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28924" y="1000099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30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7"/>
                </a:lnTo>
                <a:lnTo>
                  <a:pt x="773812" y="489655"/>
                </a:lnTo>
                <a:lnTo>
                  <a:pt x="759365" y="534918"/>
                </a:lnTo>
                <a:lnTo>
                  <a:pt x="739778" y="577619"/>
                </a:lnTo>
                <a:lnTo>
                  <a:pt x="715417" y="617388"/>
                </a:lnTo>
                <a:lnTo>
                  <a:pt x="686653" y="653858"/>
                </a:lnTo>
                <a:lnTo>
                  <a:pt x="653852" y="686660"/>
                </a:lnTo>
                <a:lnTo>
                  <a:pt x="617384" y="715426"/>
                </a:lnTo>
                <a:lnTo>
                  <a:pt x="577616" y="739787"/>
                </a:lnTo>
                <a:lnTo>
                  <a:pt x="534917" y="759376"/>
                </a:lnTo>
                <a:lnTo>
                  <a:pt x="489654" y="773824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218649" y="1144092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59099" y="2987675"/>
            <a:ext cx="811530" cy="2740660"/>
            <a:chOff x="3059099" y="2987675"/>
            <a:chExt cx="811530" cy="2740660"/>
          </a:xfrm>
        </p:grpSpPr>
        <p:sp>
          <p:nvSpPr>
            <p:cNvPr id="9" name="object 9"/>
            <p:cNvSpPr/>
            <p:nvPr/>
          </p:nvSpPr>
          <p:spPr>
            <a:xfrm>
              <a:off x="3071799" y="3000375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29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7"/>
                  </a:lnTo>
                  <a:lnTo>
                    <a:pt x="773812" y="489655"/>
                  </a:lnTo>
                  <a:lnTo>
                    <a:pt x="759365" y="534918"/>
                  </a:lnTo>
                  <a:lnTo>
                    <a:pt x="739778" y="577619"/>
                  </a:lnTo>
                  <a:lnTo>
                    <a:pt x="715417" y="617388"/>
                  </a:lnTo>
                  <a:lnTo>
                    <a:pt x="686653" y="653858"/>
                  </a:lnTo>
                  <a:lnTo>
                    <a:pt x="653852" y="686660"/>
                  </a:lnTo>
                  <a:lnTo>
                    <a:pt x="617384" y="715426"/>
                  </a:lnTo>
                  <a:lnTo>
                    <a:pt x="577616" y="739787"/>
                  </a:lnTo>
                  <a:lnTo>
                    <a:pt x="534917" y="759376"/>
                  </a:lnTo>
                  <a:lnTo>
                    <a:pt x="489654" y="773824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71799" y="4929187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29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9"/>
                  </a:lnTo>
                  <a:lnTo>
                    <a:pt x="773812" y="489659"/>
                  </a:lnTo>
                  <a:lnTo>
                    <a:pt x="759365" y="534924"/>
                  </a:lnTo>
                  <a:lnTo>
                    <a:pt x="739778" y="577625"/>
                  </a:lnTo>
                  <a:lnTo>
                    <a:pt x="715417" y="617394"/>
                  </a:lnTo>
                  <a:lnTo>
                    <a:pt x="686653" y="653863"/>
                  </a:lnTo>
                  <a:lnTo>
                    <a:pt x="653852" y="686664"/>
                  </a:lnTo>
                  <a:lnTo>
                    <a:pt x="617384" y="715429"/>
                  </a:lnTo>
                  <a:lnTo>
                    <a:pt x="577616" y="739790"/>
                  </a:lnTo>
                  <a:lnTo>
                    <a:pt x="534917" y="759378"/>
                  </a:lnTo>
                  <a:lnTo>
                    <a:pt x="489654" y="773825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5"/>
                  </a:lnTo>
                  <a:lnTo>
                    <a:pt x="250901" y="759378"/>
                  </a:lnTo>
                  <a:lnTo>
                    <a:pt x="208200" y="739790"/>
                  </a:lnTo>
                  <a:lnTo>
                    <a:pt x="168430" y="715429"/>
                  </a:lnTo>
                  <a:lnTo>
                    <a:pt x="131961" y="686664"/>
                  </a:lnTo>
                  <a:lnTo>
                    <a:pt x="99160" y="653863"/>
                  </a:lnTo>
                  <a:lnTo>
                    <a:pt x="70395" y="617394"/>
                  </a:lnTo>
                  <a:lnTo>
                    <a:pt x="46034" y="577625"/>
                  </a:lnTo>
                  <a:lnTo>
                    <a:pt x="26446" y="534924"/>
                  </a:lnTo>
                  <a:lnTo>
                    <a:pt x="11999" y="489659"/>
                  </a:lnTo>
                  <a:lnTo>
                    <a:pt x="3061" y="442199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361525" y="5073192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61525" y="2724568"/>
            <a:ext cx="5488940" cy="874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7375">
              <a:lnSpc>
                <a:spcPct val="100000"/>
              </a:lnSpc>
              <a:spcBef>
                <a:spcPts val="100"/>
              </a:spcBef>
              <a:tabLst>
                <a:tab pos="1159510" algn="l"/>
                <a:tab pos="2249170" algn="l"/>
                <a:tab pos="3281679" algn="l"/>
                <a:tab pos="3978910" algn="l"/>
                <a:tab pos="4702810" algn="l"/>
              </a:tabLst>
            </a:pPr>
            <a:r>
              <a:rPr dirty="0" sz="1800" spc="-350" b="1">
                <a:latin typeface="Arial"/>
                <a:cs typeface="Arial"/>
              </a:rPr>
              <a:t>S</a:t>
            </a:r>
            <a:r>
              <a:rPr dirty="0" sz="1800" spc="-145" b="1">
                <a:latin typeface="Arial"/>
                <a:cs typeface="Arial"/>
              </a:rPr>
              <a:t>o</a:t>
            </a:r>
            <a:r>
              <a:rPr dirty="0" sz="1800" spc="-65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t	</a:t>
            </a:r>
            <a:r>
              <a:rPr dirty="0" sz="1800" spc="-55">
                <a:latin typeface="Arial"/>
                <a:cs typeface="Arial"/>
              </a:rPr>
              <a:t>b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 spc="-25">
                <a:latin typeface="Arial"/>
                <a:cs typeface="Arial"/>
              </a:rPr>
              <a:t>t</a:t>
            </a:r>
            <a:r>
              <a:rPr dirty="0" sz="1800" spc="-60">
                <a:latin typeface="Arial"/>
                <a:cs typeface="Arial"/>
              </a:rPr>
              <a:t>o</a:t>
            </a:r>
            <a:r>
              <a:rPr dirty="0" sz="1800" spc="-60">
                <a:latin typeface="Arial"/>
                <a:cs typeface="Arial"/>
              </a:rPr>
              <a:t>n</a:t>
            </a:r>
            <a:r>
              <a:rPr dirty="0" sz="1800" spc="-80">
                <a:latin typeface="Arial"/>
                <a:cs typeface="Arial"/>
              </a:rPr>
              <a:t>un</a:t>
            </a:r>
            <a:r>
              <a:rPr dirty="0" sz="1800" spc="-8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60">
                <a:latin typeface="Arial"/>
                <a:cs typeface="Arial"/>
              </a:rPr>
              <a:t>b</a:t>
            </a:r>
            <a:r>
              <a:rPr dirty="0" sz="1800" spc="-180">
                <a:latin typeface="Arial"/>
                <a:cs typeface="Arial"/>
              </a:rPr>
              <a:t>a</a:t>
            </a:r>
            <a:r>
              <a:rPr dirty="0" sz="1800" spc="-180">
                <a:latin typeface="Arial"/>
                <a:cs typeface="Arial"/>
              </a:rPr>
              <a:t>s</a:t>
            </a:r>
            <a:r>
              <a:rPr dirty="0" sz="1800" spc="95">
                <a:latin typeface="Arial"/>
                <a:cs typeface="Arial"/>
              </a:rPr>
              <a:t>t</a:t>
            </a:r>
            <a:r>
              <a:rPr dirty="0" sz="1800" spc="-65">
                <a:latin typeface="Arial"/>
                <a:cs typeface="Arial"/>
              </a:rPr>
              <a:t>ı</a:t>
            </a:r>
            <a:r>
              <a:rPr dirty="0" sz="1800" spc="-130">
                <a:latin typeface="Arial"/>
                <a:cs typeface="Arial"/>
              </a:rPr>
              <a:t>k</a:t>
            </a:r>
            <a:r>
              <a:rPr dirty="0" sz="1800" spc="70">
                <a:latin typeface="Arial"/>
                <a:cs typeface="Arial"/>
              </a:rPr>
              <a:t>t</a:t>
            </a:r>
            <a:r>
              <a:rPr dirty="0" sz="1800" spc="-10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200">
                <a:latin typeface="Arial"/>
                <a:cs typeface="Arial"/>
              </a:rPr>
              <a:t>s</a:t>
            </a:r>
            <a:r>
              <a:rPr dirty="0" sz="1800" spc="-60">
                <a:latin typeface="Arial"/>
                <a:cs typeface="Arial"/>
              </a:rPr>
              <a:t>o</a:t>
            </a:r>
            <a:r>
              <a:rPr dirty="0" sz="1800" spc="-60">
                <a:latin typeface="Arial"/>
                <a:cs typeface="Arial"/>
              </a:rPr>
              <a:t>n</a:t>
            </a:r>
            <a:r>
              <a:rPr dirty="0" sz="1800" spc="-75">
                <a:latin typeface="Arial"/>
                <a:cs typeface="Arial"/>
              </a:rPr>
              <a:t>r</a:t>
            </a:r>
            <a:r>
              <a:rPr dirty="0" sz="1800" spc="-9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40">
                <a:latin typeface="Arial"/>
                <a:cs typeface="Arial"/>
              </a:rPr>
              <a:t>aç</a:t>
            </a:r>
            <a:r>
              <a:rPr dirty="0" sz="1800" spc="-70">
                <a:latin typeface="Arial"/>
                <a:cs typeface="Arial"/>
              </a:rPr>
              <a:t>ılan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00">
                <a:latin typeface="Arial"/>
                <a:cs typeface="Arial"/>
              </a:rPr>
              <a:t>m</a:t>
            </a:r>
            <a:r>
              <a:rPr dirty="0" sz="1800" spc="-75">
                <a:latin typeface="Arial"/>
                <a:cs typeface="Arial"/>
              </a:rPr>
              <a:t>e</a:t>
            </a:r>
            <a:r>
              <a:rPr dirty="0" sz="1800" spc="-60">
                <a:latin typeface="Arial"/>
                <a:cs typeface="Arial"/>
              </a:rPr>
              <a:t>n</a:t>
            </a:r>
            <a:r>
              <a:rPr dirty="0" sz="1800" spc="-55">
                <a:latin typeface="Arial"/>
                <a:cs typeface="Arial"/>
              </a:rPr>
              <a:t>üd</a:t>
            </a:r>
            <a:r>
              <a:rPr dirty="0" sz="1800" spc="-105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587375">
              <a:lnSpc>
                <a:spcPts val="1660"/>
              </a:lnSpc>
            </a:pPr>
            <a:r>
              <a:rPr dirty="0" sz="1800" spc="-95" b="1">
                <a:latin typeface="Arial"/>
                <a:cs typeface="Arial"/>
              </a:rPr>
              <a:t>Delete  </a:t>
            </a:r>
            <a:r>
              <a:rPr dirty="0" sz="1800" spc="-45">
                <a:latin typeface="Arial"/>
                <a:cs typeface="Arial"/>
              </a:rPr>
              <a:t>butonu  </a:t>
            </a:r>
            <a:r>
              <a:rPr dirty="0" sz="1800" spc="-35">
                <a:latin typeface="Arial"/>
                <a:cs typeface="Arial"/>
              </a:rPr>
              <a:t>ile </a:t>
            </a:r>
            <a:r>
              <a:rPr dirty="0" sz="1800" spc="-100">
                <a:latin typeface="Arial"/>
                <a:cs typeface="Arial"/>
              </a:rPr>
              <a:t>daha  </a:t>
            </a:r>
            <a:r>
              <a:rPr dirty="0" sz="1800" spc="-80">
                <a:latin typeface="Arial"/>
                <a:cs typeface="Arial"/>
              </a:rPr>
              <a:t>önceden  </a:t>
            </a:r>
            <a:r>
              <a:rPr dirty="0" sz="1800" spc="-90">
                <a:latin typeface="Arial"/>
                <a:cs typeface="Arial"/>
              </a:rPr>
              <a:t>oluşmuş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-100" b="1">
                <a:latin typeface="Arial"/>
                <a:cs typeface="Arial"/>
              </a:rPr>
              <a:t>kuralları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860"/>
              </a:lnSpc>
              <a:tabLst>
                <a:tab pos="587375" algn="l"/>
              </a:tabLst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2	</a:t>
            </a:r>
            <a:r>
              <a:rPr dirty="0" sz="1800" spc="-120" b="1">
                <a:latin typeface="Arial"/>
                <a:cs typeface="Arial"/>
              </a:rPr>
              <a:t>silerek listeden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110" b="1">
                <a:latin typeface="Arial"/>
                <a:cs typeface="Arial"/>
              </a:rPr>
              <a:t>kaldırıyoruz.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6365" y="804329"/>
            <a:ext cx="419862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5">
                <a:latin typeface="Arial"/>
                <a:cs typeface="Arial"/>
              </a:rPr>
              <a:t>Açılan </a:t>
            </a:r>
            <a:r>
              <a:rPr dirty="0" sz="1800" spc="-75">
                <a:latin typeface="Arial"/>
                <a:cs typeface="Arial"/>
              </a:rPr>
              <a:t>menüden </a:t>
            </a:r>
            <a:r>
              <a:rPr dirty="0" sz="1800" spc="-140" b="1">
                <a:latin typeface="Arial"/>
                <a:cs typeface="Arial"/>
              </a:rPr>
              <a:t>Sort </a:t>
            </a:r>
            <a:r>
              <a:rPr dirty="0" sz="1800" spc="-60">
                <a:latin typeface="Arial"/>
                <a:cs typeface="Arial"/>
              </a:rPr>
              <a:t>butonuna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basılır.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297815" algn="l"/>
                <a:tab pos="1555750" algn="l"/>
                <a:tab pos="2249170" algn="l"/>
                <a:tab pos="2988945" algn="l"/>
                <a:tab pos="3403600" algn="l"/>
              </a:tabLst>
            </a:pPr>
            <a:r>
              <a:rPr dirty="0" sz="1800" spc="-90" b="1">
                <a:latin typeface="Arial"/>
                <a:cs typeface="Arial"/>
              </a:rPr>
              <a:t>3</a:t>
            </a:r>
            <a:r>
              <a:rPr dirty="0" sz="1800" spc="-90" b="1">
                <a:latin typeface="Arial"/>
                <a:cs typeface="Arial"/>
              </a:rPr>
              <a:t>	</a:t>
            </a:r>
            <a:r>
              <a:rPr dirty="0" sz="1800" spc="-120" b="1">
                <a:latin typeface="Arial"/>
                <a:cs typeface="Arial"/>
              </a:rPr>
              <a:t>nu</a:t>
            </a:r>
            <a:r>
              <a:rPr dirty="0" sz="1800" spc="-180" b="1">
                <a:latin typeface="Arial"/>
                <a:cs typeface="Arial"/>
              </a:rPr>
              <a:t>m</a:t>
            </a:r>
            <a:r>
              <a:rPr dirty="0" sz="1800" spc="-120" b="1">
                <a:latin typeface="Arial"/>
                <a:cs typeface="Arial"/>
              </a:rPr>
              <a:t>a</a:t>
            </a:r>
            <a:r>
              <a:rPr dirty="0" sz="1800" spc="-105" b="1">
                <a:latin typeface="Arial"/>
                <a:cs typeface="Arial"/>
              </a:rPr>
              <a:t>r</a:t>
            </a:r>
            <a:r>
              <a:rPr dirty="0" sz="1800" spc="-120" b="1">
                <a:latin typeface="Arial"/>
                <a:cs typeface="Arial"/>
              </a:rPr>
              <a:t>a</a:t>
            </a:r>
            <a:r>
              <a:rPr dirty="0" sz="1800" spc="-130" b="1">
                <a:latin typeface="Arial"/>
                <a:cs typeface="Arial"/>
              </a:rPr>
              <a:t>d</a:t>
            </a:r>
            <a:r>
              <a:rPr dirty="0" sz="1800" spc="-130" b="1">
                <a:latin typeface="Arial"/>
                <a:cs typeface="Arial"/>
              </a:rPr>
              <a:t>a</a:t>
            </a:r>
            <a:r>
              <a:rPr dirty="0" sz="1800" spc="-13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285" b="1">
                <a:latin typeface="Arial"/>
                <a:cs typeface="Arial"/>
              </a:rPr>
              <a:t>s</a:t>
            </a:r>
            <a:r>
              <a:rPr dirty="0" sz="1800" spc="-145" b="1">
                <a:latin typeface="Arial"/>
                <a:cs typeface="Arial"/>
              </a:rPr>
              <a:t>o</a:t>
            </a:r>
            <a:r>
              <a:rPr dirty="0" sz="1800" spc="-140" b="1">
                <a:latin typeface="Arial"/>
                <a:cs typeface="Arial"/>
              </a:rPr>
              <a:t>n</a:t>
            </a:r>
            <a:r>
              <a:rPr dirty="0" sz="1800" spc="-114" b="1">
                <a:latin typeface="Arial"/>
                <a:cs typeface="Arial"/>
              </a:rPr>
              <a:t>r</a:t>
            </a:r>
            <a:r>
              <a:rPr dirty="0" sz="1800" spc="-105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15" b="1">
                <a:latin typeface="Arial"/>
                <a:cs typeface="Arial"/>
              </a:rPr>
              <a:t>t</a:t>
            </a:r>
            <a:r>
              <a:rPr dirty="0" sz="1800" spc="-110" b="1">
                <a:latin typeface="Arial"/>
                <a:cs typeface="Arial"/>
              </a:rPr>
              <a:t>ek</a:t>
            </a:r>
            <a:r>
              <a:rPr dirty="0" sz="1800" spc="-120" b="1">
                <a:latin typeface="Arial"/>
                <a:cs typeface="Arial"/>
              </a:rPr>
              <a:t>r</a:t>
            </a:r>
            <a:r>
              <a:rPr dirty="0" sz="1800" spc="-120" b="1">
                <a:latin typeface="Arial"/>
                <a:cs typeface="Arial"/>
              </a:rPr>
              <a:t>a</a:t>
            </a:r>
            <a:r>
              <a:rPr dirty="0" sz="1800" spc="-65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135" b="1">
                <a:latin typeface="Arial"/>
                <a:cs typeface="Arial"/>
              </a:rPr>
              <a:t>bu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140" b="1">
                <a:latin typeface="Arial"/>
                <a:cs typeface="Arial"/>
              </a:rPr>
              <a:t>m</a:t>
            </a:r>
            <a:r>
              <a:rPr dirty="0" sz="1800" spc="-120" b="1">
                <a:latin typeface="Arial"/>
                <a:cs typeface="Arial"/>
              </a:rPr>
              <a:t>e</a:t>
            </a:r>
            <a:r>
              <a:rPr dirty="0" sz="1800" spc="-125" b="1">
                <a:latin typeface="Arial"/>
                <a:cs typeface="Arial"/>
              </a:rPr>
              <a:t>n</a:t>
            </a:r>
            <a:r>
              <a:rPr dirty="0" sz="1800" spc="-145" b="1">
                <a:latin typeface="Arial"/>
                <a:cs typeface="Arial"/>
              </a:rPr>
              <a:t>üd</a:t>
            </a:r>
            <a:r>
              <a:rPr dirty="0" sz="1800" spc="-65" b="1">
                <a:latin typeface="Arial"/>
                <a:cs typeface="Arial"/>
              </a:rPr>
              <a:t>e  </a:t>
            </a:r>
            <a:r>
              <a:rPr dirty="0" sz="1800" spc="-120" b="1">
                <a:latin typeface="Arial"/>
                <a:cs typeface="Arial"/>
              </a:rPr>
              <a:t>butonuna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120" b="1">
                <a:latin typeface="Arial"/>
                <a:cs typeface="Arial"/>
              </a:rPr>
              <a:t>basılır.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78393" y="1078649"/>
            <a:ext cx="572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10" b="1">
                <a:latin typeface="Arial"/>
                <a:cs typeface="Arial"/>
              </a:rPr>
              <a:t>A</a:t>
            </a:r>
            <a:r>
              <a:rPr dirty="0" sz="1800" spc="-145" b="1">
                <a:latin typeface="Arial"/>
                <a:cs typeface="Arial"/>
              </a:rPr>
              <a:t>pp</a:t>
            </a:r>
            <a:r>
              <a:rPr dirty="0" sz="1800" spc="-60" b="1">
                <a:latin typeface="Arial"/>
                <a:cs typeface="Arial"/>
              </a:rPr>
              <a:t>l</a:t>
            </a:r>
            <a:r>
              <a:rPr dirty="0" sz="1800" spc="-150" b="1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36593" y="4370489"/>
            <a:ext cx="49136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0">
                <a:latin typeface="Arial"/>
                <a:cs typeface="Arial"/>
              </a:rPr>
              <a:t>Bundan </a:t>
            </a:r>
            <a:r>
              <a:rPr dirty="0" sz="1800" spc="-95">
                <a:latin typeface="Arial"/>
                <a:cs typeface="Arial"/>
              </a:rPr>
              <a:t>sonra </a:t>
            </a:r>
            <a:r>
              <a:rPr dirty="0" sz="1800" spc="-105">
                <a:latin typeface="Arial"/>
                <a:cs typeface="Arial"/>
              </a:rPr>
              <a:t>ise </a:t>
            </a:r>
            <a:r>
              <a:rPr dirty="0" sz="1800" spc="-160" b="1">
                <a:latin typeface="Arial"/>
                <a:cs typeface="Arial"/>
              </a:rPr>
              <a:t>Add </a:t>
            </a:r>
            <a:r>
              <a:rPr dirty="0" sz="1800" spc="-55">
                <a:latin typeface="Arial"/>
                <a:cs typeface="Arial"/>
              </a:rPr>
              <a:t>butonuna </a:t>
            </a:r>
            <a:r>
              <a:rPr dirty="0" sz="1800" spc="-114">
                <a:latin typeface="Arial"/>
                <a:cs typeface="Arial"/>
              </a:rPr>
              <a:t>basarak </a:t>
            </a:r>
            <a:r>
              <a:rPr dirty="0" sz="1800" spc="-125" b="1">
                <a:latin typeface="Arial"/>
                <a:cs typeface="Arial"/>
              </a:rPr>
              <a:t>yeni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bir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36593" y="4644809"/>
            <a:ext cx="49155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tabLst>
                <a:tab pos="985519" algn="l"/>
                <a:tab pos="1864995" algn="l"/>
                <a:tab pos="2644140" algn="l"/>
                <a:tab pos="3732529" algn="l"/>
                <a:tab pos="4385945" algn="l"/>
              </a:tabLst>
            </a:pPr>
            <a:r>
              <a:rPr dirty="0" sz="1800" spc="-180" b="1">
                <a:latin typeface="Arial"/>
                <a:cs typeface="Arial"/>
              </a:rPr>
              <a:t>sı</a:t>
            </a:r>
            <a:r>
              <a:rPr dirty="0" sz="1800" spc="-105" b="1">
                <a:latin typeface="Arial"/>
                <a:cs typeface="Arial"/>
              </a:rPr>
              <a:t>r</a:t>
            </a:r>
            <a:r>
              <a:rPr dirty="0" sz="1800" spc="-125" b="1">
                <a:latin typeface="Arial"/>
                <a:cs typeface="Arial"/>
              </a:rPr>
              <a:t>a</a:t>
            </a:r>
            <a:r>
              <a:rPr dirty="0" sz="1800" spc="-60" b="1">
                <a:latin typeface="Arial"/>
                <a:cs typeface="Arial"/>
              </a:rPr>
              <a:t>l</a:t>
            </a:r>
            <a:r>
              <a:rPr dirty="0" sz="1800" spc="-120" b="1">
                <a:latin typeface="Arial"/>
                <a:cs typeface="Arial"/>
              </a:rPr>
              <a:t>a</a:t>
            </a:r>
            <a:r>
              <a:rPr dirty="0" sz="1800" spc="-150" b="1">
                <a:latin typeface="Arial"/>
                <a:cs typeface="Arial"/>
              </a:rPr>
              <a:t>m</a:t>
            </a:r>
            <a:r>
              <a:rPr dirty="0" sz="1800" spc="-114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165" b="1">
                <a:latin typeface="Arial"/>
                <a:cs typeface="Arial"/>
              </a:rPr>
              <a:t>k</a:t>
            </a:r>
            <a:r>
              <a:rPr dirty="0" sz="1800" spc="-135" b="1">
                <a:latin typeface="Arial"/>
                <a:cs typeface="Arial"/>
              </a:rPr>
              <a:t>u</a:t>
            </a:r>
            <a:r>
              <a:rPr dirty="0" sz="1800" spc="-105" b="1">
                <a:latin typeface="Arial"/>
                <a:cs typeface="Arial"/>
              </a:rPr>
              <a:t>r</a:t>
            </a:r>
            <a:r>
              <a:rPr dirty="0" sz="1800" spc="-120" b="1">
                <a:latin typeface="Arial"/>
                <a:cs typeface="Arial"/>
              </a:rPr>
              <a:t>a</a:t>
            </a:r>
            <a:r>
              <a:rPr dirty="0" sz="1800" spc="-65" b="1">
                <a:latin typeface="Arial"/>
                <a:cs typeface="Arial"/>
              </a:rPr>
              <a:t>lı</a:t>
            </a:r>
            <a:r>
              <a:rPr dirty="0" sz="1800" spc="-145" b="1">
                <a:latin typeface="Arial"/>
                <a:cs typeface="Arial"/>
              </a:rPr>
              <a:t>n</a:t>
            </a:r>
            <a:r>
              <a:rPr dirty="0" sz="1800" spc="-60" b="1">
                <a:latin typeface="Arial"/>
                <a:cs typeface="Arial"/>
              </a:rPr>
              <a:t>ı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65" b="1">
                <a:latin typeface="Arial"/>
                <a:cs typeface="Arial"/>
              </a:rPr>
              <a:t>li</a:t>
            </a:r>
            <a:r>
              <a:rPr dirty="0" sz="1800" spc="-305" b="1">
                <a:latin typeface="Arial"/>
                <a:cs typeface="Arial"/>
              </a:rPr>
              <a:t>s</a:t>
            </a:r>
            <a:r>
              <a:rPr dirty="0" sz="1800" spc="-20" b="1">
                <a:latin typeface="Arial"/>
                <a:cs typeface="Arial"/>
              </a:rPr>
              <a:t>t</a:t>
            </a:r>
            <a:r>
              <a:rPr dirty="0" sz="1800" spc="-120" b="1">
                <a:latin typeface="Arial"/>
                <a:cs typeface="Arial"/>
              </a:rPr>
              <a:t>e</a:t>
            </a:r>
            <a:r>
              <a:rPr dirty="0" sz="1800" spc="-180" b="1">
                <a:latin typeface="Arial"/>
                <a:cs typeface="Arial"/>
              </a:rPr>
              <a:t>y</a:t>
            </a:r>
            <a:r>
              <a:rPr dirty="0" sz="1800" spc="-10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100" b="1">
                <a:latin typeface="Arial"/>
                <a:cs typeface="Arial"/>
              </a:rPr>
              <a:t>e</a:t>
            </a:r>
            <a:r>
              <a:rPr dirty="0" sz="1800" spc="-150" b="1">
                <a:latin typeface="Arial"/>
                <a:cs typeface="Arial"/>
              </a:rPr>
              <a:t>k</a:t>
            </a:r>
            <a:r>
              <a:rPr dirty="0" sz="1800" spc="-65" b="1">
                <a:latin typeface="Arial"/>
                <a:cs typeface="Arial"/>
              </a:rPr>
              <a:t>li</a:t>
            </a:r>
            <a:r>
              <a:rPr dirty="0" sz="1800" spc="-170" b="1">
                <a:latin typeface="Arial"/>
                <a:cs typeface="Arial"/>
              </a:rPr>
              <a:t>y</a:t>
            </a:r>
            <a:r>
              <a:rPr dirty="0" sz="1800" spc="-145" b="1">
                <a:latin typeface="Arial"/>
                <a:cs typeface="Arial"/>
              </a:rPr>
              <a:t>o</a:t>
            </a:r>
            <a:r>
              <a:rPr dirty="0" sz="1800" spc="-105" b="1">
                <a:latin typeface="Arial"/>
                <a:cs typeface="Arial"/>
              </a:rPr>
              <a:t>ru</a:t>
            </a:r>
            <a:r>
              <a:rPr dirty="0" sz="1800" spc="-200" b="1">
                <a:latin typeface="Arial"/>
                <a:cs typeface="Arial"/>
              </a:rPr>
              <a:t>z</a:t>
            </a:r>
            <a:r>
              <a:rPr dirty="0" sz="1800" spc="-20" b="1">
                <a:latin typeface="Arial"/>
                <a:cs typeface="Arial"/>
              </a:rPr>
              <a:t>.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195">
                <a:latin typeface="Arial"/>
                <a:cs typeface="Arial"/>
              </a:rPr>
              <a:t>D</a:t>
            </a:r>
            <a:r>
              <a:rPr dirty="0" sz="1800" spc="-100">
                <a:latin typeface="Arial"/>
                <a:cs typeface="Arial"/>
              </a:rPr>
              <a:t>ah</a:t>
            </a:r>
            <a:r>
              <a:rPr dirty="0" sz="1800" spc="-14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30">
                <a:latin typeface="Arial"/>
                <a:cs typeface="Arial"/>
              </a:rPr>
              <a:t>so</a:t>
            </a:r>
            <a:r>
              <a:rPr dirty="0" sz="1800" spc="-60">
                <a:latin typeface="Arial"/>
                <a:cs typeface="Arial"/>
              </a:rPr>
              <a:t>n</a:t>
            </a:r>
            <a:r>
              <a:rPr dirty="0" sz="1800" spc="-20">
                <a:latin typeface="Arial"/>
                <a:cs typeface="Arial"/>
              </a:rPr>
              <a:t>r</a:t>
            </a:r>
            <a:r>
              <a:rPr dirty="0" sz="1800" spc="-95">
                <a:latin typeface="Arial"/>
                <a:cs typeface="Arial"/>
              </a:rPr>
              <a:t>a  </a:t>
            </a:r>
            <a:r>
              <a:rPr dirty="0" sz="1800" spc="-65">
                <a:latin typeface="Arial"/>
                <a:cs typeface="Arial"/>
              </a:rPr>
              <a:t>eklediğimiz kuralın </a:t>
            </a:r>
            <a:r>
              <a:rPr dirty="0" sz="1800" spc="-135" b="1" i="1">
                <a:latin typeface="Arial"/>
                <a:cs typeface="Arial"/>
              </a:rPr>
              <a:t>Field </a:t>
            </a:r>
            <a:r>
              <a:rPr dirty="0" sz="1800" spc="-114" b="1" i="1">
                <a:latin typeface="Arial"/>
                <a:cs typeface="Arial"/>
              </a:rPr>
              <a:t>Name </a:t>
            </a:r>
            <a:r>
              <a:rPr dirty="0" sz="1800" spc="-95" i="1">
                <a:latin typeface="Arial"/>
                <a:cs typeface="Arial"/>
              </a:rPr>
              <a:t>kısmından </a:t>
            </a:r>
            <a:r>
              <a:rPr dirty="0" sz="1800" spc="-110" i="1">
                <a:latin typeface="Arial"/>
                <a:cs typeface="Arial"/>
              </a:rPr>
              <a:t>bize</a:t>
            </a:r>
            <a:r>
              <a:rPr dirty="0" sz="1800" spc="110" i="1">
                <a:latin typeface="Arial"/>
                <a:cs typeface="Arial"/>
              </a:rPr>
              <a:t> </a:t>
            </a:r>
            <a:r>
              <a:rPr dirty="0" sz="1800" spc="-85" i="1">
                <a:latin typeface="Arial"/>
                <a:cs typeface="Arial"/>
              </a:rPr>
              <a:t>lazım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36822" y="5193448"/>
            <a:ext cx="49110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85570" algn="l"/>
                <a:tab pos="3260090" algn="l"/>
              </a:tabLst>
            </a:pPr>
            <a:r>
              <a:rPr dirty="0" sz="1800" spc="-60" i="1">
                <a:latin typeface="Arial"/>
                <a:cs typeface="Arial"/>
              </a:rPr>
              <a:t>olan </a:t>
            </a:r>
            <a:r>
              <a:rPr dirty="0" sz="1800" spc="60" i="1">
                <a:latin typeface="Arial"/>
                <a:cs typeface="Arial"/>
              </a:rPr>
              <a:t> </a:t>
            </a:r>
            <a:r>
              <a:rPr dirty="0" sz="1800" spc="-114" b="1" i="1">
                <a:latin typeface="Arial"/>
                <a:cs typeface="Arial"/>
              </a:rPr>
              <a:t>Activity	</a:t>
            </a:r>
            <a:r>
              <a:rPr dirty="0" sz="1800" spc="-80" b="1" i="1">
                <a:latin typeface="Arial"/>
                <a:cs typeface="Arial"/>
              </a:rPr>
              <a:t>ID‘i </a:t>
            </a:r>
            <a:r>
              <a:rPr dirty="0" sz="1800" spc="80" b="1" i="1">
                <a:latin typeface="Arial"/>
                <a:cs typeface="Arial"/>
              </a:rPr>
              <a:t> </a:t>
            </a:r>
            <a:r>
              <a:rPr dirty="0" sz="1800" spc="-100" b="1" i="1">
                <a:latin typeface="Arial"/>
                <a:cs typeface="Arial"/>
              </a:rPr>
              <a:t>açılır </a:t>
            </a:r>
            <a:r>
              <a:rPr dirty="0" sz="1800" spc="105" b="1" i="1">
                <a:latin typeface="Arial"/>
                <a:cs typeface="Arial"/>
              </a:rPr>
              <a:t> </a:t>
            </a:r>
            <a:r>
              <a:rPr dirty="0" sz="1800" spc="-80" i="1">
                <a:latin typeface="Arial"/>
                <a:cs typeface="Arial"/>
              </a:rPr>
              <a:t>listeden	</a:t>
            </a:r>
            <a:r>
              <a:rPr dirty="0" sz="1800" spc="-135" i="1">
                <a:latin typeface="Arial"/>
                <a:cs typeface="Arial"/>
              </a:rPr>
              <a:t>seçersek </a:t>
            </a:r>
            <a:r>
              <a:rPr dirty="0" sz="1800" spc="-140" b="1" i="1">
                <a:latin typeface="Arial"/>
                <a:cs typeface="Arial"/>
              </a:rPr>
              <a:t>ve </a:t>
            </a:r>
            <a:r>
              <a:rPr dirty="0" sz="1800" spc="-150" b="1" i="1">
                <a:latin typeface="Arial"/>
                <a:cs typeface="Arial"/>
              </a:rPr>
              <a:t>Sort  </a:t>
            </a:r>
            <a:r>
              <a:rPr dirty="0" sz="1800" spc="-125" b="1" i="1">
                <a:latin typeface="Arial"/>
                <a:cs typeface="Arial"/>
              </a:rPr>
              <a:t>Order </a:t>
            </a:r>
            <a:r>
              <a:rPr dirty="0" sz="1800" spc="-100" i="1">
                <a:latin typeface="Arial"/>
                <a:cs typeface="Arial"/>
              </a:rPr>
              <a:t>kısmında </a:t>
            </a:r>
            <a:r>
              <a:rPr dirty="0" sz="1800" spc="-114" i="1">
                <a:latin typeface="Arial"/>
                <a:cs typeface="Arial"/>
              </a:rPr>
              <a:t>ise </a:t>
            </a:r>
            <a:r>
              <a:rPr dirty="0" sz="1800" spc="-80" i="1">
                <a:latin typeface="Arial"/>
                <a:cs typeface="Arial"/>
              </a:rPr>
              <a:t>sıralamanın </a:t>
            </a:r>
            <a:r>
              <a:rPr dirty="0" sz="1800" spc="-90" i="1">
                <a:latin typeface="Arial"/>
                <a:cs typeface="Arial"/>
              </a:rPr>
              <a:t>nasıl </a:t>
            </a:r>
            <a:r>
              <a:rPr dirty="0" sz="1800" spc="-80" i="1">
                <a:latin typeface="Arial"/>
                <a:cs typeface="Arial"/>
              </a:rPr>
              <a:t>olacağına</a:t>
            </a:r>
            <a:r>
              <a:rPr dirty="0" sz="1800" spc="290" i="1">
                <a:latin typeface="Arial"/>
                <a:cs typeface="Arial"/>
              </a:rPr>
              <a:t> </a:t>
            </a:r>
            <a:r>
              <a:rPr dirty="0" sz="1800" spc="-65" i="1">
                <a:latin typeface="Arial"/>
                <a:cs typeface="Arial"/>
              </a:rPr>
              <a:t>karar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36365" y="5742089"/>
            <a:ext cx="491490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70" i="1">
                <a:latin typeface="Arial"/>
                <a:cs typeface="Arial"/>
              </a:rPr>
              <a:t>veriyoruz</a:t>
            </a:r>
            <a:r>
              <a:rPr dirty="0" sz="1800" spc="-70" b="1" i="1">
                <a:latin typeface="Arial"/>
                <a:cs typeface="Arial"/>
              </a:rPr>
              <a:t>. </a:t>
            </a:r>
            <a:r>
              <a:rPr dirty="0" sz="1800" spc="-180" b="1" i="1">
                <a:latin typeface="Arial"/>
                <a:cs typeface="Arial"/>
              </a:rPr>
              <a:t>Ascending </a:t>
            </a:r>
            <a:r>
              <a:rPr dirty="0" sz="1800" spc="-60" b="1" i="1">
                <a:latin typeface="Arial"/>
                <a:cs typeface="Arial"/>
              </a:rPr>
              <a:t>(artan) </a:t>
            </a:r>
            <a:r>
              <a:rPr dirty="0" sz="1800" spc="-75" i="1">
                <a:latin typeface="Arial"/>
                <a:cs typeface="Arial"/>
              </a:rPr>
              <a:t>seçilir </a:t>
            </a:r>
            <a:r>
              <a:rPr dirty="0" sz="1800" spc="-114" i="1">
                <a:latin typeface="Arial"/>
                <a:cs typeface="Arial"/>
              </a:rPr>
              <a:t>ise </a:t>
            </a:r>
            <a:r>
              <a:rPr dirty="0" sz="1800" spc="-140" b="1" i="1">
                <a:latin typeface="Arial"/>
                <a:cs typeface="Arial"/>
              </a:rPr>
              <a:t>en </a:t>
            </a:r>
            <a:r>
              <a:rPr dirty="0" sz="1800" spc="-204" b="1" i="1">
                <a:latin typeface="Arial"/>
                <a:cs typeface="Arial"/>
              </a:rPr>
              <a:t>son  </a:t>
            </a:r>
            <a:r>
              <a:rPr dirty="0" sz="1800" spc="-105" b="1" i="1">
                <a:latin typeface="Arial"/>
                <a:cs typeface="Arial"/>
              </a:rPr>
              <a:t>yazılan </a:t>
            </a:r>
            <a:r>
              <a:rPr dirty="0" sz="1800" spc="-80" b="1" i="1">
                <a:latin typeface="Arial"/>
                <a:cs typeface="Arial"/>
              </a:rPr>
              <a:t>aktivite </a:t>
            </a:r>
            <a:r>
              <a:rPr dirty="0" sz="1800" spc="-145" b="1" i="1">
                <a:latin typeface="Arial"/>
                <a:cs typeface="Arial"/>
              </a:rPr>
              <a:t>ismi  </a:t>
            </a:r>
            <a:r>
              <a:rPr dirty="0" sz="1800" spc="-140" b="1" i="1">
                <a:latin typeface="Arial"/>
                <a:cs typeface="Arial"/>
              </a:rPr>
              <a:t>en </a:t>
            </a:r>
            <a:r>
              <a:rPr dirty="0" sz="1800" spc="-120" b="1" i="1">
                <a:latin typeface="Arial"/>
                <a:cs typeface="Arial"/>
              </a:rPr>
              <a:t>üstte  olur.  </a:t>
            </a:r>
            <a:r>
              <a:rPr dirty="0" sz="1800" spc="-165" b="1" i="1">
                <a:latin typeface="Arial"/>
                <a:cs typeface="Arial"/>
              </a:rPr>
              <a:t>Descending  </a:t>
            </a:r>
            <a:r>
              <a:rPr dirty="0" sz="1800" spc="-85" b="1" i="1">
                <a:latin typeface="Arial"/>
                <a:cs typeface="Arial"/>
              </a:rPr>
              <a:t>(azalan) </a:t>
            </a:r>
            <a:r>
              <a:rPr dirty="0" sz="1800" spc="-95" i="1">
                <a:latin typeface="Arial"/>
                <a:cs typeface="Arial"/>
              </a:rPr>
              <a:t>seçilirse </a:t>
            </a:r>
            <a:r>
              <a:rPr dirty="0" sz="1800" spc="-135" b="1" i="1">
                <a:latin typeface="Arial"/>
                <a:cs typeface="Arial"/>
              </a:rPr>
              <a:t>en </a:t>
            </a:r>
            <a:r>
              <a:rPr dirty="0" sz="1800" spc="-200" b="1" i="1">
                <a:latin typeface="Arial"/>
                <a:cs typeface="Arial"/>
              </a:rPr>
              <a:t>son </a:t>
            </a:r>
            <a:r>
              <a:rPr dirty="0" sz="1800" spc="-105" b="1" i="1">
                <a:latin typeface="Arial"/>
                <a:cs typeface="Arial"/>
              </a:rPr>
              <a:t>yazılan </a:t>
            </a:r>
            <a:r>
              <a:rPr dirty="0" sz="1800" spc="-80" b="1" i="1">
                <a:latin typeface="Arial"/>
                <a:cs typeface="Arial"/>
              </a:rPr>
              <a:t>aktivite </a:t>
            </a:r>
            <a:r>
              <a:rPr dirty="0" sz="1800" spc="-145" b="1" i="1">
                <a:latin typeface="Arial"/>
                <a:cs typeface="Arial"/>
              </a:rPr>
              <a:t>ismi</a:t>
            </a:r>
            <a:r>
              <a:rPr dirty="0" sz="1800" spc="210" b="1" i="1">
                <a:latin typeface="Arial"/>
                <a:cs typeface="Arial"/>
              </a:rPr>
              <a:t> </a:t>
            </a:r>
            <a:r>
              <a:rPr dirty="0" sz="1800" spc="-135" b="1" i="1">
                <a:latin typeface="Arial"/>
                <a:cs typeface="Arial"/>
              </a:rPr>
              <a:t>en  </a:t>
            </a:r>
            <a:r>
              <a:rPr dirty="0" sz="1800" spc="-40" b="1" i="1">
                <a:latin typeface="Arial"/>
                <a:cs typeface="Arial"/>
              </a:rPr>
              <a:t>altta</a:t>
            </a:r>
            <a:r>
              <a:rPr dirty="0" sz="1800" spc="-70" b="1" i="1">
                <a:latin typeface="Arial"/>
                <a:cs typeface="Arial"/>
              </a:rPr>
              <a:t> </a:t>
            </a:r>
            <a:r>
              <a:rPr dirty="0" sz="1800" spc="-120" b="1" i="1">
                <a:latin typeface="Arial"/>
                <a:cs typeface="Arial"/>
              </a:rPr>
              <a:t>olur.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052749" y="1411185"/>
            <a:ext cx="722630" cy="3930015"/>
            <a:chOff x="3052749" y="1411185"/>
            <a:chExt cx="722630" cy="3930015"/>
          </a:xfrm>
        </p:grpSpPr>
        <p:sp>
          <p:nvSpPr>
            <p:cNvPr id="20" name="object 20"/>
            <p:cNvSpPr/>
            <p:nvPr/>
          </p:nvSpPr>
          <p:spPr>
            <a:xfrm>
              <a:off x="3071799" y="1430235"/>
              <a:ext cx="636905" cy="3891915"/>
            </a:xfrm>
            <a:custGeom>
              <a:avLst/>
              <a:gdLst/>
              <a:ahLst/>
              <a:cxnLst/>
              <a:rect l="l" t="t" r="r" b="b"/>
              <a:pathLst>
                <a:path w="636904" h="3891915">
                  <a:moveTo>
                    <a:pt x="0" y="3891864"/>
                  </a:moveTo>
                  <a:lnTo>
                    <a:pt x="636854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624389" y="1430235"/>
              <a:ext cx="132080" cy="123825"/>
            </a:xfrm>
            <a:custGeom>
              <a:avLst/>
              <a:gdLst/>
              <a:ahLst/>
              <a:cxnLst/>
              <a:rect l="l" t="t" r="r" b="b"/>
              <a:pathLst>
                <a:path w="132079" h="123825">
                  <a:moveTo>
                    <a:pt x="0" y="102031"/>
                  </a:moveTo>
                  <a:lnTo>
                    <a:pt x="84264" y="0"/>
                  </a:lnTo>
                  <a:lnTo>
                    <a:pt x="131597" y="12357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472" y="740090"/>
            <a:ext cx="7858175" cy="6046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376" y="788911"/>
            <a:ext cx="4225290" cy="56337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43204" indent="-23114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</a:t>
            </a:r>
            <a:r>
              <a:rPr dirty="0" sz="1800" spc="-300" b="1">
                <a:latin typeface="Arial"/>
                <a:cs typeface="Arial"/>
              </a:rPr>
              <a:t>ROJE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</a:t>
            </a:r>
            <a:r>
              <a:rPr dirty="0" sz="1800" spc="-295" b="1">
                <a:latin typeface="Arial"/>
                <a:cs typeface="Arial"/>
              </a:rPr>
              <a:t> </a:t>
            </a:r>
            <a:r>
              <a:rPr dirty="0" sz="1800" spc="-145" b="1">
                <a:latin typeface="Arial"/>
                <a:cs typeface="Arial"/>
              </a:rPr>
              <a:t>YÖNETİMİ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130" b="1">
                <a:latin typeface="Arial"/>
                <a:cs typeface="Arial"/>
              </a:rPr>
              <a:t>YÖNETİMİNİN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235" b="1">
                <a:latin typeface="Arial"/>
                <a:cs typeface="Arial"/>
              </a:rPr>
              <a:t>TARİHÇESİ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130" b="1">
                <a:latin typeface="Arial"/>
                <a:cs typeface="Arial"/>
              </a:rPr>
              <a:t>TEMİN/TESLİM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spc="-210" b="1">
                <a:latin typeface="Arial"/>
                <a:cs typeface="Arial"/>
              </a:rPr>
              <a:t>YÖNTEMLERİ</a:t>
            </a:r>
            <a:endParaRPr sz="1800">
              <a:latin typeface="Arial"/>
              <a:cs typeface="Arial"/>
            </a:endParaRPr>
          </a:p>
          <a:p>
            <a:pPr lvl="1"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175">
                <a:latin typeface="Arial"/>
                <a:cs typeface="Arial"/>
              </a:rPr>
              <a:t>Yaygın </a:t>
            </a:r>
            <a:r>
              <a:rPr dirty="0" sz="1800" spc="-80">
                <a:latin typeface="Arial"/>
                <a:cs typeface="Arial"/>
              </a:rPr>
              <a:t>Kullanılan </a:t>
            </a: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110">
                <a:latin typeface="Arial"/>
                <a:cs typeface="Arial"/>
              </a:rPr>
              <a:t>Telim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Sistemleri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229" b="1">
                <a:latin typeface="Arial"/>
                <a:cs typeface="Arial"/>
              </a:rPr>
              <a:t>YAŞAM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190" b="1">
                <a:latin typeface="Arial"/>
                <a:cs typeface="Arial"/>
              </a:rPr>
              <a:t>DÖNGÜSÜ</a:t>
            </a:r>
            <a:endParaRPr sz="1800">
              <a:latin typeface="Arial"/>
              <a:cs typeface="Arial"/>
            </a:endParaRPr>
          </a:p>
          <a:p>
            <a:pPr lvl="1"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95">
                <a:latin typeface="Arial"/>
                <a:cs typeface="Arial"/>
              </a:rPr>
              <a:t>Yönetim </a:t>
            </a:r>
            <a:r>
              <a:rPr dirty="0" sz="1800" spc="-135">
                <a:latin typeface="Arial"/>
                <a:cs typeface="Arial"/>
              </a:rPr>
              <a:t>Süreç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Grupları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105">
                <a:latin typeface="Arial"/>
                <a:cs typeface="Arial"/>
              </a:rPr>
              <a:t>Başlatma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100">
                <a:latin typeface="Arial"/>
                <a:cs typeface="Arial"/>
              </a:rPr>
              <a:t>Planlama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90">
                <a:latin typeface="Arial"/>
                <a:cs typeface="Arial"/>
              </a:rPr>
              <a:t>Yürütme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85">
                <a:latin typeface="Arial"/>
                <a:cs typeface="Arial"/>
              </a:rPr>
              <a:t>İzleme </a:t>
            </a:r>
            <a:r>
              <a:rPr dirty="0" sz="1800" spc="-105">
                <a:latin typeface="Arial"/>
                <a:cs typeface="Arial"/>
              </a:rPr>
              <a:t>ve </a:t>
            </a:r>
            <a:r>
              <a:rPr dirty="0" sz="1800" spc="-55">
                <a:latin typeface="Arial"/>
                <a:cs typeface="Arial"/>
              </a:rPr>
              <a:t>Kontrol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140">
                <a:latin typeface="Arial"/>
                <a:cs typeface="Arial"/>
              </a:rPr>
              <a:t>Kapanış</a:t>
            </a:r>
            <a:endParaRPr sz="1800">
              <a:latin typeface="Arial"/>
              <a:cs typeface="Arial"/>
            </a:endParaRPr>
          </a:p>
          <a:p>
            <a:pPr lvl="1" marL="574675" indent="-10604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57531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70">
                <a:latin typeface="Arial"/>
                <a:cs typeface="Arial"/>
              </a:rPr>
              <a:t>Bilgi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Alanları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120">
                <a:latin typeface="Arial"/>
                <a:cs typeface="Arial"/>
              </a:rPr>
              <a:t>Entegrasyon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2" marL="1108710" indent="-18288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09345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155">
                <a:latin typeface="Arial"/>
                <a:cs typeface="Arial"/>
              </a:rPr>
              <a:t>Kapsam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3" marL="15151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1515745" algn="l"/>
              </a:tabLst>
            </a:pPr>
            <a:r>
              <a:rPr dirty="0" sz="1800" spc="-125">
                <a:latin typeface="Arial"/>
                <a:cs typeface="Arial"/>
              </a:rPr>
              <a:t>İş </a:t>
            </a:r>
            <a:r>
              <a:rPr dirty="0" sz="1800" spc="-85">
                <a:latin typeface="Arial"/>
                <a:cs typeface="Arial"/>
              </a:rPr>
              <a:t>Kırılım </a:t>
            </a:r>
            <a:r>
              <a:rPr dirty="0" sz="1800" spc="-170">
                <a:latin typeface="Arial"/>
                <a:cs typeface="Arial"/>
              </a:rPr>
              <a:t>Yapısı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65">
                <a:latin typeface="Arial"/>
                <a:cs typeface="Arial"/>
              </a:rPr>
              <a:t>(WBS)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927" y="742949"/>
            <a:ext cx="7611285" cy="6115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64121"/>
            <a:ext cx="9144000" cy="6122670"/>
            <a:chOff x="0" y="664121"/>
            <a:chExt cx="9144000" cy="6122670"/>
          </a:xfrm>
        </p:grpSpPr>
        <p:sp>
          <p:nvSpPr>
            <p:cNvPr id="3" name="object 3"/>
            <p:cNvSpPr/>
            <p:nvPr/>
          </p:nvSpPr>
          <p:spPr>
            <a:xfrm>
              <a:off x="92707" y="746314"/>
              <a:ext cx="6944283" cy="31419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692696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 h="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1404" y="3857623"/>
              <a:ext cx="7370318" cy="29289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240534" y="824822"/>
            <a:ext cx="8767016" cy="4305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214282" y="851458"/>
            <a:ext cx="8734331" cy="4176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110094" y="837335"/>
            <a:ext cx="8813742" cy="5734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264537" y="810927"/>
            <a:ext cx="8568609" cy="5163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5977" y="823676"/>
            <a:ext cx="5950585" cy="5677535"/>
            <a:chOff x="205977" y="823676"/>
            <a:chExt cx="5950585" cy="5677535"/>
          </a:xfrm>
        </p:grpSpPr>
        <p:sp>
          <p:nvSpPr>
            <p:cNvPr id="4" name="object 4"/>
            <p:cNvSpPr/>
            <p:nvPr/>
          </p:nvSpPr>
          <p:spPr>
            <a:xfrm>
              <a:off x="205977" y="823676"/>
              <a:ext cx="5189080" cy="24493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57812" y="928662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30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7"/>
                  </a:lnTo>
                  <a:lnTo>
                    <a:pt x="773812" y="489655"/>
                  </a:lnTo>
                  <a:lnTo>
                    <a:pt x="759365" y="534918"/>
                  </a:lnTo>
                  <a:lnTo>
                    <a:pt x="739778" y="577619"/>
                  </a:lnTo>
                  <a:lnTo>
                    <a:pt x="715417" y="617388"/>
                  </a:lnTo>
                  <a:lnTo>
                    <a:pt x="686653" y="653858"/>
                  </a:lnTo>
                  <a:lnTo>
                    <a:pt x="653852" y="686660"/>
                  </a:lnTo>
                  <a:lnTo>
                    <a:pt x="617384" y="715426"/>
                  </a:lnTo>
                  <a:lnTo>
                    <a:pt x="577616" y="739787"/>
                  </a:lnTo>
                  <a:lnTo>
                    <a:pt x="534917" y="759376"/>
                  </a:lnTo>
                  <a:lnTo>
                    <a:pt x="489654" y="773824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9022" y="3655682"/>
              <a:ext cx="5492372" cy="28451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647537" y="1072654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57812" y="2928937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29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7"/>
                </a:lnTo>
                <a:lnTo>
                  <a:pt x="773812" y="489655"/>
                </a:lnTo>
                <a:lnTo>
                  <a:pt x="759365" y="534918"/>
                </a:lnTo>
                <a:lnTo>
                  <a:pt x="739778" y="577619"/>
                </a:lnTo>
                <a:lnTo>
                  <a:pt x="715417" y="617388"/>
                </a:lnTo>
                <a:lnTo>
                  <a:pt x="686653" y="653858"/>
                </a:lnTo>
                <a:lnTo>
                  <a:pt x="653852" y="686660"/>
                </a:lnTo>
                <a:lnTo>
                  <a:pt x="617384" y="715426"/>
                </a:lnTo>
                <a:lnTo>
                  <a:pt x="577616" y="739787"/>
                </a:lnTo>
                <a:lnTo>
                  <a:pt x="534917" y="759376"/>
                </a:lnTo>
                <a:lnTo>
                  <a:pt x="489654" y="773824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647537" y="3072930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79274" y="804329"/>
            <a:ext cx="186880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64540" algn="l"/>
                <a:tab pos="1641475" algn="l"/>
              </a:tabLst>
            </a:pPr>
            <a:r>
              <a:rPr dirty="0" sz="1800" spc="-70">
                <a:latin typeface="Arial"/>
                <a:cs typeface="Arial"/>
              </a:rPr>
              <a:t>Bütün	</a:t>
            </a:r>
            <a:r>
              <a:rPr dirty="0" sz="1800" spc="-40">
                <a:latin typeface="Arial"/>
                <a:cs typeface="Arial"/>
              </a:rPr>
              <a:t>aktivitelerin  </a:t>
            </a:r>
            <a:r>
              <a:rPr dirty="0" sz="1800" spc="-45">
                <a:latin typeface="Arial"/>
                <a:cs typeface="Arial"/>
              </a:rPr>
              <a:t>oluşturulduktan  </a:t>
            </a:r>
            <a:r>
              <a:rPr dirty="0" sz="1800" spc="-310" b="1" i="1">
                <a:latin typeface="Arial"/>
                <a:cs typeface="Arial"/>
              </a:rPr>
              <a:t>T</a:t>
            </a:r>
            <a:r>
              <a:rPr dirty="0" sz="1800" spc="-185" b="1" i="1">
                <a:latin typeface="Arial"/>
                <a:cs typeface="Arial"/>
              </a:rPr>
              <a:t>o</a:t>
            </a:r>
            <a:r>
              <a:rPr dirty="0" sz="1800" spc="-165" b="1" i="1">
                <a:latin typeface="Arial"/>
                <a:cs typeface="Arial"/>
              </a:rPr>
              <a:t>o</a:t>
            </a:r>
            <a:r>
              <a:rPr dirty="0" sz="1800" spc="-60" b="1" i="1">
                <a:latin typeface="Arial"/>
                <a:cs typeface="Arial"/>
              </a:rPr>
              <a:t>l</a:t>
            </a:r>
            <a:r>
              <a:rPr dirty="0" sz="1800" spc="-300" b="1" i="1">
                <a:latin typeface="Arial"/>
                <a:cs typeface="Arial"/>
              </a:rPr>
              <a:t>s</a:t>
            </a:r>
            <a:r>
              <a:rPr dirty="0" sz="1800" spc="-250" b="1" i="1">
                <a:latin typeface="Arial"/>
                <a:cs typeface="Arial"/>
              </a:rPr>
              <a:t>&gt;</a:t>
            </a:r>
            <a:r>
              <a:rPr dirty="0" sz="1800" spc="-275" b="1" i="1">
                <a:latin typeface="Arial"/>
                <a:cs typeface="Arial"/>
              </a:rPr>
              <a:t>S</a:t>
            </a:r>
            <a:r>
              <a:rPr dirty="0" sz="1800" spc="-265" b="1" i="1">
                <a:latin typeface="Arial"/>
                <a:cs typeface="Arial"/>
              </a:rPr>
              <a:t>c</a:t>
            </a:r>
            <a:r>
              <a:rPr dirty="0" sz="1800" spc="-160" b="1" i="1">
                <a:latin typeface="Arial"/>
                <a:cs typeface="Arial"/>
              </a:rPr>
              <a:t>h</a:t>
            </a:r>
            <a:r>
              <a:rPr dirty="0" sz="1800" spc="-120" b="1" i="1">
                <a:latin typeface="Arial"/>
                <a:cs typeface="Arial"/>
              </a:rPr>
              <a:t>e</a:t>
            </a:r>
            <a:r>
              <a:rPr dirty="0" sz="1800" spc="-155" b="1" i="1">
                <a:latin typeface="Arial"/>
                <a:cs typeface="Arial"/>
              </a:rPr>
              <a:t>du</a:t>
            </a:r>
            <a:r>
              <a:rPr dirty="0" sz="1800" spc="-60" b="1" i="1">
                <a:latin typeface="Arial"/>
                <a:cs typeface="Arial"/>
              </a:rPr>
              <a:t>l</a:t>
            </a:r>
            <a:r>
              <a:rPr dirty="0" sz="1800" spc="-120" b="1" i="1">
                <a:latin typeface="Arial"/>
                <a:cs typeface="Arial"/>
              </a:rPr>
              <a:t>e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40" i="1">
                <a:latin typeface="Arial"/>
                <a:cs typeface="Arial"/>
              </a:rPr>
              <a:t>ile 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spc="-160" b="1" i="1">
                <a:latin typeface="Arial"/>
                <a:cs typeface="Arial"/>
              </a:rPr>
              <a:t>hesap</a:t>
            </a:r>
            <a:r>
              <a:rPr dirty="0" sz="1800" spc="-125" b="1" i="1">
                <a:latin typeface="Arial"/>
                <a:cs typeface="Arial"/>
              </a:rPr>
              <a:t> </a:t>
            </a:r>
            <a:r>
              <a:rPr dirty="0" sz="1800" spc="-75" i="1">
                <a:latin typeface="Arial"/>
                <a:cs typeface="Arial"/>
              </a:rPr>
              <a:t>yaptıracağız.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11528" y="804329"/>
            <a:ext cx="73977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latin typeface="Arial"/>
                <a:cs typeface="Arial"/>
              </a:rPr>
              <a:t>ili</a:t>
            </a:r>
            <a:r>
              <a:rPr dirty="0" sz="1800" spc="-75">
                <a:latin typeface="Arial"/>
                <a:cs typeface="Arial"/>
              </a:rPr>
              <a:t>ş</a:t>
            </a:r>
            <a:r>
              <a:rPr dirty="0" sz="1800" spc="-90">
                <a:latin typeface="Arial"/>
                <a:cs typeface="Arial"/>
              </a:rPr>
              <a:t>k</a:t>
            </a:r>
            <a:r>
              <a:rPr dirty="0" sz="1800" spc="-20">
                <a:latin typeface="Arial"/>
                <a:cs typeface="Arial"/>
              </a:rPr>
              <a:t>il</a:t>
            </a:r>
            <a:r>
              <a:rPr dirty="0" sz="1800" spc="-50">
                <a:latin typeface="Arial"/>
                <a:cs typeface="Arial"/>
              </a:rPr>
              <a:t>e</a:t>
            </a:r>
            <a:r>
              <a:rPr dirty="0" sz="1800" spc="20">
                <a:latin typeface="Arial"/>
                <a:cs typeface="Arial"/>
              </a:rPr>
              <a:t>ri  </a:t>
            </a:r>
            <a:r>
              <a:rPr dirty="0" sz="1800" spc="-130">
                <a:latin typeface="Arial"/>
                <a:cs typeface="Arial"/>
              </a:rPr>
              <a:t>so</a:t>
            </a:r>
            <a:r>
              <a:rPr dirty="0" sz="1800" spc="-60">
                <a:latin typeface="Arial"/>
                <a:cs typeface="Arial"/>
              </a:rPr>
              <a:t>n</a:t>
            </a:r>
            <a:r>
              <a:rPr dirty="0" sz="1800" spc="-20">
                <a:latin typeface="Arial"/>
                <a:cs typeface="Arial"/>
              </a:rPr>
              <a:t>r</a:t>
            </a:r>
            <a:r>
              <a:rPr dirty="0" sz="1800" spc="-95">
                <a:latin typeface="Arial"/>
                <a:cs typeface="Arial"/>
              </a:rPr>
              <a:t>a  </a:t>
            </a:r>
            <a:r>
              <a:rPr dirty="0" sz="1800" spc="-10" b="1" i="1">
                <a:latin typeface="Arial"/>
                <a:cs typeface="Arial"/>
              </a:rPr>
              <a:t>t</a:t>
            </a:r>
            <a:r>
              <a:rPr dirty="0" sz="1800" spc="-75" b="1" i="1">
                <a:latin typeface="Arial"/>
                <a:cs typeface="Arial"/>
              </a:rPr>
              <a:t>a</a:t>
            </a:r>
            <a:r>
              <a:rPr dirty="0" sz="1800" spc="-50" b="1" i="1">
                <a:latin typeface="Arial"/>
                <a:cs typeface="Arial"/>
              </a:rPr>
              <a:t>r</a:t>
            </a:r>
            <a:r>
              <a:rPr dirty="0" sz="1800" spc="-60" b="1" i="1">
                <a:latin typeface="Arial"/>
                <a:cs typeface="Arial"/>
              </a:rPr>
              <a:t>i</a:t>
            </a:r>
            <a:r>
              <a:rPr dirty="0" sz="1800" spc="-160" b="1" i="1">
                <a:latin typeface="Arial"/>
                <a:cs typeface="Arial"/>
              </a:rPr>
              <a:t>h</a:t>
            </a:r>
            <a:r>
              <a:rPr dirty="0" sz="1800" spc="-295" b="1" i="1">
                <a:latin typeface="Arial"/>
                <a:cs typeface="Arial"/>
              </a:rPr>
              <a:t>s</a:t>
            </a:r>
            <a:r>
              <a:rPr dirty="0" sz="1800" spc="-95" b="1" i="1">
                <a:latin typeface="Arial"/>
                <a:cs typeface="Arial"/>
              </a:rPr>
              <a:t>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79274" y="2998889"/>
            <a:ext cx="2770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3294" algn="l"/>
                <a:tab pos="1757045" algn="l"/>
              </a:tabLst>
            </a:pPr>
            <a:r>
              <a:rPr dirty="0" sz="1800" spc="-365">
                <a:latin typeface="Arial"/>
                <a:cs typeface="Arial"/>
              </a:rPr>
              <a:t>T</a:t>
            </a:r>
            <a:r>
              <a:rPr dirty="0" sz="1800" spc="-145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rih</a:t>
            </a:r>
            <a:r>
              <a:rPr dirty="0" sz="1800" spc="-204">
                <a:latin typeface="Arial"/>
                <a:cs typeface="Arial"/>
              </a:rPr>
              <a:t>s</a:t>
            </a:r>
            <a:r>
              <a:rPr dirty="0" sz="1800" spc="-1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l	</a:t>
            </a:r>
            <a:r>
              <a:rPr dirty="0" sz="1800" spc="-55">
                <a:latin typeface="Arial"/>
                <a:cs typeface="Arial"/>
              </a:rPr>
              <a:t>h</a:t>
            </a:r>
            <a:r>
              <a:rPr dirty="0" sz="1800" spc="-150">
                <a:latin typeface="Arial"/>
                <a:cs typeface="Arial"/>
              </a:rPr>
              <a:t>es</a:t>
            </a:r>
            <a:r>
              <a:rPr dirty="0" sz="1800" spc="-155">
                <a:latin typeface="Arial"/>
                <a:cs typeface="Arial"/>
              </a:rPr>
              <a:t>a</a:t>
            </a:r>
            <a:r>
              <a:rPr dirty="0" sz="1800" spc="-6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20">
                <a:latin typeface="Arial"/>
                <a:cs typeface="Arial"/>
              </a:rPr>
              <a:t>y</a:t>
            </a:r>
            <a:r>
              <a:rPr dirty="0" sz="1800" spc="-100">
                <a:latin typeface="Arial"/>
                <a:cs typeface="Arial"/>
              </a:rPr>
              <a:t>a</a:t>
            </a:r>
            <a:r>
              <a:rPr dirty="0" sz="1800" spc="-105">
                <a:latin typeface="Arial"/>
                <a:cs typeface="Arial"/>
              </a:rPr>
              <a:t>p</a:t>
            </a:r>
            <a:r>
              <a:rPr dirty="0" sz="1800" spc="100">
                <a:latin typeface="Arial"/>
                <a:cs typeface="Arial"/>
              </a:rPr>
              <a:t>t</a:t>
            </a:r>
            <a:r>
              <a:rPr dirty="0" sz="1800" spc="-55">
                <a:latin typeface="Arial"/>
                <a:cs typeface="Arial"/>
              </a:rPr>
              <a:t>ır</a:t>
            </a:r>
            <a:r>
              <a:rPr dirty="0" sz="1800" spc="-55">
                <a:latin typeface="Arial"/>
                <a:cs typeface="Arial"/>
              </a:rPr>
              <a:t>ı</a:t>
            </a:r>
            <a:r>
              <a:rPr dirty="0" sz="1800" spc="-25">
                <a:latin typeface="Arial"/>
                <a:cs typeface="Arial"/>
              </a:rPr>
              <a:t>r</a:t>
            </a:r>
            <a:r>
              <a:rPr dirty="0" sz="1800" spc="-100">
                <a:latin typeface="Arial"/>
                <a:cs typeface="Arial"/>
              </a:rPr>
              <a:t>k</a:t>
            </a:r>
            <a:r>
              <a:rPr dirty="0" sz="1800" spc="-114">
                <a:latin typeface="Arial"/>
                <a:cs typeface="Arial"/>
              </a:rPr>
              <a:t>e</a:t>
            </a:r>
            <a:r>
              <a:rPr dirty="0" sz="1800" spc="-6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79274" y="3273209"/>
            <a:ext cx="27711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latin typeface="Arial"/>
                <a:cs typeface="Arial"/>
              </a:rPr>
              <a:t>hataları </a:t>
            </a:r>
            <a:r>
              <a:rPr dirty="0" sz="1800" spc="-70">
                <a:latin typeface="Arial"/>
                <a:cs typeface="Arial"/>
              </a:rPr>
              <a:t>inceleyebilmemiz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için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79274" y="3547529"/>
            <a:ext cx="277177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spc="-215" b="1" i="1">
                <a:latin typeface="Arial"/>
                <a:cs typeface="Arial"/>
              </a:rPr>
              <a:t>Log </a:t>
            </a:r>
            <a:r>
              <a:rPr dirty="0" sz="1800" spc="-85" b="1" i="1">
                <a:latin typeface="Arial"/>
                <a:cs typeface="Arial"/>
              </a:rPr>
              <a:t>to </a:t>
            </a:r>
            <a:r>
              <a:rPr dirty="0" sz="1800" spc="-165" b="1" i="1">
                <a:latin typeface="Arial"/>
                <a:cs typeface="Arial"/>
              </a:rPr>
              <a:t>Files </a:t>
            </a:r>
            <a:r>
              <a:rPr dirty="0" sz="1800" spc="-155" b="1" i="1">
                <a:latin typeface="Arial"/>
                <a:cs typeface="Arial"/>
              </a:rPr>
              <a:t>kutusunun </a:t>
            </a:r>
            <a:r>
              <a:rPr dirty="0" sz="1800" spc="-145" b="1" i="1">
                <a:latin typeface="Arial"/>
                <a:cs typeface="Arial"/>
              </a:rPr>
              <a:t>seçili  </a:t>
            </a:r>
            <a:r>
              <a:rPr dirty="0" sz="1800" spc="-125" b="1" i="1">
                <a:latin typeface="Arial"/>
                <a:cs typeface="Arial"/>
              </a:rPr>
              <a:t>olmasına </a:t>
            </a:r>
            <a:r>
              <a:rPr dirty="0" sz="1800" spc="-100" b="1" i="1">
                <a:latin typeface="Arial"/>
                <a:cs typeface="Arial"/>
              </a:rPr>
              <a:t>dikkat </a:t>
            </a:r>
            <a:r>
              <a:rPr dirty="0" sz="1800" spc="-60" i="1">
                <a:latin typeface="Arial"/>
                <a:cs typeface="Arial"/>
              </a:rPr>
              <a:t>etmeliyiz.  </a:t>
            </a:r>
            <a:r>
              <a:rPr dirty="0" sz="1800" spc="-135" i="1">
                <a:latin typeface="Arial"/>
                <a:cs typeface="Arial"/>
              </a:rPr>
              <a:t>Log </a:t>
            </a:r>
            <a:r>
              <a:rPr dirty="0" sz="1800" spc="-110" i="1">
                <a:latin typeface="Arial"/>
                <a:cs typeface="Arial"/>
              </a:rPr>
              <a:t>dosyasının </a:t>
            </a:r>
            <a:r>
              <a:rPr dirty="0" sz="1800" spc="-85" i="1">
                <a:latin typeface="Arial"/>
                <a:cs typeface="Arial"/>
              </a:rPr>
              <a:t>hazırlanacağı  </a:t>
            </a:r>
            <a:r>
              <a:rPr dirty="0" sz="1800" spc="-65" i="1">
                <a:latin typeface="Arial"/>
                <a:cs typeface="Arial"/>
              </a:rPr>
              <a:t>yeri </a:t>
            </a:r>
            <a:r>
              <a:rPr dirty="0" sz="1800" spc="-114" i="1">
                <a:latin typeface="Arial"/>
                <a:cs typeface="Arial"/>
              </a:rPr>
              <a:t>de </a:t>
            </a:r>
            <a:r>
              <a:rPr dirty="0" sz="1800" spc="-100" i="1">
                <a:latin typeface="Arial"/>
                <a:cs typeface="Arial"/>
              </a:rPr>
              <a:t>menüden </a:t>
            </a:r>
            <a:r>
              <a:rPr dirty="0" sz="1800" spc="-80" i="1">
                <a:latin typeface="Arial"/>
                <a:cs typeface="Arial"/>
              </a:rPr>
              <a:t>seçebiliriz.  </a:t>
            </a:r>
            <a:r>
              <a:rPr dirty="0" sz="1800" spc="-90" i="1">
                <a:latin typeface="Arial"/>
                <a:cs typeface="Arial"/>
              </a:rPr>
              <a:t>Özellikle </a:t>
            </a:r>
            <a:r>
              <a:rPr dirty="0" sz="1800" spc="-50" i="1">
                <a:latin typeface="Arial"/>
                <a:cs typeface="Arial"/>
              </a:rPr>
              <a:t>rapor </a:t>
            </a:r>
            <a:r>
              <a:rPr dirty="0" sz="1800" spc="-75" i="1">
                <a:latin typeface="Arial"/>
                <a:cs typeface="Arial"/>
              </a:rPr>
              <a:t>alındığında </a:t>
            </a:r>
            <a:r>
              <a:rPr dirty="0" sz="1800" spc="-250" i="1">
                <a:latin typeface="Arial"/>
                <a:cs typeface="Arial"/>
              </a:rPr>
              <a:t>PB  </a:t>
            </a:r>
            <a:r>
              <a:rPr dirty="0" sz="1800" spc="-120" i="1">
                <a:latin typeface="Arial"/>
                <a:cs typeface="Arial"/>
              </a:rPr>
              <a:t>ve</a:t>
            </a:r>
            <a:r>
              <a:rPr dirty="0" sz="1800" spc="260" i="1">
                <a:latin typeface="Arial"/>
                <a:cs typeface="Arial"/>
              </a:rPr>
              <a:t> </a:t>
            </a:r>
            <a:r>
              <a:rPr dirty="0" sz="1800" spc="-330" i="1">
                <a:latin typeface="Arial"/>
                <a:cs typeface="Arial"/>
              </a:rPr>
              <a:t>PS </a:t>
            </a:r>
            <a:r>
              <a:rPr dirty="0" sz="1800" spc="-65" i="1">
                <a:latin typeface="Arial"/>
                <a:cs typeface="Arial"/>
              </a:rPr>
              <a:t>haricindeki </a:t>
            </a:r>
            <a:r>
              <a:rPr dirty="0" sz="1800" spc="-45" i="1">
                <a:latin typeface="Arial"/>
                <a:cs typeface="Arial"/>
              </a:rPr>
              <a:t>error</a:t>
            </a:r>
            <a:r>
              <a:rPr dirty="0" sz="1800" spc="340" i="1">
                <a:latin typeface="Arial"/>
                <a:cs typeface="Arial"/>
              </a:rPr>
              <a:t> </a:t>
            </a:r>
            <a:r>
              <a:rPr dirty="0" sz="1800" spc="-120" i="1">
                <a:latin typeface="Arial"/>
                <a:cs typeface="Arial"/>
              </a:rPr>
              <a:t>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89482" y="5193448"/>
            <a:ext cx="15608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3350">
              <a:lnSpc>
                <a:spcPct val="100000"/>
              </a:lnSpc>
              <a:spcBef>
                <a:spcPts val="100"/>
              </a:spcBef>
              <a:tabLst>
                <a:tab pos="1077595" algn="l"/>
                <a:tab pos="1229360" algn="l"/>
              </a:tabLst>
            </a:pPr>
            <a:r>
              <a:rPr dirty="0" sz="1800" spc="-55" i="1">
                <a:latin typeface="Arial"/>
                <a:cs typeface="Arial"/>
              </a:rPr>
              <a:t>p</a:t>
            </a:r>
            <a:r>
              <a:rPr dirty="0" sz="1800" spc="-30" i="1">
                <a:latin typeface="Arial"/>
                <a:cs typeface="Arial"/>
              </a:rPr>
              <a:t>r</a:t>
            </a:r>
            <a:r>
              <a:rPr dirty="0" sz="1800" spc="-80" i="1">
                <a:latin typeface="Arial"/>
                <a:cs typeface="Arial"/>
              </a:rPr>
              <a:t>o</a:t>
            </a:r>
            <a:r>
              <a:rPr dirty="0" sz="1800" spc="15" i="1">
                <a:latin typeface="Arial"/>
                <a:cs typeface="Arial"/>
              </a:rPr>
              <a:t>j</a:t>
            </a:r>
            <a:r>
              <a:rPr dirty="0" sz="1800" spc="-100" i="1">
                <a:latin typeface="Arial"/>
                <a:cs typeface="Arial"/>
              </a:rPr>
              <a:t>em</a:t>
            </a:r>
            <a:r>
              <a:rPr dirty="0" sz="1800" spc="-30" i="1">
                <a:latin typeface="Arial"/>
                <a:cs typeface="Arial"/>
              </a:rPr>
              <a:t>i</a:t>
            </a:r>
            <a:r>
              <a:rPr dirty="0" sz="1800" spc="-190" i="1">
                <a:latin typeface="Arial"/>
                <a:cs typeface="Arial"/>
              </a:rPr>
              <a:t>z</a:t>
            </a:r>
            <a:r>
              <a:rPr dirty="0" sz="1800" i="1">
                <a:latin typeface="Arial"/>
                <a:cs typeface="Arial"/>
              </a:rPr>
              <a:t>		</a:t>
            </a:r>
            <a:r>
              <a:rPr dirty="0" sz="1800" spc="-50" i="1">
                <a:latin typeface="Arial"/>
                <a:cs typeface="Arial"/>
              </a:rPr>
              <a:t>için 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spc="-80" i="1">
                <a:latin typeface="Arial"/>
                <a:cs typeface="Arial"/>
              </a:rPr>
              <a:t>o</a:t>
            </a:r>
            <a:r>
              <a:rPr dirty="0" sz="1800" spc="5" i="1">
                <a:latin typeface="Arial"/>
                <a:cs typeface="Arial"/>
              </a:rPr>
              <a:t>l</a:t>
            </a:r>
            <a:r>
              <a:rPr dirty="0" sz="1800" spc="-55" i="1">
                <a:latin typeface="Arial"/>
                <a:cs typeface="Arial"/>
              </a:rPr>
              <a:t>a</a:t>
            </a:r>
            <a:r>
              <a:rPr dirty="0" sz="1800" spc="-30" i="1">
                <a:latin typeface="Arial"/>
                <a:cs typeface="Arial"/>
              </a:rPr>
              <a:t>r</a:t>
            </a:r>
            <a:r>
              <a:rPr dirty="0" sz="1800" spc="-90" i="1">
                <a:latin typeface="Arial"/>
                <a:cs typeface="Arial"/>
              </a:rPr>
              <a:t>a</a:t>
            </a:r>
            <a:r>
              <a:rPr dirty="0" sz="1800" spc="-75" i="1">
                <a:latin typeface="Arial"/>
                <a:cs typeface="Arial"/>
              </a:rPr>
              <a:t>k</a:t>
            </a:r>
            <a:r>
              <a:rPr dirty="0" sz="1800" i="1">
                <a:latin typeface="Arial"/>
                <a:cs typeface="Arial"/>
              </a:rPr>
              <a:t>	</a:t>
            </a:r>
            <a:r>
              <a:rPr dirty="0" sz="1800" spc="-85" i="1">
                <a:latin typeface="Arial"/>
                <a:cs typeface="Arial"/>
              </a:rPr>
              <a:t>daha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79502" y="5193448"/>
            <a:ext cx="107569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" i="1">
                <a:latin typeface="Arial"/>
                <a:cs typeface="Arial"/>
              </a:rPr>
              <a:t>w</a:t>
            </a:r>
            <a:r>
              <a:rPr dirty="0" sz="1800" spc="-55" i="1">
                <a:latin typeface="Arial"/>
                <a:cs typeface="Arial"/>
              </a:rPr>
              <a:t>a</a:t>
            </a:r>
            <a:r>
              <a:rPr dirty="0" sz="1800" spc="-30" i="1">
                <a:latin typeface="Arial"/>
                <a:cs typeface="Arial"/>
              </a:rPr>
              <a:t>r</a:t>
            </a:r>
            <a:r>
              <a:rPr dirty="0" sz="1800" spc="-60" i="1">
                <a:latin typeface="Arial"/>
                <a:cs typeface="Arial"/>
              </a:rPr>
              <a:t>n</a:t>
            </a:r>
            <a:r>
              <a:rPr dirty="0" sz="1800" spc="-25" i="1">
                <a:latin typeface="Arial"/>
                <a:cs typeface="Arial"/>
              </a:rPr>
              <a:t>i</a:t>
            </a:r>
            <a:r>
              <a:rPr dirty="0" sz="1800" spc="-85" i="1">
                <a:latin typeface="Arial"/>
                <a:cs typeface="Arial"/>
              </a:rPr>
              <a:t>n</a:t>
            </a:r>
            <a:r>
              <a:rPr dirty="0" sz="1800" spc="-60" i="1">
                <a:latin typeface="Arial"/>
                <a:cs typeface="Arial"/>
              </a:rPr>
              <a:t>g</a:t>
            </a:r>
            <a:r>
              <a:rPr dirty="0" sz="1800" i="1">
                <a:latin typeface="Arial"/>
                <a:cs typeface="Arial"/>
              </a:rPr>
              <a:t>’</a:t>
            </a:r>
            <a:r>
              <a:rPr dirty="0" sz="1800" spc="5" i="1">
                <a:latin typeface="Arial"/>
                <a:cs typeface="Arial"/>
              </a:rPr>
              <a:t>l</a:t>
            </a:r>
            <a:r>
              <a:rPr dirty="0" sz="1800" spc="-70" i="1">
                <a:latin typeface="Arial"/>
                <a:cs typeface="Arial"/>
              </a:rPr>
              <a:t>er </a:t>
            </a:r>
            <a:r>
              <a:rPr dirty="0" sz="1800" spc="-50" i="1">
                <a:latin typeface="Arial"/>
                <a:cs typeface="Arial"/>
              </a:rPr>
              <a:t> </a:t>
            </a:r>
            <a:r>
              <a:rPr dirty="0" sz="1800" spc="-80" i="1">
                <a:latin typeface="Arial"/>
                <a:cs typeface="Arial"/>
              </a:rPr>
              <a:t>göreceli  </a:t>
            </a:r>
            <a:r>
              <a:rPr dirty="0" sz="1800" spc="-65" i="1">
                <a:latin typeface="Arial"/>
                <a:cs typeface="Arial"/>
              </a:rPr>
              <a:t>önemlidir.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259504" y="848062"/>
            <a:ext cx="8654489" cy="3972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5719" y="941564"/>
            <a:ext cx="8858885" cy="5702300"/>
            <a:chOff x="285719" y="941564"/>
            <a:chExt cx="8858885" cy="5702300"/>
          </a:xfrm>
        </p:grpSpPr>
        <p:sp>
          <p:nvSpPr>
            <p:cNvPr id="4" name="object 4"/>
            <p:cNvSpPr/>
            <p:nvPr/>
          </p:nvSpPr>
          <p:spPr>
            <a:xfrm>
              <a:off x="285719" y="941564"/>
              <a:ext cx="6663827" cy="4201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428862" y="1643062"/>
              <a:ext cx="4714913" cy="41986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57158" y="1571612"/>
              <a:ext cx="4429150" cy="34478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181475" y="3643313"/>
              <a:ext cx="4962525" cy="30003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86312" y="1714487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30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7"/>
                  </a:lnTo>
                  <a:lnTo>
                    <a:pt x="773812" y="489655"/>
                  </a:lnTo>
                  <a:lnTo>
                    <a:pt x="759365" y="534918"/>
                  </a:lnTo>
                  <a:lnTo>
                    <a:pt x="739778" y="577619"/>
                  </a:lnTo>
                  <a:lnTo>
                    <a:pt x="715417" y="617388"/>
                  </a:lnTo>
                  <a:lnTo>
                    <a:pt x="686653" y="653858"/>
                  </a:lnTo>
                  <a:lnTo>
                    <a:pt x="653852" y="686660"/>
                  </a:lnTo>
                  <a:lnTo>
                    <a:pt x="617384" y="715426"/>
                  </a:lnTo>
                  <a:lnTo>
                    <a:pt x="577616" y="739787"/>
                  </a:lnTo>
                  <a:lnTo>
                    <a:pt x="534917" y="759376"/>
                  </a:lnTo>
                  <a:lnTo>
                    <a:pt x="489654" y="773824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076037" y="1858479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57549" y="5000637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29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7"/>
                </a:lnTo>
                <a:lnTo>
                  <a:pt x="773812" y="489655"/>
                </a:lnTo>
                <a:lnTo>
                  <a:pt x="759365" y="534918"/>
                </a:lnTo>
                <a:lnTo>
                  <a:pt x="739778" y="577619"/>
                </a:lnTo>
                <a:lnTo>
                  <a:pt x="715417" y="617388"/>
                </a:lnTo>
                <a:lnTo>
                  <a:pt x="686653" y="653858"/>
                </a:lnTo>
                <a:lnTo>
                  <a:pt x="653852" y="686660"/>
                </a:lnTo>
                <a:lnTo>
                  <a:pt x="617384" y="715426"/>
                </a:lnTo>
                <a:lnTo>
                  <a:pt x="577616" y="739787"/>
                </a:lnTo>
                <a:lnTo>
                  <a:pt x="534917" y="759376"/>
                </a:lnTo>
                <a:lnTo>
                  <a:pt x="489654" y="773824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647275" y="5144630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2844" y="785787"/>
            <a:ext cx="8696960" cy="6072505"/>
            <a:chOff x="142844" y="785787"/>
            <a:chExt cx="8696960" cy="6072505"/>
          </a:xfrm>
        </p:grpSpPr>
        <p:sp>
          <p:nvSpPr>
            <p:cNvPr id="4" name="object 4"/>
            <p:cNvSpPr/>
            <p:nvPr/>
          </p:nvSpPr>
          <p:spPr>
            <a:xfrm>
              <a:off x="1285849" y="1073352"/>
              <a:ext cx="6715175" cy="57846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2844" y="785787"/>
              <a:ext cx="8696787" cy="17145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2776" y="788911"/>
            <a:ext cx="5365750" cy="56337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</a:t>
            </a:r>
            <a:r>
              <a:rPr dirty="0" sz="1800" spc="-90">
                <a:latin typeface="Arial"/>
                <a:cs typeface="Arial"/>
              </a:rPr>
              <a:t>roje </a:t>
            </a:r>
            <a:r>
              <a:rPr dirty="0" sz="1800" spc="-135">
                <a:latin typeface="Arial"/>
                <a:cs typeface="Arial"/>
              </a:rPr>
              <a:t>Zaman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10">
                <a:latin typeface="Arial"/>
                <a:cs typeface="Arial"/>
              </a:rPr>
              <a:t>Görev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Listesi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20">
                <a:latin typeface="Arial"/>
                <a:cs typeface="Arial"/>
              </a:rPr>
              <a:t>Çubuk </a:t>
            </a:r>
            <a:r>
              <a:rPr dirty="0" sz="1800" spc="-160">
                <a:latin typeface="Arial"/>
                <a:cs typeface="Arial"/>
              </a:rPr>
              <a:t>(GANTT)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65">
                <a:latin typeface="Arial"/>
                <a:cs typeface="Arial"/>
              </a:rPr>
              <a:t>Şeması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55">
                <a:latin typeface="Arial"/>
                <a:cs typeface="Arial"/>
              </a:rPr>
              <a:t>Kritik </a:t>
            </a:r>
            <a:r>
              <a:rPr dirty="0" sz="1800" spc="-175">
                <a:latin typeface="Arial"/>
                <a:cs typeface="Arial"/>
              </a:rPr>
              <a:t>Yol </a:t>
            </a:r>
            <a:r>
              <a:rPr dirty="0" sz="1800" spc="-45">
                <a:latin typeface="Arial"/>
                <a:cs typeface="Arial"/>
              </a:rPr>
              <a:t>Metodu</a:t>
            </a:r>
            <a:r>
              <a:rPr dirty="0" sz="1800" spc="-335">
                <a:latin typeface="Arial"/>
                <a:cs typeface="Arial"/>
              </a:rPr>
              <a:t> </a:t>
            </a:r>
            <a:r>
              <a:rPr dirty="0" sz="1800" spc="-145">
                <a:latin typeface="Arial"/>
                <a:cs typeface="Arial"/>
              </a:rPr>
              <a:t>(CPM)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00">
                <a:latin typeface="Arial"/>
                <a:cs typeface="Arial"/>
              </a:rPr>
              <a:t>Program </a:t>
            </a:r>
            <a:r>
              <a:rPr dirty="0" sz="1800" spc="-70">
                <a:latin typeface="Arial"/>
                <a:cs typeface="Arial"/>
              </a:rPr>
              <a:t>Değerlendirme </a:t>
            </a:r>
            <a:r>
              <a:rPr dirty="0" sz="1800" spc="-105">
                <a:latin typeface="Arial"/>
                <a:cs typeface="Arial"/>
              </a:rPr>
              <a:t>ve </a:t>
            </a:r>
            <a:r>
              <a:rPr dirty="0" sz="1800" spc="-80">
                <a:latin typeface="Arial"/>
                <a:cs typeface="Arial"/>
              </a:rPr>
              <a:t>İnceleme </a:t>
            </a:r>
            <a:r>
              <a:rPr dirty="0" sz="1800" spc="-114">
                <a:latin typeface="Arial"/>
                <a:cs typeface="Arial"/>
              </a:rPr>
              <a:t>Tekniği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15">
                <a:latin typeface="Arial"/>
                <a:cs typeface="Arial"/>
              </a:rPr>
              <a:t>(PERT)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55">
                <a:latin typeface="Arial"/>
                <a:cs typeface="Arial"/>
              </a:rPr>
              <a:t>Kritik </a:t>
            </a:r>
            <a:r>
              <a:rPr dirty="0" sz="1800" spc="-75">
                <a:latin typeface="Arial"/>
                <a:cs typeface="Arial"/>
              </a:rPr>
              <a:t>Zincir </a:t>
            </a:r>
            <a:r>
              <a:rPr dirty="0" sz="1800" spc="-90">
                <a:latin typeface="Arial"/>
                <a:cs typeface="Arial"/>
              </a:rPr>
              <a:t>Proje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40">
                <a:latin typeface="Arial"/>
                <a:cs typeface="Arial"/>
              </a:rPr>
              <a:t>Kaynak </a:t>
            </a:r>
            <a:r>
              <a:rPr dirty="0" sz="1800" spc="-120">
                <a:latin typeface="Arial"/>
                <a:cs typeface="Arial"/>
              </a:rPr>
              <a:t>Yükleme </a:t>
            </a:r>
            <a:r>
              <a:rPr dirty="0" sz="1800" spc="-110">
                <a:latin typeface="Arial"/>
                <a:cs typeface="Arial"/>
              </a:rPr>
              <a:t>ve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Dengeleme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50">
                <a:latin typeface="Arial"/>
                <a:cs typeface="Arial"/>
              </a:rPr>
              <a:t>Maliyet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30">
                <a:latin typeface="Arial"/>
                <a:cs typeface="Arial"/>
              </a:rPr>
              <a:t>Kazanılmış </a:t>
            </a:r>
            <a:r>
              <a:rPr dirty="0" sz="1800" spc="-114">
                <a:latin typeface="Arial"/>
                <a:cs typeface="Arial"/>
              </a:rPr>
              <a:t>Değer Tekniği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75">
                <a:latin typeface="Arial"/>
                <a:cs typeface="Arial"/>
              </a:rPr>
              <a:t>(EVA)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Proje Kalite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100">
                <a:latin typeface="Arial"/>
                <a:cs typeface="Arial"/>
              </a:rPr>
              <a:t>İnsan </a:t>
            </a:r>
            <a:r>
              <a:rPr dirty="0" sz="1800" spc="-105">
                <a:latin typeface="Arial"/>
                <a:cs typeface="Arial"/>
              </a:rPr>
              <a:t>Kaynakları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65">
                <a:latin typeface="Arial"/>
                <a:cs typeface="Arial"/>
              </a:rPr>
              <a:t>Örgüt </a:t>
            </a:r>
            <a:r>
              <a:rPr dirty="0" sz="1800" spc="-85">
                <a:latin typeface="Arial"/>
                <a:cs typeface="Arial"/>
              </a:rPr>
              <a:t>Kırılım </a:t>
            </a:r>
            <a:r>
              <a:rPr dirty="0" sz="1800" spc="-170">
                <a:latin typeface="Arial"/>
                <a:cs typeface="Arial"/>
              </a:rPr>
              <a:t>Yapısı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185">
                <a:latin typeface="Arial"/>
                <a:cs typeface="Arial"/>
              </a:rPr>
              <a:t>(OBS)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40">
                <a:latin typeface="Arial"/>
                <a:cs typeface="Arial"/>
              </a:rPr>
              <a:t>İletişim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Planlama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Belirleme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034" y="2928933"/>
            <a:ext cx="4124325" cy="377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785799"/>
            <a:ext cx="5019675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6" name="object 6"/>
          <p:cNvSpPr/>
          <p:nvPr/>
        </p:nvSpPr>
        <p:spPr>
          <a:xfrm>
            <a:off x="4071937" y="2000237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30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7"/>
                </a:lnTo>
                <a:lnTo>
                  <a:pt x="773812" y="489655"/>
                </a:lnTo>
                <a:lnTo>
                  <a:pt x="759365" y="534918"/>
                </a:lnTo>
                <a:lnTo>
                  <a:pt x="739778" y="577619"/>
                </a:lnTo>
                <a:lnTo>
                  <a:pt x="715417" y="617388"/>
                </a:lnTo>
                <a:lnTo>
                  <a:pt x="686653" y="653858"/>
                </a:lnTo>
                <a:lnTo>
                  <a:pt x="653852" y="686660"/>
                </a:lnTo>
                <a:lnTo>
                  <a:pt x="617384" y="715426"/>
                </a:lnTo>
                <a:lnTo>
                  <a:pt x="577616" y="739787"/>
                </a:lnTo>
                <a:lnTo>
                  <a:pt x="534917" y="759376"/>
                </a:lnTo>
                <a:lnTo>
                  <a:pt x="489654" y="773824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361650" y="2144229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57687" y="3500437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29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7"/>
                </a:lnTo>
                <a:lnTo>
                  <a:pt x="773812" y="489655"/>
                </a:lnTo>
                <a:lnTo>
                  <a:pt x="759365" y="534918"/>
                </a:lnTo>
                <a:lnTo>
                  <a:pt x="739778" y="577619"/>
                </a:lnTo>
                <a:lnTo>
                  <a:pt x="715417" y="617388"/>
                </a:lnTo>
                <a:lnTo>
                  <a:pt x="686653" y="653858"/>
                </a:lnTo>
                <a:lnTo>
                  <a:pt x="653852" y="686660"/>
                </a:lnTo>
                <a:lnTo>
                  <a:pt x="617384" y="715426"/>
                </a:lnTo>
                <a:lnTo>
                  <a:pt x="577616" y="739787"/>
                </a:lnTo>
                <a:lnTo>
                  <a:pt x="534917" y="759376"/>
                </a:lnTo>
                <a:lnTo>
                  <a:pt x="489654" y="773824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647412" y="3644430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2240" y="804329"/>
            <a:ext cx="36271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4055" algn="l"/>
                <a:tab pos="1385570" algn="l"/>
                <a:tab pos="2558415" algn="l"/>
                <a:tab pos="3239135" algn="l"/>
              </a:tabLst>
            </a:pPr>
            <a:r>
              <a:rPr dirty="0" sz="1800" spc="-315" i="1">
                <a:latin typeface="Arial"/>
                <a:cs typeface="Arial"/>
              </a:rPr>
              <a:t>T</a:t>
            </a:r>
            <a:r>
              <a:rPr dirty="0" sz="1800" spc="-95" i="1">
                <a:latin typeface="Arial"/>
                <a:cs typeface="Arial"/>
              </a:rPr>
              <a:t>o</a:t>
            </a:r>
            <a:r>
              <a:rPr dirty="0" sz="1800" spc="-30" i="1">
                <a:latin typeface="Arial"/>
                <a:cs typeface="Arial"/>
              </a:rPr>
              <a:t>t</a:t>
            </a:r>
            <a:r>
              <a:rPr dirty="0" sz="1800" spc="-85" i="1">
                <a:latin typeface="Arial"/>
                <a:cs typeface="Arial"/>
              </a:rPr>
              <a:t>a</a:t>
            </a:r>
            <a:r>
              <a:rPr dirty="0" sz="1800" i="1">
                <a:latin typeface="Arial"/>
                <a:cs typeface="Arial"/>
              </a:rPr>
              <a:t>l	</a:t>
            </a:r>
            <a:r>
              <a:rPr dirty="0" sz="1800" spc="-20" i="1">
                <a:latin typeface="Arial"/>
                <a:cs typeface="Arial"/>
              </a:rPr>
              <a:t>w</a:t>
            </a:r>
            <a:r>
              <a:rPr dirty="0" sz="1800" spc="-80" i="1">
                <a:latin typeface="Arial"/>
                <a:cs typeface="Arial"/>
              </a:rPr>
              <a:t>o</a:t>
            </a:r>
            <a:r>
              <a:rPr dirty="0" sz="1800" spc="5" i="1">
                <a:latin typeface="Arial"/>
                <a:cs typeface="Arial"/>
              </a:rPr>
              <a:t>r</a:t>
            </a:r>
            <a:r>
              <a:rPr dirty="0" sz="1800" spc="-85" i="1">
                <a:latin typeface="Arial"/>
                <a:cs typeface="Arial"/>
              </a:rPr>
              <a:t>k</a:t>
            </a:r>
            <a:r>
              <a:rPr dirty="0" sz="1800" i="1">
                <a:latin typeface="Arial"/>
                <a:cs typeface="Arial"/>
              </a:rPr>
              <a:t>	</a:t>
            </a:r>
            <a:r>
              <a:rPr dirty="0" sz="1800" spc="-85" i="1">
                <a:latin typeface="Arial"/>
                <a:cs typeface="Arial"/>
              </a:rPr>
              <a:t>h</a:t>
            </a:r>
            <a:r>
              <a:rPr dirty="0" sz="1800" spc="-80" i="1">
                <a:latin typeface="Arial"/>
                <a:cs typeface="Arial"/>
              </a:rPr>
              <a:t>o</a:t>
            </a:r>
            <a:r>
              <a:rPr dirty="0" sz="1800" spc="-55" i="1">
                <a:latin typeface="Arial"/>
                <a:cs typeface="Arial"/>
              </a:rPr>
              <a:t>u</a:t>
            </a:r>
            <a:r>
              <a:rPr dirty="0" sz="1800" spc="-30" i="1">
                <a:latin typeface="Arial"/>
                <a:cs typeface="Arial"/>
              </a:rPr>
              <a:t>r</a:t>
            </a:r>
            <a:r>
              <a:rPr dirty="0" sz="1800" spc="-85" i="1">
                <a:latin typeface="Arial"/>
                <a:cs typeface="Arial"/>
              </a:rPr>
              <a:t>s</a:t>
            </a:r>
            <a:r>
              <a:rPr dirty="0" sz="1800" spc="95" i="1">
                <a:latin typeface="Arial"/>
                <a:cs typeface="Arial"/>
              </a:rPr>
              <a:t>/</a:t>
            </a:r>
            <a:r>
              <a:rPr dirty="0" sz="1800" spc="-95" i="1">
                <a:latin typeface="Arial"/>
                <a:cs typeface="Arial"/>
              </a:rPr>
              <a:t>da</a:t>
            </a:r>
            <a:r>
              <a:rPr dirty="0" sz="1800" spc="-80" i="1">
                <a:latin typeface="Arial"/>
                <a:cs typeface="Arial"/>
              </a:rPr>
              <a:t>y</a:t>
            </a:r>
            <a:r>
              <a:rPr dirty="0" sz="1800" i="1">
                <a:latin typeface="Arial"/>
                <a:cs typeface="Arial"/>
              </a:rPr>
              <a:t>	</a:t>
            </a:r>
            <a:r>
              <a:rPr dirty="0" sz="1800" spc="-165" i="1">
                <a:latin typeface="Arial"/>
                <a:cs typeface="Arial"/>
              </a:rPr>
              <a:t>s</a:t>
            </a:r>
            <a:r>
              <a:rPr dirty="0" sz="1800" spc="-185" i="1">
                <a:latin typeface="Arial"/>
                <a:cs typeface="Arial"/>
              </a:rPr>
              <a:t>e</a:t>
            </a:r>
            <a:r>
              <a:rPr dirty="0" sz="1800" spc="-150" i="1">
                <a:latin typeface="Arial"/>
                <a:cs typeface="Arial"/>
              </a:rPr>
              <a:t>ç</a:t>
            </a:r>
            <a:r>
              <a:rPr dirty="0" sz="1800" spc="5" i="1">
                <a:latin typeface="Arial"/>
                <a:cs typeface="Arial"/>
              </a:rPr>
              <a:t>il</a:t>
            </a:r>
            <a:r>
              <a:rPr dirty="0" sz="1800" i="1">
                <a:latin typeface="Arial"/>
                <a:cs typeface="Arial"/>
              </a:rPr>
              <a:t>i	</a:t>
            </a:r>
            <a:r>
              <a:rPr dirty="0" sz="1800" spc="5" i="1">
                <a:latin typeface="Arial"/>
                <a:cs typeface="Arial"/>
              </a:rPr>
              <a:t>i</a:t>
            </a:r>
            <a:r>
              <a:rPr dirty="0" sz="1800" spc="-170" i="1">
                <a:latin typeface="Arial"/>
                <a:cs typeface="Arial"/>
              </a:rPr>
              <a:t>k</a:t>
            </a:r>
            <a:r>
              <a:rPr dirty="0" sz="1800" spc="-125" i="1">
                <a:latin typeface="Arial"/>
                <a:cs typeface="Arial"/>
              </a:rPr>
              <a:t>e</a:t>
            </a:r>
            <a:r>
              <a:rPr dirty="0" sz="1800" spc="-80" i="1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22011" y="1078649"/>
            <a:ext cx="26295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11885" algn="l"/>
                <a:tab pos="2058670" algn="l"/>
              </a:tabLst>
            </a:pPr>
            <a:r>
              <a:rPr dirty="0" sz="1800" spc="-110" b="1" i="1">
                <a:latin typeface="Arial"/>
                <a:cs typeface="Arial"/>
              </a:rPr>
              <a:t>Workweek..butonuna  </a:t>
            </a:r>
            <a:r>
              <a:rPr dirty="0" sz="1800" spc="-370" b="1" i="1">
                <a:latin typeface="Arial"/>
                <a:cs typeface="Arial"/>
              </a:rPr>
              <a:t>C</a:t>
            </a:r>
            <a:r>
              <a:rPr dirty="0" sz="1800" spc="-80" b="1" i="1">
                <a:latin typeface="Arial"/>
                <a:cs typeface="Arial"/>
              </a:rPr>
              <a:t>a</a:t>
            </a:r>
            <a:r>
              <a:rPr dirty="0" sz="1800" spc="-40" b="1" i="1">
                <a:latin typeface="Arial"/>
                <a:cs typeface="Arial"/>
              </a:rPr>
              <a:t>l</a:t>
            </a:r>
            <a:r>
              <a:rPr dirty="0" sz="1800" spc="-140" b="1" i="1">
                <a:latin typeface="Arial"/>
                <a:cs typeface="Arial"/>
              </a:rPr>
              <a:t>en</a:t>
            </a:r>
            <a:r>
              <a:rPr dirty="0" sz="1800" spc="-110" b="1" i="1">
                <a:latin typeface="Arial"/>
                <a:cs typeface="Arial"/>
              </a:rPr>
              <a:t>d</a:t>
            </a:r>
            <a:r>
              <a:rPr dirty="0" sz="1800" spc="-100" b="1" i="1">
                <a:latin typeface="Arial"/>
                <a:cs typeface="Arial"/>
              </a:rPr>
              <a:t>a</a:t>
            </a:r>
            <a:r>
              <a:rPr dirty="0" sz="1800" spc="-70" b="1" i="1">
                <a:latin typeface="Arial"/>
                <a:cs typeface="Arial"/>
              </a:rPr>
              <a:t>r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135" b="1" i="1">
                <a:latin typeface="Arial"/>
                <a:cs typeface="Arial"/>
              </a:rPr>
              <a:t>W</a:t>
            </a:r>
            <a:r>
              <a:rPr dirty="0" sz="1800" spc="-125" b="1" i="1">
                <a:latin typeface="Arial"/>
                <a:cs typeface="Arial"/>
              </a:rPr>
              <a:t>eek</a:t>
            </a:r>
            <a:r>
              <a:rPr dirty="0" sz="1800" spc="-60" b="1" i="1">
                <a:latin typeface="Arial"/>
                <a:cs typeface="Arial"/>
              </a:rPr>
              <a:t>l</a:t>
            </a:r>
            <a:r>
              <a:rPr dirty="0" sz="1800" spc="-160" b="1" i="1">
                <a:latin typeface="Arial"/>
                <a:cs typeface="Arial"/>
              </a:rPr>
              <a:t>y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165" b="1" i="1">
                <a:latin typeface="Arial"/>
                <a:cs typeface="Arial"/>
              </a:rPr>
              <a:t>H</a:t>
            </a:r>
            <a:r>
              <a:rPr dirty="0" sz="1800" spc="-160" b="1" i="1">
                <a:latin typeface="Arial"/>
                <a:cs typeface="Arial"/>
              </a:rPr>
              <a:t>ou</a:t>
            </a:r>
            <a:r>
              <a:rPr dirty="0" sz="1800" spc="-65" b="1" i="1">
                <a:latin typeface="Arial"/>
                <a:cs typeface="Arial"/>
              </a:rPr>
              <a:t>r</a:t>
            </a:r>
            <a:r>
              <a:rPr dirty="0" sz="1800" spc="-295" b="1" i="1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71383" y="1078649"/>
            <a:ext cx="8801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6839" marR="5080" indent="-104775">
              <a:lnSpc>
                <a:spcPct val="100000"/>
              </a:lnSpc>
              <a:spcBef>
                <a:spcPts val="100"/>
              </a:spcBef>
            </a:pPr>
            <a:r>
              <a:rPr dirty="0" sz="1800" spc="-175" b="1" i="1">
                <a:latin typeface="Arial"/>
                <a:cs typeface="Arial"/>
              </a:rPr>
              <a:t>ba</a:t>
            </a:r>
            <a:r>
              <a:rPr dirty="0" sz="1800" spc="-160" b="1" i="1">
                <a:latin typeface="Arial"/>
                <a:cs typeface="Arial"/>
              </a:rPr>
              <a:t>s</a:t>
            </a:r>
            <a:r>
              <a:rPr dirty="0" sz="1800" spc="-75" b="1" i="1">
                <a:latin typeface="Arial"/>
                <a:cs typeface="Arial"/>
              </a:rPr>
              <a:t>a</a:t>
            </a:r>
            <a:r>
              <a:rPr dirty="0" sz="1800" spc="-45" b="1" i="1">
                <a:latin typeface="Arial"/>
                <a:cs typeface="Arial"/>
              </a:rPr>
              <a:t>r</a:t>
            </a:r>
            <a:r>
              <a:rPr dirty="0" sz="1800" spc="-180" b="1" i="1">
                <a:latin typeface="Arial"/>
                <a:cs typeface="Arial"/>
              </a:rPr>
              <a:t>s</a:t>
            </a:r>
            <a:r>
              <a:rPr dirty="0" sz="1800" spc="-175" b="1" i="1">
                <a:latin typeface="Arial"/>
                <a:cs typeface="Arial"/>
              </a:rPr>
              <a:t>a</a:t>
            </a:r>
            <a:r>
              <a:rPr dirty="0" sz="1800" spc="-105" b="1" i="1">
                <a:latin typeface="Arial"/>
                <a:cs typeface="Arial"/>
              </a:rPr>
              <a:t>k </a:t>
            </a:r>
            <a:r>
              <a:rPr dirty="0" sz="1800" spc="-70" b="1" i="1">
                <a:latin typeface="Arial"/>
                <a:cs typeface="Arial"/>
              </a:rPr>
              <a:t> </a:t>
            </a:r>
            <a:r>
              <a:rPr dirty="0" sz="1800" spc="-155" b="1" i="1">
                <a:latin typeface="Arial"/>
                <a:cs typeface="Arial"/>
              </a:rPr>
              <a:t>m</a:t>
            </a:r>
            <a:r>
              <a:rPr dirty="0" sz="1800" spc="-140" b="1" i="1">
                <a:latin typeface="Arial"/>
                <a:cs typeface="Arial"/>
              </a:rPr>
              <a:t>en</a:t>
            </a:r>
            <a:r>
              <a:rPr dirty="0" sz="1800" spc="-150" b="1" i="1">
                <a:latin typeface="Arial"/>
                <a:cs typeface="Arial"/>
              </a:rPr>
              <a:t>ü</a:t>
            </a:r>
            <a:r>
              <a:rPr dirty="0" sz="1800" spc="-229" b="1" i="1">
                <a:latin typeface="Arial"/>
                <a:cs typeface="Arial"/>
              </a:rPr>
              <a:t>sü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22011" y="1627289"/>
            <a:ext cx="362775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61720" algn="l"/>
                <a:tab pos="1638300" algn="l"/>
                <a:tab pos="2010410" algn="l"/>
                <a:tab pos="2966720" algn="l"/>
              </a:tabLst>
            </a:pPr>
            <a:r>
              <a:rPr dirty="0" sz="1800" spc="-190" b="1" i="1">
                <a:latin typeface="Arial"/>
                <a:cs typeface="Arial"/>
              </a:rPr>
              <a:t>k</a:t>
            </a:r>
            <a:r>
              <a:rPr dirty="0" sz="1800" spc="-60" b="1" i="1">
                <a:latin typeface="Arial"/>
                <a:cs typeface="Arial"/>
              </a:rPr>
              <a:t>a</a:t>
            </a:r>
            <a:r>
              <a:rPr dirty="0" sz="1800" spc="-150" b="1" i="1">
                <a:latin typeface="Arial"/>
                <a:cs typeface="Arial"/>
              </a:rPr>
              <a:t>r</a:t>
            </a:r>
            <a:r>
              <a:rPr dirty="0" sz="1800" spc="-220" b="1" i="1">
                <a:latin typeface="Arial"/>
                <a:cs typeface="Arial"/>
              </a:rPr>
              <a:t>ş</a:t>
            </a:r>
            <a:r>
              <a:rPr dirty="0" sz="1800" spc="-55" b="1" i="1">
                <a:latin typeface="Arial"/>
                <a:cs typeface="Arial"/>
              </a:rPr>
              <a:t>ı</a:t>
            </a:r>
            <a:r>
              <a:rPr dirty="0" sz="1800" spc="-170" b="1" i="1">
                <a:latin typeface="Arial"/>
                <a:cs typeface="Arial"/>
              </a:rPr>
              <a:t>m</a:t>
            </a:r>
            <a:r>
              <a:rPr dirty="0" sz="1800" spc="-90" b="1" i="1">
                <a:latin typeface="Arial"/>
                <a:cs typeface="Arial"/>
              </a:rPr>
              <a:t>ı</a:t>
            </a:r>
            <a:r>
              <a:rPr dirty="0" sz="1800" spc="-190" b="1" i="1">
                <a:latin typeface="Arial"/>
                <a:cs typeface="Arial"/>
              </a:rPr>
              <a:t>z</a:t>
            </a:r>
            <a:r>
              <a:rPr dirty="0" sz="1800" spc="-55" b="1" i="1">
                <a:latin typeface="Arial"/>
                <a:cs typeface="Arial"/>
              </a:rPr>
              <a:t>a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150" b="1" i="1">
                <a:latin typeface="Arial"/>
                <a:cs typeface="Arial"/>
              </a:rPr>
              <a:t>g</a:t>
            </a:r>
            <a:r>
              <a:rPr dirty="0" sz="1800" spc="-125" b="1" i="1">
                <a:latin typeface="Arial"/>
                <a:cs typeface="Arial"/>
              </a:rPr>
              <a:t>e</a:t>
            </a:r>
            <a:r>
              <a:rPr dirty="0" sz="1800" spc="-65" b="1" i="1">
                <a:latin typeface="Arial"/>
                <a:cs typeface="Arial"/>
              </a:rPr>
              <a:t>lir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135" b="1" i="1">
                <a:latin typeface="Arial"/>
                <a:cs typeface="Arial"/>
              </a:rPr>
              <a:t>v</a:t>
            </a:r>
            <a:r>
              <a:rPr dirty="0" sz="1800" spc="-140" b="1" i="1">
                <a:latin typeface="Arial"/>
                <a:cs typeface="Arial"/>
              </a:rPr>
              <a:t>e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155" b="1" i="1">
                <a:latin typeface="Arial"/>
                <a:cs typeface="Arial"/>
              </a:rPr>
              <a:t>b</a:t>
            </a:r>
            <a:r>
              <a:rPr dirty="0" sz="1800" spc="-145" b="1" i="1">
                <a:latin typeface="Arial"/>
                <a:cs typeface="Arial"/>
              </a:rPr>
              <a:t>u</a:t>
            </a:r>
            <a:r>
              <a:rPr dirty="0" sz="1800" spc="-70" b="1" i="1">
                <a:latin typeface="Arial"/>
                <a:cs typeface="Arial"/>
              </a:rPr>
              <a:t>r</a:t>
            </a:r>
            <a:r>
              <a:rPr dirty="0" sz="1800" spc="-90" b="1" i="1">
                <a:latin typeface="Arial"/>
                <a:cs typeface="Arial"/>
              </a:rPr>
              <a:t>ad</a:t>
            </a:r>
            <a:r>
              <a:rPr dirty="0" sz="1800" spc="-85" b="1" i="1">
                <a:latin typeface="Arial"/>
                <a:cs typeface="Arial"/>
              </a:rPr>
              <a:t>a</a:t>
            </a:r>
            <a:r>
              <a:rPr dirty="0" sz="1800" spc="-155" b="1" i="1">
                <a:latin typeface="Arial"/>
                <a:cs typeface="Arial"/>
              </a:rPr>
              <a:t>n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155" b="1" i="1">
                <a:latin typeface="Arial"/>
                <a:cs typeface="Arial"/>
              </a:rPr>
              <a:t>gü</a:t>
            </a:r>
            <a:r>
              <a:rPr dirty="0" sz="1800" spc="-160" b="1" i="1">
                <a:latin typeface="Arial"/>
                <a:cs typeface="Arial"/>
              </a:rPr>
              <a:t>n</a:t>
            </a:r>
            <a:r>
              <a:rPr dirty="0" sz="1800" spc="-60" b="1" i="1">
                <a:latin typeface="Arial"/>
                <a:cs typeface="Arial"/>
              </a:rPr>
              <a:t>l</a:t>
            </a:r>
            <a:r>
              <a:rPr dirty="0" sz="1800" spc="-160" b="1" i="1">
                <a:latin typeface="Arial"/>
                <a:cs typeface="Arial"/>
              </a:rPr>
              <a:t>ü</a:t>
            </a:r>
            <a:r>
              <a:rPr dirty="0" sz="1800" spc="-105" b="1" i="1">
                <a:latin typeface="Arial"/>
                <a:cs typeface="Arial"/>
              </a:rPr>
              <a:t>k </a:t>
            </a:r>
            <a:r>
              <a:rPr dirty="0" sz="1800" spc="-70" b="1" i="1">
                <a:latin typeface="Arial"/>
                <a:cs typeface="Arial"/>
              </a:rPr>
              <a:t> </a:t>
            </a:r>
            <a:r>
              <a:rPr dirty="0" sz="1800" spc="-140" b="1" i="1">
                <a:latin typeface="Arial"/>
                <a:cs typeface="Arial"/>
              </a:rPr>
              <a:t>çalışma </a:t>
            </a:r>
            <a:r>
              <a:rPr dirty="0" sz="1800" spc="-100" b="1" i="1">
                <a:latin typeface="Arial"/>
                <a:cs typeface="Arial"/>
              </a:rPr>
              <a:t>saatini</a:t>
            </a:r>
            <a:r>
              <a:rPr dirty="0" sz="1800" spc="-30" b="1" i="1">
                <a:latin typeface="Arial"/>
                <a:cs typeface="Arial"/>
              </a:rPr>
              <a:t> </a:t>
            </a:r>
            <a:r>
              <a:rPr dirty="0" sz="1800" spc="-100" b="1" i="1">
                <a:latin typeface="Arial"/>
                <a:cs typeface="Arial"/>
              </a:rPr>
              <a:t>yazabilriz.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22011" y="2998889"/>
            <a:ext cx="36277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5165" algn="l"/>
                <a:tab pos="1617345" algn="l"/>
                <a:tab pos="2200910" algn="l"/>
                <a:tab pos="3152140" algn="l"/>
              </a:tabLst>
            </a:pPr>
            <a:r>
              <a:rPr dirty="0" sz="1800" spc="-195">
                <a:latin typeface="Arial"/>
                <a:cs typeface="Arial"/>
              </a:rPr>
              <a:t>D</a:t>
            </a:r>
            <a:r>
              <a:rPr dirty="0" sz="1800" spc="-45">
                <a:latin typeface="Arial"/>
                <a:cs typeface="Arial"/>
              </a:rPr>
              <a:t>i</a:t>
            </a:r>
            <a:r>
              <a:rPr dirty="0" sz="1800" spc="-120">
                <a:latin typeface="Arial"/>
                <a:cs typeface="Arial"/>
              </a:rPr>
              <a:t>ğ</a:t>
            </a:r>
            <a:r>
              <a:rPr dirty="0" sz="1800" spc="-114">
                <a:latin typeface="Arial"/>
                <a:cs typeface="Arial"/>
              </a:rPr>
              <a:t>e</a:t>
            </a:r>
            <a:r>
              <a:rPr dirty="0" sz="1800" spc="25">
                <a:latin typeface="Arial"/>
                <a:cs typeface="Arial"/>
              </a:rPr>
              <a:t>r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55">
                <a:latin typeface="Arial"/>
                <a:cs typeface="Arial"/>
              </a:rPr>
              <a:t>se</a:t>
            </a:r>
            <a:r>
              <a:rPr dirty="0" sz="1800" spc="-140">
                <a:latin typeface="Arial"/>
                <a:cs typeface="Arial"/>
              </a:rPr>
              <a:t>ç</a:t>
            </a:r>
            <a:r>
              <a:rPr dirty="0" sz="1800" spc="-90">
                <a:latin typeface="Arial"/>
                <a:cs typeface="Arial"/>
              </a:rPr>
              <a:t>e</a:t>
            </a:r>
            <a:r>
              <a:rPr dirty="0" sz="1800" spc="-80">
                <a:latin typeface="Arial"/>
                <a:cs typeface="Arial"/>
              </a:rPr>
              <a:t>n</a:t>
            </a:r>
            <a:r>
              <a:rPr dirty="0" sz="1800" spc="-105">
                <a:latin typeface="Arial"/>
                <a:cs typeface="Arial"/>
              </a:rPr>
              <a:t>e</a:t>
            </a:r>
            <a:r>
              <a:rPr dirty="0" sz="1800" spc="-90">
                <a:latin typeface="Arial"/>
                <a:cs typeface="Arial"/>
              </a:rPr>
              <a:t>k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60">
                <a:latin typeface="Arial"/>
                <a:cs typeface="Arial"/>
              </a:rPr>
              <a:t>o</a:t>
            </a:r>
            <a:r>
              <a:rPr dirty="0" sz="1800" spc="-55">
                <a:latin typeface="Arial"/>
                <a:cs typeface="Arial"/>
              </a:rPr>
              <a:t>la</a:t>
            </a:r>
            <a:r>
              <a:rPr dirty="0" sz="1800" spc="-85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90" i="1">
                <a:latin typeface="Arial"/>
                <a:cs typeface="Arial"/>
              </a:rPr>
              <a:t>D</a:t>
            </a:r>
            <a:r>
              <a:rPr dirty="0" sz="1800" spc="-110" i="1">
                <a:latin typeface="Arial"/>
                <a:cs typeface="Arial"/>
              </a:rPr>
              <a:t>e</a:t>
            </a:r>
            <a:r>
              <a:rPr dirty="0" sz="1800" spc="-30" i="1">
                <a:latin typeface="Arial"/>
                <a:cs typeface="Arial"/>
              </a:rPr>
              <a:t>t</a:t>
            </a:r>
            <a:r>
              <a:rPr dirty="0" sz="1800" spc="-60" i="1">
                <a:latin typeface="Arial"/>
                <a:cs typeface="Arial"/>
              </a:rPr>
              <a:t>a</a:t>
            </a:r>
            <a:r>
              <a:rPr dirty="0" sz="1800" spc="-25" i="1">
                <a:latin typeface="Arial"/>
                <a:cs typeface="Arial"/>
              </a:rPr>
              <a:t>i</a:t>
            </a:r>
            <a:r>
              <a:rPr dirty="0" sz="1800" spc="5" i="1">
                <a:latin typeface="Arial"/>
                <a:cs typeface="Arial"/>
              </a:rPr>
              <a:t>l</a:t>
            </a:r>
            <a:r>
              <a:rPr dirty="0" sz="1800" spc="-114" i="1">
                <a:latin typeface="Arial"/>
                <a:cs typeface="Arial"/>
              </a:rPr>
              <a:t>e</a:t>
            </a:r>
            <a:r>
              <a:rPr dirty="0" sz="1800" spc="-110" i="1">
                <a:latin typeface="Arial"/>
                <a:cs typeface="Arial"/>
              </a:rPr>
              <a:t>d</a:t>
            </a:r>
            <a:r>
              <a:rPr dirty="0" sz="1800" i="1">
                <a:latin typeface="Arial"/>
                <a:cs typeface="Arial"/>
              </a:rPr>
              <a:t>	</a:t>
            </a:r>
            <a:r>
              <a:rPr dirty="0" sz="1800" spc="-20" i="1">
                <a:latin typeface="Arial"/>
                <a:cs typeface="Arial"/>
              </a:rPr>
              <a:t>w</a:t>
            </a:r>
            <a:r>
              <a:rPr dirty="0" sz="1800" spc="-80" i="1">
                <a:latin typeface="Arial"/>
                <a:cs typeface="Arial"/>
              </a:rPr>
              <a:t>o</a:t>
            </a:r>
            <a:r>
              <a:rPr dirty="0" sz="1800" spc="5" i="1">
                <a:latin typeface="Arial"/>
                <a:cs typeface="Arial"/>
              </a:rPr>
              <a:t>r</a:t>
            </a:r>
            <a:r>
              <a:rPr dirty="0" sz="1800" spc="-85" i="1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21782" y="3273209"/>
            <a:ext cx="36283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88720" algn="l"/>
                <a:tab pos="1871980" algn="l"/>
                <a:tab pos="2259965" algn="l"/>
                <a:tab pos="2478405" algn="l"/>
                <a:tab pos="2890520" algn="l"/>
              </a:tabLst>
            </a:pPr>
            <a:r>
              <a:rPr dirty="0" sz="1800" spc="-85" i="1">
                <a:latin typeface="Arial"/>
                <a:cs typeface="Arial"/>
              </a:rPr>
              <a:t>h</a:t>
            </a:r>
            <a:r>
              <a:rPr dirty="0" sz="1800" spc="-80" i="1">
                <a:latin typeface="Arial"/>
                <a:cs typeface="Arial"/>
              </a:rPr>
              <a:t>o</a:t>
            </a:r>
            <a:r>
              <a:rPr dirty="0" sz="1800" spc="-55" i="1">
                <a:latin typeface="Arial"/>
                <a:cs typeface="Arial"/>
              </a:rPr>
              <a:t>u</a:t>
            </a:r>
            <a:r>
              <a:rPr dirty="0" sz="1800" spc="-30" i="1">
                <a:latin typeface="Arial"/>
                <a:cs typeface="Arial"/>
              </a:rPr>
              <a:t>r</a:t>
            </a:r>
            <a:r>
              <a:rPr dirty="0" sz="1800" spc="-85" i="1">
                <a:latin typeface="Arial"/>
                <a:cs typeface="Arial"/>
              </a:rPr>
              <a:t>s</a:t>
            </a:r>
            <a:r>
              <a:rPr dirty="0" sz="1800" spc="95" i="1">
                <a:latin typeface="Arial"/>
                <a:cs typeface="Arial"/>
              </a:rPr>
              <a:t>/</a:t>
            </a:r>
            <a:r>
              <a:rPr dirty="0" sz="1800" spc="-95" i="1">
                <a:latin typeface="Arial"/>
                <a:cs typeface="Arial"/>
              </a:rPr>
              <a:t>da</a:t>
            </a:r>
            <a:r>
              <a:rPr dirty="0" sz="1800" spc="-80" i="1">
                <a:latin typeface="Arial"/>
                <a:cs typeface="Arial"/>
              </a:rPr>
              <a:t>y</a:t>
            </a:r>
            <a:r>
              <a:rPr dirty="0" sz="1800" i="1">
                <a:latin typeface="Arial"/>
                <a:cs typeface="Arial"/>
              </a:rPr>
              <a:t>	</a:t>
            </a:r>
            <a:r>
              <a:rPr dirty="0" sz="1800" spc="-165" i="1">
                <a:latin typeface="Arial"/>
                <a:cs typeface="Arial"/>
              </a:rPr>
              <a:t>s</a:t>
            </a:r>
            <a:r>
              <a:rPr dirty="0" sz="1800" spc="-185" i="1">
                <a:latin typeface="Arial"/>
                <a:cs typeface="Arial"/>
              </a:rPr>
              <a:t>e</a:t>
            </a:r>
            <a:r>
              <a:rPr dirty="0" sz="1800" spc="-40" i="1">
                <a:latin typeface="Arial"/>
                <a:cs typeface="Arial"/>
              </a:rPr>
              <a:t>çili</a:t>
            </a:r>
            <a:r>
              <a:rPr dirty="0" sz="1800" i="1">
                <a:latin typeface="Arial"/>
                <a:cs typeface="Arial"/>
              </a:rPr>
              <a:t>	</a:t>
            </a:r>
            <a:r>
              <a:rPr dirty="0" sz="1800" spc="5" i="1">
                <a:latin typeface="Arial"/>
                <a:cs typeface="Arial"/>
              </a:rPr>
              <a:t>i</a:t>
            </a:r>
            <a:r>
              <a:rPr dirty="0" sz="1800" spc="-170" i="1">
                <a:latin typeface="Arial"/>
                <a:cs typeface="Arial"/>
              </a:rPr>
              <a:t>k</a:t>
            </a:r>
            <a:r>
              <a:rPr dirty="0" sz="1800" spc="-125" i="1">
                <a:latin typeface="Arial"/>
                <a:cs typeface="Arial"/>
              </a:rPr>
              <a:t>e</a:t>
            </a:r>
            <a:r>
              <a:rPr dirty="0" sz="1800" spc="-80" i="1">
                <a:latin typeface="Arial"/>
                <a:cs typeface="Arial"/>
              </a:rPr>
              <a:t>n</a:t>
            </a:r>
            <a:r>
              <a:rPr dirty="0" sz="1800" i="1">
                <a:latin typeface="Arial"/>
                <a:cs typeface="Arial"/>
              </a:rPr>
              <a:t>		</a:t>
            </a:r>
            <a:r>
              <a:rPr dirty="0" sz="1800" spc="-140" b="1" i="1">
                <a:latin typeface="Arial"/>
                <a:cs typeface="Arial"/>
              </a:rPr>
              <a:t>W</a:t>
            </a:r>
            <a:r>
              <a:rPr dirty="0" sz="1800" spc="-150" b="1" i="1">
                <a:latin typeface="Arial"/>
                <a:cs typeface="Arial"/>
              </a:rPr>
              <a:t>o</a:t>
            </a:r>
            <a:r>
              <a:rPr dirty="0" sz="1800" spc="-70" b="1" i="1">
                <a:latin typeface="Arial"/>
                <a:cs typeface="Arial"/>
              </a:rPr>
              <a:t>r</a:t>
            </a:r>
            <a:r>
              <a:rPr dirty="0" sz="1800" spc="-140" b="1" i="1">
                <a:latin typeface="Arial"/>
                <a:cs typeface="Arial"/>
              </a:rPr>
              <a:t>k</a:t>
            </a:r>
            <a:r>
              <a:rPr dirty="0" sz="1800" spc="-60" b="1" i="1">
                <a:latin typeface="Arial"/>
                <a:cs typeface="Arial"/>
              </a:rPr>
              <a:t>w</a:t>
            </a:r>
            <a:r>
              <a:rPr dirty="0" sz="1800" spc="-130" b="1" i="1">
                <a:latin typeface="Arial"/>
                <a:cs typeface="Arial"/>
              </a:rPr>
              <a:t>ee</a:t>
            </a:r>
            <a:r>
              <a:rPr dirty="0" sz="1800" spc="-125" b="1" i="1">
                <a:latin typeface="Arial"/>
                <a:cs typeface="Arial"/>
              </a:rPr>
              <a:t>k</a:t>
            </a:r>
            <a:r>
              <a:rPr dirty="0" sz="1800" spc="-20" b="1" i="1">
                <a:latin typeface="Arial"/>
                <a:cs typeface="Arial"/>
              </a:rPr>
              <a:t>.. </a:t>
            </a:r>
            <a:r>
              <a:rPr dirty="0" sz="1800" spc="-20" b="1" i="1">
                <a:latin typeface="Arial"/>
                <a:cs typeface="Arial"/>
              </a:rPr>
              <a:t> </a:t>
            </a:r>
            <a:r>
              <a:rPr dirty="0" sz="1800" spc="-155" b="1" i="1">
                <a:latin typeface="Arial"/>
                <a:cs typeface="Arial"/>
              </a:rPr>
              <a:t>bu</a:t>
            </a:r>
            <a:r>
              <a:rPr dirty="0" sz="1800" spc="-10" b="1" i="1">
                <a:latin typeface="Arial"/>
                <a:cs typeface="Arial"/>
              </a:rPr>
              <a:t>t</a:t>
            </a:r>
            <a:r>
              <a:rPr dirty="0" sz="1800" spc="-160" b="1" i="1">
                <a:latin typeface="Arial"/>
                <a:cs typeface="Arial"/>
              </a:rPr>
              <a:t>o</a:t>
            </a:r>
            <a:r>
              <a:rPr dirty="0" sz="1800" spc="-150" b="1" i="1">
                <a:latin typeface="Arial"/>
                <a:cs typeface="Arial"/>
              </a:rPr>
              <a:t>nu</a:t>
            </a:r>
            <a:r>
              <a:rPr dirty="0" sz="1800" spc="-160" b="1" i="1">
                <a:latin typeface="Arial"/>
                <a:cs typeface="Arial"/>
              </a:rPr>
              <a:t>n</a:t>
            </a:r>
            <a:r>
              <a:rPr dirty="0" sz="1800" spc="-55" b="1" i="1">
                <a:latin typeface="Arial"/>
                <a:cs typeface="Arial"/>
              </a:rPr>
              <a:t>a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409" b="1" i="1">
                <a:latin typeface="Arial"/>
                <a:cs typeface="Arial"/>
              </a:rPr>
              <a:t> </a:t>
            </a:r>
            <a:r>
              <a:rPr dirty="0" sz="1800" spc="-110" b="1" i="1">
                <a:latin typeface="Arial"/>
                <a:cs typeface="Arial"/>
              </a:rPr>
              <a:t>b</a:t>
            </a:r>
            <a:r>
              <a:rPr dirty="0" sz="1800" spc="-100" b="1" i="1">
                <a:latin typeface="Arial"/>
                <a:cs typeface="Arial"/>
              </a:rPr>
              <a:t>a</a:t>
            </a:r>
            <a:r>
              <a:rPr dirty="0" sz="1800" spc="-240" b="1" i="1">
                <a:latin typeface="Arial"/>
                <a:cs typeface="Arial"/>
              </a:rPr>
              <a:t>s</a:t>
            </a:r>
            <a:r>
              <a:rPr dirty="0" sz="1800" spc="-120" b="1" i="1">
                <a:latin typeface="Arial"/>
                <a:cs typeface="Arial"/>
              </a:rPr>
              <a:t>ı</a:t>
            </a:r>
            <a:r>
              <a:rPr dirty="0" sz="1800" spc="-65" b="1" i="1">
                <a:latin typeface="Arial"/>
                <a:cs typeface="Arial"/>
              </a:rPr>
              <a:t>l</a:t>
            </a:r>
            <a:r>
              <a:rPr dirty="0" sz="1800" spc="-60" b="1" i="1">
                <a:latin typeface="Arial"/>
                <a:cs typeface="Arial"/>
              </a:rPr>
              <a:t>ı</a:t>
            </a:r>
            <a:r>
              <a:rPr dirty="0" sz="1800" spc="-70" b="1" i="1">
                <a:latin typeface="Arial"/>
                <a:cs typeface="Arial"/>
              </a:rPr>
              <a:t>r</a:t>
            </a:r>
            <a:r>
              <a:rPr dirty="0" sz="1800" spc="-180" b="1" i="1">
                <a:latin typeface="Arial"/>
                <a:cs typeface="Arial"/>
              </a:rPr>
              <a:t>s</a:t>
            </a:r>
            <a:r>
              <a:rPr dirty="0" sz="1800" spc="-175" b="1" i="1">
                <a:latin typeface="Arial"/>
                <a:cs typeface="Arial"/>
              </a:rPr>
              <a:t>a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150" b="1" i="1">
                <a:latin typeface="Arial"/>
                <a:cs typeface="Arial"/>
              </a:rPr>
              <a:t>g</a:t>
            </a:r>
            <a:r>
              <a:rPr dirty="0" sz="1800" spc="-160" b="1" i="1">
                <a:latin typeface="Arial"/>
                <a:cs typeface="Arial"/>
              </a:rPr>
              <a:t>ü</a:t>
            </a:r>
            <a:r>
              <a:rPr dirty="0" sz="1800" spc="-155" b="1" i="1">
                <a:latin typeface="Arial"/>
                <a:cs typeface="Arial"/>
              </a:rPr>
              <a:t>n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60" b="1" i="1">
                <a:latin typeface="Arial"/>
                <a:cs typeface="Arial"/>
              </a:rPr>
              <a:t>i</a:t>
            </a:r>
            <a:r>
              <a:rPr dirty="0" sz="1800" spc="-265" b="1" i="1">
                <a:latin typeface="Arial"/>
                <a:cs typeface="Arial"/>
              </a:rPr>
              <a:t>ç</a:t>
            </a:r>
            <a:r>
              <a:rPr dirty="0" sz="1800" spc="-60" b="1" i="1">
                <a:latin typeface="Arial"/>
                <a:cs typeface="Arial"/>
              </a:rPr>
              <a:t>i</a:t>
            </a:r>
            <a:r>
              <a:rPr dirty="0" sz="1800" spc="-160" b="1" i="1">
                <a:latin typeface="Arial"/>
                <a:cs typeface="Arial"/>
              </a:rPr>
              <a:t>n</a:t>
            </a:r>
            <a:r>
              <a:rPr dirty="0" sz="1800" spc="-160" b="1" i="1">
                <a:latin typeface="Arial"/>
                <a:cs typeface="Arial"/>
              </a:rPr>
              <a:t>d</a:t>
            </a:r>
            <a:r>
              <a:rPr dirty="0" sz="1800" spc="-135" b="1" i="1">
                <a:latin typeface="Arial"/>
                <a:cs typeface="Arial"/>
              </a:rPr>
              <a:t>e</a:t>
            </a:r>
            <a:r>
              <a:rPr dirty="0" sz="1800" spc="-130" b="1" i="1">
                <a:latin typeface="Arial"/>
                <a:cs typeface="Arial"/>
              </a:rPr>
              <a:t>k</a:t>
            </a:r>
            <a:r>
              <a:rPr dirty="0" sz="1800" spc="-60" b="1" i="1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21554" y="3821848"/>
            <a:ext cx="36283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40" b="1" i="1">
                <a:latin typeface="Arial"/>
                <a:cs typeface="Arial"/>
              </a:rPr>
              <a:t>çalışma </a:t>
            </a:r>
            <a:r>
              <a:rPr dirty="0" sz="1800" spc="-90" b="1" i="1">
                <a:latin typeface="Arial"/>
                <a:cs typeface="Arial"/>
              </a:rPr>
              <a:t>saatleri </a:t>
            </a:r>
            <a:r>
              <a:rPr dirty="0" sz="1800" spc="-105" b="1" i="1">
                <a:latin typeface="Arial"/>
                <a:cs typeface="Arial"/>
              </a:rPr>
              <a:t>daha </a:t>
            </a:r>
            <a:r>
              <a:rPr dirty="0" sz="1800" spc="-90" b="1" i="1">
                <a:latin typeface="Arial"/>
                <a:cs typeface="Arial"/>
              </a:rPr>
              <a:t>detaylı olarak  </a:t>
            </a:r>
            <a:r>
              <a:rPr dirty="0" sz="1800" spc="-120" b="1" i="1">
                <a:latin typeface="Arial"/>
                <a:cs typeface="Arial"/>
              </a:rPr>
              <a:t>düzenlenebilir.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547" y="914328"/>
            <a:ext cx="4431488" cy="203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5" name="object 5"/>
          <p:cNvSpPr/>
          <p:nvPr/>
        </p:nvSpPr>
        <p:spPr>
          <a:xfrm>
            <a:off x="4429125" y="857224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30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9"/>
                </a:lnTo>
                <a:lnTo>
                  <a:pt x="773812" y="489659"/>
                </a:lnTo>
                <a:lnTo>
                  <a:pt x="759365" y="534924"/>
                </a:lnTo>
                <a:lnTo>
                  <a:pt x="739778" y="577625"/>
                </a:lnTo>
                <a:lnTo>
                  <a:pt x="715417" y="617394"/>
                </a:lnTo>
                <a:lnTo>
                  <a:pt x="686653" y="653863"/>
                </a:lnTo>
                <a:lnTo>
                  <a:pt x="653852" y="686664"/>
                </a:lnTo>
                <a:lnTo>
                  <a:pt x="617384" y="715429"/>
                </a:lnTo>
                <a:lnTo>
                  <a:pt x="577616" y="739790"/>
                </a:lnTo>
                <a:lnTo>
                  <a:pt x="534917" y="759378"/>
                </a:lnTo>
                <a:lnTo>
                  <a:pt x="489654" y="773825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718849" y="1001217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29187" y="2786049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29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9"/>
                </a:lnTo>
                <a:lnTo>
                  <a:pt x="773812" y="489659"/>
                </a:lnTo>
                <a:lnTo>
                  <a:pt x="759365" y="534924"/>
                </a:lnTo>
                <a:lnTo>
                  <a:pt x="739778" y="577625"/>
                </a:lnTo>
                <a:lnTo>
                  <a:pt x="715417" y="617394"/>
                </a:lnTo>
                <a:lnTo>
                  <a:pt x="686653" y="653863"/>
                </a:lnTo>
                <a:lnTo>
                  <a:pt x="653852" y="686664"/>
                </a:lnTo>
                <a:lnTo>
                  <a:pt x="617384" y="715429"/>
                </a:lnTo>
                <a:lnTo>
                  <a:pt x="577616" y="739790"/>
                </a:lnTo>
                <a:lnTo>
                  <a:pt x="534917" y="759378"/>
                </a:lnTo>
                <a:lnTo>
                  <a:pt x="489654" y="773825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218912" y="2930042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2011" y="804329"/>
            <a:ext cx="36271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latin typeface="Arial"/>
                <a:cs typeface="Arial"/>
              </a:rPr>
              <a:t>Daha </a:t>
            </a:r>
            <a:r>
              <a:rPr dirty="0" sz="1800" spc="-95">
                <a:latin typeface="Arial"/>
                <a:cs typeface="Arial"/>
              </a:rPr>
              <a:t>sonra </a:t>
            </a:r>
            <a:r>
              <a:rPr dirty="0" sz="1800" spc="-105">
                <a:latin typeface="Arial"/>
                <a:cs typeface="Arial"/>
              </a:rPr>
              <a:t>ise </a:t>
            </a:r>
            <a:r>
              <a:rPr dirty="0" sz="1800" spc="-55" i="1">
                <a:latin typeface="Arial"/>
                <a:cs typeface="Arial"/>
              </a:rPr>
              <a:t>Activity </a:t>
            </a:r>
            <a:r>
              <a:rPr dirty="0" sz="1800" spc="-114" i="1">
                <a:latin typeface="Arial"/>
                <a:cs typeface="Arial"/>
              </a:rPr>
              <a:t>Table’ </a:t>
            </a:r>
            <a:r>
              <a:rPr dirty="0" sz="1800" spc="-80" i="1">
                <a:latin typeface="Arial"/>
                <a:cs typeface="Arial"/>
              </a:rPr>
              <a:t>da </a:t>
            </a:r>
            <a:r>
              <a:rPr dirty="0" sz="1800" spc="-125" i="1">
                <a:latin typeface="Arial"/>
                <a:cs typeface="Arial"/>
              </a:rPr>
              <a:t>sağ  </a:t>
            </a:r>
            <a:r>
              <a:rPr dirty="0" sz="1800" spc="-45" i="1">
                <a:latin typeface="Arial"/>
                <a:cs typeface="Arial"/>
              </a:rPr>
              <a:t>tıklanarak </a:t>
            </a:r>
            <a:r>
              <a:rPr dirty="0" sz="1800" spc="-195" b="1" i="1">
                <a:latin typeface="Arial"/>
                <a:cs typeface="Arial"/>
              </a:rPr>
              <a:t>Columns</a:t>
            </a:r>
            <a:r>
              <a:rPr dirty="0" sz="1800" spc="-150" b="1" i="1">
                <a:latin typeface="Arial"/>
                <a:cs typeface="Arial"/>
              </a:rPr>
              <a:t> </a:t>
            </a:r>
            <a:r>
              <a:rPr dirty="0" sz="1800" spc="-135" b="1" i="1">
                <a:latin typeface="Arial"/>
                <a:cs typeface="Arial"/>
              </a:rPr>
              <a:t>seçilir.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2011" y="3821848"/>
            <a:ext cx="3627754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0">
                <a:latin typeface="Arial"/>
                <a:cs typeface="Arial"/>
              </a:rPr>
              <a:t>Açılan </a:t>
            </a:r>
            <a:r>
              <a:rPr dirty="0" sz="1800" spc="-75">
                <a:latin typeface="Arial"/>
                <a:cs typeface="Arial"/>
              </a:rPr>
              <a:t>menüde </a:t>
            </a:r>
            <a:r>
              <a:rPr dirty="0" sz="1800" spc="-114" i="1">
                <a:latin typeface="Arial"/>
                <a:cs typeface="Arial"/>
              </a:rPr>
              <a:t>Generals sekmesinden  </a:t>
            </a:r>
            <a:r>
              <a:rPr dirty="0" sz="1800" spc="-130" b="1" i="1">
                <a:latin typeface="Arial"/>
                <a:cs typeface="Arial"/>
              </a:rPr>
              <a:t>Calendar bulunur </a:t>
            </a:r>
            <a:r>
              <a:rPr dirty="0" sz="1800" spc="-135" b="1" i="1">
                <a:latin typeface="Arial"/>
                <a:cs typeface="Arial"/>
              </a:rPr>
              <a:t>ve </a:t>
            </a:r>
            <a:r>
              <a:rPr dirty="0" sz="1800" spc="-170" b="1" i="1">
                <a:latin typeface="Arial"/>
                <a:cs typeface="Arial"/>
              </a:rPr>
              <a:t>sağ  </a:t>
            </a:r>
            <a:r>
              <a:rPr dirty="0" sz="1800" spc="-150" b="1" i="1">
                <a:latin typeface="Arial"/>
                <a:cs typeface="Arial"/>
              </a:rPr>
              <a:t>oka  </a:t>
            </a:r>
            <a:r>
              <a:rPr dirty="0" sz="1800" spc="-80" b="1" i="1">
                <a:latin typeface="Arial"/>
                <a:cs typeface="Arial"/>
              </a:rPr>
              <a:t>tıklanarak </a:t>
            </a:r>
            <a:r>
              <a:rPr dirty="0" sz="1800" spc="-125" b="1" i="1">
                <a:latin typeface="Arial"/>
                <a:cs typeface="Arial"/>
              </a:rPr>
              <a:t>listeye </a:t>
            </a:r>
            <a:r>
              <a:rPr dirty="0" sz="1800" spc="-110" b="1" i="1">
                <a:latin typeface="Arial"/>
                <a:cs typeface="Arial"/>
              </a:rPr>
              <a:t>eklenir. Daha </a:t>
            </a:r>
            <a:r>
              <a:rPr dirty="0" sz="1800" spc="-145" b="1" i="1">
                <a:latin typeface="Arial"/>
                <a:cs typeface="Arial"/>
              </a:rPr>
              <a:t>sonra  </a:t>
            </a:r>
            <a:r>
              <a:rPr dirty="0" sz="1800" spc="-170" b="1" i="1">
                <a:latin typeface="Arial"/>
                <a:cs typeface="Arial"/>
              </a:rPr>
              <a:t>Ok</a:t>
            </a:r>
            <a:r>
              <a:rPr dirty="0" sz="1800" spc="160" b="1" i="1">
                <a:latin typeface="Arial"/>
                <a:cs typeface="Arial"/>
              </a:rPr>
              <a:t> </a:t>
            </a:r>
            <a:r>
              <a:rPr dirty="0" sz="1800" spc="-125" b="1" i="1">
                <a:latin typeface="Arial"/>
                <a:cs typeface="Arial"/>
              </a:rPr>
              <a:t>butonuna basılırsa</a:t>
            </a:r>
            <a:r>
              <a:rPr dirty="0" sz="1800" spc="-95" b="1" i="1">
                <a:latin typeface="Arial"/>
                <a:cs typeface="Arial"/>
              </a:rPr>
              <a:t> </a:t>
            </a:r>
            <a:r>
              <a:rPr dirty="0" sz="1800" spc="-150" b="1" i="1">
                <a:latin typeface="Arial"/>
                <a:cs typeface="Arial"/>
              </a:rPr>
              <a:t>Calendars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22011" y="4919129"/>
            <a:ext cx="21431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6685" algn="l"/>
              </a:tabLst>
            </a:pPr>
            <a:r>
              <a:rPr dirty="0" sz="1800" spc="-195" b="1" i="1">
                <a:latin typeface="Arial"/>
                <a:cs typeface="Arial"/>
              </a:rPr>
              <a:t>k</a:t>
            </a:r>
            <a:r>
              <a:rPr dirty="0" sz="1800" spc="-160" b="1" i="1">
                <a:latin typeface="Arial"/>
                <a:cs typeface="Arial"/>
              </a:rPr>
              <a:t>o</a:t>
            </a:r>
            <a:r>
              <a:rPr dirty="0" sz="1800" spc="-60" b="1" i="1">
                <a:latin typeface="Arial"/>
                <a:cs typeface="Arial"/>
              </a:rPr>
              <a:t>l</a:t>
            </a:r>
            <a:r>
              <a:rPr dirty="0" sz="1800" spc="-160" b="1" i="1">
                <a:latin typeface="Arial"/>
                <a:cs typeface="Arial"/>
              </a:rPr>
              <a:t>onu</a:t>
            </a:r>
            <a:r>
              <a:rPr dirty="0" sz="1800" spc="-150" b="1" i="1">
                <a:latin typeface="Arial"/>
                <a:cs typeface="Arial"/>
              </a:rPr>
              <a:t>n</a:t>
            </a:r>
            <a:r>
              <a:rPr dirty="0" sz="1800" spc="-160" b="1" i="1">
                <a:latin typeface="Arial"/>
                <a:cs typeface="Arial"/>
              </a:rPr>
              <a:t>u</a:t>
            </a:r>
            <a:r>
              <a:rPr dirty="0" sz="1800" spc="-155" b="1" i="1">
                <a:latin typeface="Arial"/>
                <a:cs typeface="Arial"/>
              </a:rPr>
              <a:t>n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265" b="1" i="1">
                <a:latin typeface="Arial"/>
                <a:cs typeface="Arial"/>
              </a:rPr>
              <a:t>A</a:t>
            </a:r>
            <a:r>
              <a:rPr dirty="0" sz="1800" spc="-210" b="1" i="1">
                <a:latin typeface="Arial"/>
                <a:cs typeface="Arial"/>
              </a:rPr>
              <a:t>c</a:t>
            </a:r>
            <a:r>
              <a:rPr dirty="0" sz="1800" spc="5" b="1" i="1">
                <a:latin typeface="Arial"/>
                <a:cs typeface="Arial"/>
              </a:rPr>
              <a:t>t</a:t>
            </a:r>
            <a:r>
              <a:rPr dirty="0" sz="1800" spc="-70" b="1" i="1">
                <a:latin typeface="Arial"/>
                <a:cs typeface="Arial"/>
              </a:rPr>
              <a:t>ivi</a:t>
            </a:r>
            <a:r>
              <a:rPr dirty="0" sz="1800" spc="-70" b="1" i="1">
                <a:latin typeface="Arial"/>
                <a:cs typeface="Arial"/>
              </a:rPr>
              <a:t>t</a:t>
            </a:r>
            <a:r>
              <a:rPr dirty="0" sz="1800" spc="-160" b="1" i="1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44155" y="4919129"/>
            <a:ext cx="10991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9480" algn="l"/>
              </a:tabLst>
            </a:pPr>
            <a:r>
              <a:rPr dirty="0" sz="1800" spc="-340" b="1" i="1">
                <a:latin typeface="Arial"/>
                <a:cs typeface="Arial"/>
              </a:rPr>
              <a:t>T</a:t>
            </a:r>
            <a:r>
              <a:rPr dirty="0" sz="1800" spc="-110" b="1" i="1">
                <a:latin typeface="Arial"/>
                <a:cs typeface="Arial"/>
              </a:rPr>
              <a:t>ab</a:t>
            </a:r>
            <a:r>
              <a:rPr dirty="0" sz="1800" spc="-50" b="1" i="1">
                <a:latin typeface="Arial"/>
                <a:cs typeface="Arial"/>
              </a:rPr>
              <a:t>l</a:t>
            </a:r>
            <a:r>
              <a:rPr dirty="0" sz="1800" spc="-120" b="1" i="1">
                <a:latin typeface="Arial"/>
                <a:cs typeface="Arial"/>
              </a:rPr>
              <a:t>e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100" b="1" i="1">
                <a:latin typeface="Arial"/>
                <a:cs typeface="Arial"/>
              </a:rPr>
              <a:t>‘a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22011" y="5193448"/>
            <a:ext cx="1911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4" b="1" i="1">
                <a:latin typeface="Arial"/>
                <a:cs typeface="Arial"/>
              </a:rPr>
              <a:t>eklendiğini</a:t>
            </a:r>
            <a:r>
              <a:rPr dirty="0" sz="1800" spc="-135" b="1" i="1">
                <a:latin typeface="Arial"/>
                <a:cs typeface="Arial"/>
              </a:rPr>
              <a:t> </a:t>
            </a:r>
            <a:r>
              <a:rPr dirty="0" sz="1800" spc="-125" b="1" i="1">
                <a:latin typeface="Arial"/>
                <a:cs typeface="Arial"/>
              </a:rPr>
              <a:t>görürüz.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412" y="3619525"/>
            <a:ext cx="4991087" cy="2943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2928924" y="1000099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30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7"/>
                </a:lnTo>
                <a:lnTo>
                  <a:pt x="773812" y="489655"/>
                </a:lnTo>
                <a:lnTo>
                  <a:pt x="759365" y="534918"/>
                </a:lnTo>
                <a:lnTo>
                  <a:pt x="739778" y="577619"/>
                </a:lnTo>
                <a:lnTo>
                  <a:pt x="715417" y="617388"/>
                </a:lnTo>
                <a:lnTo>
                  <a:pt x="686653" y="653858"/>
                </a:lnTo>
                <a:lnTo>
                  <a:pt x="653852" y="686660"/>
                </a:lnTo>
                <a:lnTo>
                  <a:pt x="617384" y="715426"/>
                </a:lnTo>
                <a:lnTo>
                  <a:pt x="577616" y="739787"/>
                </a:lnTo>
                <a:lnTo>
                  <a:pt x="534917" y="759376"/>
                </a:lnTo>
                <a:lnTo>
                  <a:pt x="489654" y="773824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218649" y="1144092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1799" y="3000375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29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7"/>
                </a:lnTo>
                <a:lnTo>
                  <a:pt x="773812" y="489655"/>
                </a:lnTo>
                <a:lnTo>
                  <a:pt x="759365" y="534918"/>
                </a:lnTo>
                <a:lnTo>
                  <a:pt x="739778" y="577619"/>
                </a:lnTo>
                <a:lnTo>
                  <a:pt x="715417" y="617388"/>
                </a:lnTo>
                <a:lnTo>
                  <a:pt x="686653" y="653858"/>
                </a:lnTo>
                <a:lnTo>
                  <a:pt x="653852" y="686660"/>
                </a:lnTo>
                <a:lnTo>
                  <a:pt x="617384" y="715426"/>
                </a:lnTo>
                <a:lnTo>
                  <a:pt x="577616" y="739787"/>
                </a:lnTo>
                <a:lnTo>
                  <a:pt x="534917" y="759376"/>
                </a:lnTo>
                <a:lnTo>
                  <a:pt x="489654" y="773824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361525" y="2724568"/>
            <a:ext cx="5488940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587375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95">
                <a:latin typeface="Arial"/>
                <a:cs typeface="Arial"/>
              </a:rPr>
              <a:t>En </a:t>
            </a:r>
            <a:r>
              <a:rPr dirty="0" sz="1800" spc="-80">
                <a:latin typeface="Arial"/>
                <a:cs typeface="Arial"/>
              </a:rPr>
              <a:t>baştaki </a:t>
            </a:r>
            <a:r>
              <a:rPr dirty="0" sz="1800" spc="-50">
                <a:latin typeface="Arial"/>
                <a:cs typeface="Arial"/>
              </a:rPr>
              <a:t>aktiviteyi </a:t>
            </a:r>
            <a:r>
              <a:rPr dirty="0" sz="1800" spc="-65">
                <a:latin typeface="Arial"/>
                <a:cs typeface="Arial"/>
              </a:rPr>
              <a:t>seçtikten </a:t>
            </a:r>
            <a:r>
              <a:rPr dirty="0" sz="1800" spc="-95">
                <a:latin typeface="Arial"/>
                <a:cs typeface="Arial"/>
              </a:rPr>
              <a:t>sonra </a:t>
            </a:r>
            <a:r>
              <a:rPr dirty="0" sz="1800" spc="-110">
                <a:latin typeface="Arial"/>
                <a:cs typeface="Arial"/>
              </a:rPr>
              <a:t>kayar </a:t>
            </a:r>
            <a:r>
              <a:rPr dirty="0" sz="1800" spc="-75">
                <a:latin typeface="Arial"/>
                <a:cs typeface="Arial"/>
              </a:rPr>
              <a:t>menüyü  </a:t>
            </a:r>
            <a:r>
              <a:rPr dirty="0" sz="1800" spc="-85">
                <a:latin typeface="Arial"/>
                <a:cs typeface="Arial"/>
              </a:rPr>
              <a:t>en </a:t>
            </a:r>
            <a:r>
              <a:rPr dirty="0" sz="1800" spc="-65">
                <a:latin typeface="Arial"/>
                <a:cs typeface="Arial"/>
              </a:rPr>
              <a:t>alta </a:t>
            </a:r>
            <a:r>
              <a:rPr dirty="0" sz="1800" spc="-95">
                <a:latin typeface="Arial"/>
                <a:cs typeface="Arial"/>
              </a:rPr>
              <a:t>kadar  </a:t>
            </a:r>
            <a:r>
              <a:rPr dirty="0" sz="1800" spc="-50">
                <a:latin typeface="Arial"/>
                <a:cs typeface="Arial"/>
              </a:rPr>
              <a:t>indirerek </a:t>
            </a:r>
            <a:r>
              <a:rPr dirty="0" sz="1800" spc="-45">
                <a:latin typeface="Arial"/>
                <a:cs typeface="Arial"/>
              </a:rPr>
              <a:t>aktivite  </a:t>
            </a:r>
            <a:r>
              <a:rPr dirty="0" sz="1800" spc="-60">
                <a:latin typeface="Arial"/>
                <a:cs typeface="Arial"/>
              </a:rPr>
              <a:t>listesinin </a:t>
            </a:r>
            <a:r>
              <a:rPr dirty="0" sz="1800" spc="-85">
                <a:latin typeface="Arial"/>
                <a:cs typeface="Arial"/>
              </a:rPr>
              <a:t>en 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sonuna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260"/>
              </a:lnSpc>
              <a:tabLst>
                <a:tab pos="586740" algn="l"/>
              </a:tabLst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2	</a:t>
            </a:r>
            <a:r>
              <a:rPr dirty="0" sz="1800" spc="-65">
                <a:latin typeface="Arial"/>
                <a:cs typeface="Arial"/>
              </a:rPr>
              <a:t>gelinir.  </a:t>
            </a:r>
            <a:r>
              <a:rPr dirty="0" sz="1800" spc="-105">
                <a:latin typeface="Arial"/>
                <a:cs typeface="Arial"/>
              </a:rPr>
              <a:t>Klavyeden  </a:t>
            </a:r>
            <a:r>
              <a:rPr dirty="0" sz="1800" spc="-75">
                <a:latin typeface="Arial"/>
                <a:cs typeface="Arial"/>
              </a:rPr>
              <a:t>Shift  </a:t>
            </a:r>
            <a:r>
              <a:rPr dirty="0" sz="1800" spc="-70">
                <a:latin typeface="Arial"/>
                <a:cs typeface="Arial"/>
              </a:rPr>
              <a:t>tuşuna  </a:t>
            </a:r>
            <a:r>
              <a:rPr dirty="0" sz="1800" spc="-95">
                <a:latin typeface="Arial"/>
                <a:cs typeface="Arial"/>
              </a:rPr>
              <a:t>basılı  </a:t>
            </a:r>
            <a:r>
              <a:rPr dirty="0" sz="1800" spc="-40">
                <a:latin typeface="Arial"/>
                <a:cs typeface="Arial"/>
              </a:rPr>
              <a:t>tutulurken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algn="just" marL="586740">
              <a:lnSpc>
                <a:spcPts val="2060"/>
              </a:lnSpc>
            </a:pPr>
            <a:r>
              <a:rPr dirty="0" sz="1800" spc="-105">
                <a:latin typeface="Arial"/>
                <a:cs typeface="Arial"/>
              </a:rPr>
              <a:t>son    </a:t>
            </a:r>
            <a:r>
              <a:rPr dirty="0" sz="1800" spc="-60">
                <a:latin typeface="Arial"/>
                <a:cs typeface="Arial"/>
              </a:rPr>
              <a:t>aktiviteye    </a:t>
            </a:r>
            <a:r>
              <a:rPr dirty="0" sz="1800" spc="-65">
                <a:latin typeface="Arial"/>
                <a:cs typeface="Arial"/>
              </a:rPr>
              <a:t>tıklanır.    </a:t>
            </a:r>
            <a:r>
              <a:rPr dirty="0" sz="1800" spc="-90">
                <a:latin typeface="Arial"/>
                <a:cs typeface="Arial"/>
              </a:rPr>
              <a:t>(Bizim    </a:t>
            </a:r>
            <a:r>
              <a:rPr dirty="0" sz="1800" spc="-75">
                <a:latin typeface="Arial"/>
                <a:cs typeface="Arial"/>
              </a:rPr>
              <a:t>örneğimizde</a:t>
            </a:r>
            <a:r>
              <a:rPr dirty="0" sz="1800" spc="229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son</a:t>
            </a:r>
            <a:endParaRPr sz="1800">
              <a:latin typeface="Arial"/>
              <a:cs typeface="Arial"/>
            </a:endParaRPr>
          </a:p>
          <a:p>
            <a:pPr algn="just" marL="586740" marR="5715">
              <a:lnSpc>
                <a:spcPct val="100000"/>
              </a:lnSpc>
            </a:pPr>
            <a:r>
              <a:rPr dirty="0" sz="1800" spc="-45">
                <a:latin typeface="Arial"/>
                <a:cs typeface="Arial"/>
              </a:rPr>
              <a:t>aktivitenin </a:t>
            </a:r>
            <a:r>
              <a:rPr dirty="0" sz="1800" spc="-95">
                <a:latin typeface="Arial"/>
                <a:cs typeface="Arial"/>
              </a:rPr>
              <a:t>adı </a:t>
            </a:r>
            <a:r>
              <a:rPr dirty="0" sz="1800" spc="-190">
                <a:latin typeface="Arial"/>
                <a:cs typeface="Arial"/>
              </a:rPr>
              <a:t>PS.) </a:t>
            </a:r>
            <a:r>
              <a:rPr dirty="0" sz="1800" spc="-70">
                <a:latin typeface="Arial"/>
                <a:cs typeface="Arial"/>
              </a:rPr>
              <a:t>Bütün </a:t>
            </a:r>
            <a:r>
              <a:rPr dirty="0" sz="1800" spc="-65">
                <a:latin typeface="Arial"/>
                <a:cs typeface="Arial"/>
              </a:rPr>
              <a:t>kolon </a:t>
            </a:r>
            <a:r>
              <a:rPr dirty="0" sz="1800" spc="-75">
                <a:latin typeface="Arial"/>
                <a:cs typeface="Arial"/>
              </a:rPr>
              <a:t>seçili hale </a:t>
            </a:r>
            <a:r>
              <a:rPr dirty="0" sz="1800" spc="-70">
                <a:latin typeface="Arial"/>
                <a:cs typeface="Arial"/>
              </a:rPr>
              <a:t>geldiğinde  </a:t>
            </a:r>
            <a:r>
              <a:rPr dirty="0" sz="1800" spc="-114" i="1">
                <a:latin typeface="Arial"/>
                <a:cs typeface="Arial"/>
              </a:rPr>
              <a:t>Calendars </a:t>
            </a:r>
            <a:r>
              <a:rPr dirty="0" sz="1800" spc="-80" i="1">
                <a:latin typeface="Arial"/>
                <a:cs typeface="Arial"/>
              </a:rPr>
              <a:t>kolonuna </a:t>
            </a:r>
            <a:r>
              <a:rPr dirty="0" sz="1800" spc="-120" i="1">
                <a:latin typeface="Arial"/>
                <a:cs typeface="Arial"/>
              </a:rPr>
              <a:t>sağ </a:t>
            </a:r>
            <a:r>
              <a:rPr dirty="0" sz="1800" spc="-45" i="1">
                <a:latin typeface="Arial"/>
                <a:cs typeface="Arial"/>
              </a:rPr>
              <a:t>tıklanarak </a:t>
            </a:r>
            <a:r>
              <a:rPr dirty="0" sz="1800" spc="-110" i="1">
                <a:latin typeface="Arial"/>
                <a:cs typeface="Arial"/>
              </a:rPr>
              <a:t>çıkan </a:t>
            </a:r>
            <a:r>
              <a:rPr dirty="0" sz="1800" spc="-100" i="1">
                <a:latin typeface="Arial"/>
                <a:cs typeface="Arial"/>
              </a:rPr>
              <a:t>menüden  </a:t>
            </a:r>
            <a:r>
              <a:rPr dirty="0" sz="1800" spc="-114" b="1" i="1">
                <a:latin typeface="Arial"/>
                <a:cs typeface="Arial"/>
              </a:rPr>
              <a:t>Fill </a:t>
            </a:r>
            <a:r>
              <a:rPr dirty="0" sz="1800" spc="-135" b="1" i="1">
                <a:latin typeface="Arial"/>
                <a:cs typeface="Arial"/>
              </a:rPr>
              <a:t>Down</a:t>
            </a:r>
            <a:r>
              <a:rPr dirty="0" sz="1800" spc="-95" b="1" i="1">
                <a:latin typeface="Arial"/>
                <a:cs typeface="Arial"/>
              </a:rPr>
              <a:t> </a:t>
            </a:r>
            <a:r>
              <a:rPr dirty="0" sz="1800" spc="-135" b="1" i="1">
                <a:latin typeface="Arial"/>
                <a:cs typeface="Arial"/>
              </a:rPr>
              <a:t>seçilir.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71799" y="4929187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29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9"/>
                </a:lnTo>
                <a:lnTo>
                  <a:pt x="773812" y="489659"/>
                </a:lnTo>
                <a:lnTo>
                  <a:pt x="759365" y="534924"/>
                </a:lnTo>
                <a:lnTo>
                  <a:pt x="739778" y="577625"/>
                </a:lnTo>
                <a:lnTo>
                  <a:pt x="715417" y="617394"/>
                </a:lnTo>
                <a:lnTo>
                  <a:pt x="686653" y="653863"/>
                </a:lnTo>
                <a:lnTo>
                  <a:pt x="653852" y="686664"/>
                </a:lnTo>
                <a:lnTo>
                  <a:pt x="617384" y="715429"/>
                </a:lnTo>
                <a:lnTo>
                  <a:pt x="577616" y="739790"/>
                </a:lnTo>
                <a:lnTo>
                  <a:pt x="534917" y="759378"/>
                </a:lnTo>
                <a:lnTo>
                  <a:pt x="489654" y="773825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5"/>
                </a:lnTo>
                <a:lnTo>
                  <a:pt x="250901" y="759378"/>
                </a:lnTo>
                <a:lnTo>
                  <a:pt x="208200" y="739790"/>
                </a:lnTo>
                <a:lnTo>
                  <a:pt x="168430" y="715429"/>
                </a:lnTo>
                <a:lnTo>
                  <a:pt x="131961" y="686664"/>
                </a:lnTo>
                <a:lnTo>
                  <a:pt x="99160" y="653863"/>
                </a:lnTo>
                <a:lnTo>
                  <a:pt x="70395" y="617394"/>
                </a:lnTo>
                <a:lnTo>
                  <a:pt x="46034" y="577625"/>
                </a:lnTo>
                <a:lnTo>
                  <a:pt x="26446" y="534924"/>
                </a:lnTo>
                <a:lnTo>
                  <a:pt x="11999" y="489659"/>
                </a:lnTo>
                <a:lnTo>
                  <a:pt x="3061" y="442199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361525" y="5073192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6365" y="804329"/>
            <a:ext cx="49136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1085" algn="l"/>
                <a:tab pos="2162175" algn="l"/>
                <a:tab pos="2980055" algn="l"/>
                <a:tab pos="3602990" algn="l"/>
                <a:tab pos="3898900" algn="l"/>
              </a:tabLst>
            </a:pPr>
            <a:r>
              <a:rPr dirty="0" sz="1800" spc="-365" i="1">
                <a:latin typeface="Arial"/>
                <a:cs typeface="Arial"/>
              </a:rPr>
              <a:t>C</a:t>
            </a:r>
            <a:r>
              <a:rPr dirty="0" sz="1800" spc="-60" i="1">
                <a:latin typeface="Arial"/>
                <a:cs typeface="Arial"/>
              </a:rPr>
              <a:t>a</a:t>
            </a:r>
            <a:r>
              <a:rPr dirty="0" sz="1800" spc="-25" i="1">
                <a:latin typeface="Arial"/>
                <a:cs typeface="Arial"/>
              </a:rPr>
              <a:t>l</a:t>
            </a:r>
            <a:r>
              <a:rPr dirty="0" sz="1800" spc="-90" i="1">
                <a:latin typeface="Arial"/>
                <a:cs typeface="Arial"/>
              </a:rPr>
              <a:t>enda</a:t>
            </a:r>
            <a:r>
              <a:rPr dirty="0" sz="1800" spc="-50" i="1">
                <a:latin typeface="Arial"/>
                <a:cs typeface="Arial"/>
              </a:rPr>
              <a:t>r</a:t>
            </a:r>
            <a:r>
              <a:rPr dirty="0" sz="1800" spc="-200" i="1">
                <a:latin typeface="Arial"/>
                <a:cs typeface="Arial"/>
              </a:rPr>
              <a:t>s</a:t>
            </a:r>
            <a:r>
              <a:rPr dirty="0" sz="1800" i="1">
                <a:latin typeface="Arial"/>
                <a:cs typeface="Arial"/>
              </a:rPr>
              <a:t>	</a:t>
            </a:r>
            <a:r>
              <a:rPr dirty="0" sz="1800" spc="-150" i="1">
                <a:latin typeface="Arial"/>
                <a:cs typeface="Arial"/>
              </a:rPr>
              <a:t>k</a:t>
            </a:r>
            <a:r>
              <a:rPr dirty="0" sz="1800" spc="-80" i="1">
                <a:latin typeface="Arial"/>
                <a:cs typeface="Arial"/>
              </a:rPr>
              <a:t>o</a:t>
            </a:r>
            <a:r>
              <a:rPr dirty="0" sz="1800" spc="5" i="1">
                <a:latin typeface="Arial"/>
                <a:cs typeface="Arial"/>
              </a:rPr>
              <a:t>l</a:t>
            </a:r>
            <a:r>
              <a:rPr dirty="0" sz="1800" spc="-90" i="1">
                <a:latin typeface="Arial"/>
                <a:cs typeface="Arial"/>
              </a:rPr>
              <a:t>o</a:t>
            </a:r>
            <a:r>
              <a:rPr dirty="0" sz="1800" spc="-85" i="1">
                <a:latin typeface="Arial"/>
                <a:cs typeface="Arial"/>
              </a:rPr>
              <a:t>nunu</a:t>
            </a:r>
            <a:r>
              <a:rPr dirty="0" sz="1800" spc="-80" i="1">
                <a:latin typeface="Arial"/>
                <a:cs typeface="Arial"/>
              </a:rPr>
              <a:t>n</a:t>
            </a:r>
            <a:r>
              <a:rPr dirty="0" sz="1800" i="1">
                <a:latin typeface="Arial"/>
                <a:cs typeface="Arial"/>
              </a:rPr>
              <a:t>	</a:t>
            </a:r>
            <a:r>
              <a:rPr dirty="0" sz="1800" spc="-180" i="1">
                <a:latin typeface="Arial"/>
                <a:cs typeface="Arial"/>
              </a:rPr>
              <a:t>A</a:t>
            </a:r>
            <a:r>
              <a:rPr dirty="0" sz="1800" spc="-85" i="1">
                <a:latin typeface="Arial"/>
                <a:cs typeface="Arial"/>
              </a:rPr>
              <a:t>c</a:t>
            </a:r>
            <a:r>
              <a:rPr dirty="0" sz="1800" spc="-5" i="1">
                <a:latin typeface="Arial"/>
                <a:cs typeface="Arial"/>
              </a:rPr>
              <a:t>t</a:t>
            </a:r>
            <a:r>
              <a:rPr dirty="0" sz="1800" i="1">
                <a:latin typeface="Arial"/>
                <a:cs typeface="Arial"/>
              </a:rPr>
              <a:t>i</a:t>
            </a:r>
            <a:r>
              <a:rPr dirty="0" sz="1800" spc="-70" i="1">
                <a:latin typeface="Arial"/>
                <a:cs typeface="Arial"/>
              </a:rPr>
              <a:t>v</a:t>
            </a:r>
            <a:r>
              <a:rPr dirty="0" sz="1800" spc="20" i="1">
                <a:latin typeface="Arial"/>
                <a:cs typeface="Arial"/>
              </a:rPr>
              <a:t>i</a:t>
            </a:r>
            <a:r>
              <a:rPr dirty="0" sz="1800" spc="-10" i="1">
                <a:latin typeface="Arial"/>
                <a:cs typeface="Arial"/>
              </a:rPr>
              <a:t>t</a:t>
            </a:r>
            <a:r>
              <a:rPr dirty="0" sz="1800" spc="-100" i="1">
                <a:latin typeface="Arial"/>
                <a:cs typeface="Arial"/>
              </a:rPr>
              <a:t>y</a:t>
            </a:r>
            <a:r>
              <a:rPr dirty="0" sz="1800" i="1">
                <a:latin typeface="Arial"/>
                <a:cs typeface="Arial"/>
              </a:rPr>
              <a:t>	</a:t>
            </a:r>
            <a:r>
              <a:rPr dirty="0" sz="1800" spc="-380" i="1">
                <a:latin typeface="Arial"/>
                <a:cs typeface="Arial"/>
              </a:rPr>
              <a:t>T</a:t>
            </a:r>
            <a:r>
              <a:rPr dirty="0" sz="1800" spc="-70" i="1">
                <a:latin typeface="Arial"/>
                <a:cs typeface="Arial"/>
              </a:rPr>
              <a:t>ab</a:t>
            </a:r>
            <a:r>
              <a:rPr dirty="0" sz="1800" spc="-30" i="1">
                <a:latin typeface="Arial"/>
                <a:cs typeface="Arial"/>
              </a:rPr>
              <a:t>l</a:t>
            </a:r>
            <a:r>
              <a:rPr dirty="0" sz="1800" spc="-145" i="1">
                <a:latin typeface="Arial"/>
                <a:cs typeface="Arial"/>
              </a:rPr>
              <a:t>e</a:t>
            </a:r>
            <a:r>
              <a:rPr dirty="0" sz="1800" i="1">
                <a:latin typeface="Arial"/>
                <a:cs typeface="Arial"/>
              </a:rPr>
              <a:t>	</a:t>
            </a:r>
            <a:r>
              <a:rPr dirty="0" sz="1800" spc="-55" i="1">
                <a:latin typeface="Arial"/>
                <a:cs typeface="Arial"/>
              </a:rPr>
              <a:t>‘</a:t>
            </a:r>
            <a:r>
              <a:rPr dirty="0" sz="1800" spc="-80" i="1">
                <a:latin typeface="Arial"/>
                <a:cs typeface="Arial"/>
              </a:rPr>
              <a:t>a</a:t>
            </a:r>
            <a:r>
              <a:rPr dirty="0" sz="1800" i="1">
                <a:latin typeface="Arial"/>
                <a:cs typeface="Arial"/>
              </a:rPr>
              <a:t>	</a:t>
            </a:r>
            <a:r>
              <a:rPr dirty="0" sz="1800" spc="-120" i="1">
                <a:latin typeface="Arial"/>
                <a:cs typeface="Arial"/>
              </a:rPr>
              <a:t>ek</a:t>
            </a:r>
            <a:r>
              <a:rPr dirty="0" sz="1800" spc="10" i="1">
                <a:latin typeface="Arial"/>
                <a:cs typeface="Arial"/>
              </a:rPr>
              <a:t>l</a:t>
            </a:r>
            <a:r>
              <a:rPr dirty="0" sz="1800" spc="-145" i="1">
                <a:latin typeface="Arial"/>
                <a:cs typeface="Arial"/>
              </a:rPr>
              <a:t>e</a:t>
            </a:r>
            <a:r>
              <a:rPr dirty="0" sz="1800" spc="-65" i="1">
                <a:latin typeface="Arial"/>
                <a:cs typeface="Arial"/>
              </a:rPr>
              <a:t>nd</a:t>
            </a:r>
            <a:r>
              <a:rPr dirty="0" sz="1800" spc="-25" i="1">
                <a:latin typeface="Arial"/>
                <a:cs typeface="Arial"/>
              </a:rPr>
              <a:t>i</a:t>
            </a:r>
            <a:r>
              <a:rPr dirty="0" sz="1800" spc="-50" i="1">
                <a:latin typeface="Arial"/>
                <a:cs typeface="Arial"/>
              </a:rPr>
              <a:t>ğ</a:t>
            </a:r>
            <a:r>
              <a:rPr dirty="0" sz="1800" spc="-20" i="1">
                <a:latin typeface="Arial"/>
                <a:cs typeface="Arial"/>
              </a:rPr>
              <a:t>i</a:t>
            </a:r>
            <a:r>
              <a:rPr dirty="0" sz="1800" spc="-40" i="1">
                <a:latin typeface="Arial"/>
                <a:cs typeface="Arial"/>
              </a:rPr>
              <a:t>ni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6593" y="1078649"/>
            <a:ext cx="48964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6810" algn="l"/>
                <a:tab pos="1851660" algn="l"/>
                <a:tab pos="2512060" algn="l"/>
                <a:tab pos="3573779" algn="l"/>
              </a:tabLst>
            </a:pPr>
            <a:r>
              <a:rPr dirty="0" sz="1800" spc="-70" i="1">
                <a:latin typeface="Arial"/>
                <a:cs typeface="Arial"/>
              </a:rPr>
              <a:t>gördükten	</a:t>
            </a:r>
            <a:r>
              <a:rPr dirty="0" sz="1800" spc="-85" i="1">
                <a:latin typeface="Arial"/>
                <a:cs typeface="Arial"/>
              </a:rPr>
              <a:t>sonra	</a:t>
            </a:r>
            <a:r>
              <a:rPr dirty="0" sz="1800" spc="-65" i="1">
                <a:latin typeface="Arial"/>
                <a:cs typeface="Arial"/>
              </a:rPr>
              <a:t>proje	</a:t>
            </a:r>
            <a:r>
              <a:rPr dirty="0" sz="1800" spc="-95" i="1">
                <a:latin typeface="Arial"/>
                <a:cs typeface="Arial"/>
              </a:rPr>
              <a:t>başlangıç	</a:t>
            </a:r>
            <a:r>
              <a:rPr dirty="0" sz="1800" spc="-65" i="1">
                <a:latin typeface="Arial"/>
                <a:cs typeface="Arial"/>
              </a:rPr>
              <a:t>aktivitesindeki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6365" y="1352968"/>
            <a:ext cx="27635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0730" algn="l"/>
                <a:tab pos="2077085" algn="l"/>
              </a:tabLst>
            </a:pPr>
            <a:r>
              <a:rPr dirty="0" sz="1800" spc="-90" i="1">
                <a:latin typeface="Arial"/>
                <a:cs typeface="Arial"/>
              </a:rPr>
              <a:t>(Bizim	</a:t>
            </a:r>
            <a:r>
              <a:rPr dirty="0" sz="1800" spc="-80" i="1">
                <a:latin typeface="Arial"/>
                <a:cs typeface="Arial"/>
              </a:rPr>
              <a:t>örneğimizde	</a:t>
            </a:r>
            <a:r>
              <a:rPr dirty="0" sz="1800" spc="-45" i="1">
                <a:latin typeface="Arial"/>
                <a:cs typeface="Arial"/>
              </a:rPr>
              <a:t>aktivite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39584" y="1352968"/>
            <a:ext cx="20072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400">
              <a:lnSpc>
                <a:spcPct val="100000"/>
              </a:lnSpc>
              <a:spcBef>
                <a:spcPts val="100"/>
              </a:spcBef>
              <a:tabLst>
                <a:tab pos="590550" algn="l"/>
                <a:tab pos="785495" algn="l"/>
                <a:tab pos="1079500" algn="l"/>
              </a:tabLst>
            </a:pPr>
            <a:r>
              <a:rPr dirty="0" sz="1800" spc="-60" i="1">
                <a:latin typeface="Arial"/>
                <a:cs typeface="Arial"/>
              </a:rPr>
              <a:t>is</a:t>
            </a:r>
            <a:r>
              <a:rPr dirty="0" sz="1800" spc="-150" i="1">
                <a:latin typeface="Arial"/>
                <a:cs typeface="Arial"/>
              </a:rPr>
              <a:t>m</a:t>
            </a:r>
            <a:r>
              <a:rPr dirty="0" sz="1800" i="1">
                <a:latin typeface="Arial"/>
                <a:cs typeface="Arial"/>
              </a:rPr>
              <a:t>i	</a:t>
            </a:r>
            <a:r>
              <a:rPr dirty="0" sz="1800" spc="-275" i="1">
                <a:latin typeface="Arial"/>
                <a:cs typeface="Arial"/>
              </a:rPr>
              <a:t>P</a:t>
            </a:r>
            <a:r>
              <a:rPr dirty="0" sz="1800" spc="-195" i="1">
                <a:latin typeface="Arial"/>
                <a:cs typeface="Arial"/>
              </a:rPr>
              <a:t>B</a:t>
            </a:r>
            <a:r>
              <a:rPr dirty="0" sz="1800" spc="-95" i="1">
                <a:latin typeface="Arial"/>
                <a:cs typeface="Arial"/>
              </a:rPr>
              <a:t>)</a:t>
            </a:r>
            <a:r>
              <a:rPr dirty="0" sz="1800" i="1">
                <a:latin typeface="Arial"/>
                <a:cs typeface="Arial"/>
              </a:rPr>
              <a:t>	</a:t>
            </a:r>
            <a:r>
              <a:rPr dirty="0" sz="1800" spc="-365" i="1">
                <a:latin typeface="Arial"/>
                <a:cs typeface="Arial"/>
              </a:rPr>
              <a:t>C</a:t>
            </a:r>
            <a:r>
              <a:rPr dirty="0" sz="1800" spc="-60" i="1">
                <a:latin typeface="Arial"/>
                <a:cs typeface="Arial"/>
              </a:rPr>
              <a:t>a</a:t>
            </a:r>
            <a:r>
              <a:rPr dirty="0" sz="1800" spc="-25" i="1">
                <a:latin typeface="Arial"/>
                <a:cs typeface="Arial"/>
              </a:rPr>
              <a:t>l</a:t>
            </a:r>
            <a:r>
              <a:rPr dirty="0" sz="1800" spc="-145" i="1">
                <a:latin typeface="Arial"/>
                <a:cs typeface="Arial"/>
              </a:rPr>
              <a:t>e</a:t>
            </a:r>
            <a:r>
              <a:rPr dirty="0" sz="1800" spc="-80" i="1">
                <a:latin typeface="Arial"/>
                <a:cs typeface="Arial"/>
              </a:rPr>
              <a:t>n</a:t>
            </a:r>
            <a:r>
              <a:rPr dirty="0" sz="1800" spc="-65" i="1">
                <a:latin typeface="Arial"/>
                <a:cs typeface="Arial"/>
              </a:rPr>
              <a:t>da</a:t>
            </a:r>
            <a:r>
              <a:rPr dirty="0" sz="1800" spc="-45" i="1">
                <a:latin typeface="Arial"/>
                <a:cs typeface="Arial"/>
              </a:rPr>
              <a:t>r</a:t>
            </a:r>
            <a:r>
              <a:rPr dirty="0" sz="1800" spc="-160" i="1">
                <a:latin typeface="Arial"/>
                <a:cs typeface="Arial"/>
              </a:rPr>
              <a:t>s </a:t>
            </a:r>
            <a:r>
              <a:rPr dirty="0" sz="1800" spc="-114" i="1">
                <a:latin typeface="Arial"/>
                <a:cs typeface="Arial"/>
              </a:rPr>
              <a:t> </a:t>
            </a:r>
            <a:r>
              <a:rPr dirty="0" sz="1800" spc="-85" i="1">
                <a:latin typeface="Arial"/>
                <a:cs typeface="Arial"/>
              </a:rPr>
              <a:t>b</a:t>
            </a:r>
            <a:r>
              <a:rPr dirty="0" sz="1800" spc="-90" i="1">
                <a:latin typeface="Arial"/>
                <a:cs typeface="Arial"/>
              </a:rPr>
              <a:t>iz</a:t>
            </a:r>
            <a:r>
              <a:rPr dirty="0" sz="1800" spc="-15" i="1">
                <a:latin typeface="Arial"/>
                <a:cs typeface="Arial"/>
              </a:rPr>
              <a:t>i</a:t>
            </a:r>
            <a:r>
              <a:rPr dirty="0" sz="1800" spc="-60" i="1">
                <a:latin typeface="Arial"/>
                <a:cs typeface="Arial"/>
              </a:rPr>
              <a:t>m</a:t>
            </a:r>
            <a:r>
              <a:rPr dirty="0" sz="1800" i="1">
                <a:latin typeface="Arial"/>
                <a:cs typeface="Arial"/>
              </a:rPr>
              <a:t>		</a:t>
            </a:r>
            <a:r>
              <a:rPr dirty="0" sz="1800" spc="-125" i="1">
                <a:latin typeface="Arial"/>
                <a:cs typeface="Arial"/>
              </a:rPr>
              <a:t>dü</a:t>
            </a:r>
            <a:r>
              <a:rPr dirty="0" sz="1800" spc="-135" i="1">
                <a:latin typeface="Arial"/>
                <a:cs typeface="Arial"/>
              </a:rPr>
              <a:t>z</a:t>
            </a:r>
            <a:r>
              <a:rPr dirty="0" sz="1800" spc="-145" i="1">
                <a:latin typeface="Arial"/>
                <a:cs typeface="Arial"/>
              </a:rPr>
              <a:t>e</a:t>
            </a:r>
            <a:r>
              <a:rPr dirty="0" sz="1800" spc="-60" i="1">
                <a:latin typeface="Arial"/>
                <a:cs typeface="Arial"/>
              </a:rPr>
              <a:t>n</a:t>
            </a:r>
            <a:r>
              <a:rPr dirty="0" sz="1800" spc="-25" i="1">
                <a:latin typeface="Arial"/>
                <a:cs typeface="Arial"/>
              </a:rPr>
              <a:t>l</a:t>
            </a:r>
            <a:r>
              <a:rPr dirty="0" sz="1800" spc="-160" i="1">
                <a:latin typeface="Arial"/>
                <a:cs typeface="Arial"/>
              </a:rPr>
              <a:t>e</a:t>
            </a:r>
            <a:r>
              <a:rPr dirty="0" sz="1800" spc="-105" i="1">
                <a:latin typeface="Arial"/>
                <a:cs typeface="Arial"/>
              </a:rPr>
              <a:t>y</a:t>
            </a:r>
            <a:r>
              <a:rPr dirty="0" sz="1800" spc="-95" i="1">
                <a:latin typeface="Arial"/>
                <a:cs typeface="Arial"/>
              </a:rPr>
              <a:t>e</a:t>
            </a:r>
            <a:r>
              <a:rPr dirty="0" sz="1800" spc="-55" i="1">
                <a:latin typeface="Arial"/>
                <a:cs typeface="Arial"/>
              </a:rPr>
              <a:t>r</a:t>
            </a:r>
            <a:r>
              <a:rPr dirty="0" sz="1800" spc="-120" i="1">
                <a:latin typeface="Arial"/>
                <a:cs typeface="Arial"/>
              </a:rPr>
              <a:t>ek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32577" y="1627289"/>
            <a:ext cx="32150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 sz="1800" spc="-50" i="1">
                <a:latin typeface="Arial"/>
                <a:cs typeface="Arial"/>
              </a:rPr>
              <a:t>tıklayarak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20675" algn="l"/>
                <a:tab pos="1165860" algn="l"/>
                <a:tab pos="2086610" algn="l"/>
                <a:tab pos="2981325" algn="l"/>
              </a:tabLst>
            </a:pPr>
            <a:r>
              <a:rPr dirty="0" sz="1800" spc="-90" i="1">
                <a:latin typeface="Arial"/>
                <a:cs typeface="Arial"/>
              </a:rPr>
              <a:t>6</a:t>
            </a:r>
            <a:r>
              <a:rPr dirty="0" sz="1800" spc="-90" i="1">
                <a:latin typeface="Arial"/>
                <a:cs typeface="Arial"/>
              </a:rPr>
              <a:t>	</a:t>
            </a:r>
            <a:r>
              <a:rPr dirty="0" sz="1800" spc="-204" i="1">
                <a:latin typeface="Arial"/>
                <a:cs typeface="Arial"/>
              </a:rPr>
              <a:t>G</a:t>
            </a:r>
            <a:r>
              <a:rPr dirty="0" sz="1800" spc="-145" i="1">
                <a:latin typeface="Arial"/>
                <a:cs typeface="Arial"/>
              </a:rPr>
              <a:t>ü</a:t>
            </a:r>
            <a:r>
              <a:rPr dirty="0" sz="1800" spc="-60" i="1">
                <a:latin typeface="Arial"/>
                <a:cs typeface="Arial"/>
              </a:rPr>
              <a:t>n</a:t>
            </a:r>
            <a:r>
              <a:rPr dirty="0" sz="1800" spc="-25" i="1">
                <a:latin typeface="Arial"/>
                <a:cs typeface="Arial"/>
              </a:rPr>
              <a:t>l</a:t>
            </a:r>
            <a:r>
              <a:rPr dirty="0" sz="1800" spc="-90" i="1">
                <a:latin typeface="Arial"/>
                <a:cs typeface="Arial"/>
              </a:rPr>
              <a:t>ü</a:t>
            </a:r>
            <a:r>
              <a:rPr dirty="0" sz="1800" spc="-75" i="1">
                <a:latin typeface="Arial"/>
                <a:cs typeface="Arial"/>
              </a:rPr>
              <a:t>k</a:t>
            </a:r>
            <a:r>
              <a:rPr dirty="0" sz="1800" i="1">
                <a:latin typeface="Arial"/>
                <a:cs typeface="Arial"/>
              </a:rPr>
              <a:t>	</a:t>
            </a:r>
            <a:r>
              <a:rPr dirty="0" sz="1800" spc="-365" i="1">
                <a:latin typeface="Arial"/>
                <a:cs typeface="Arial"/>
              </a:rPr>
              <a:t>Ç</a:t>
            </a:r>
            <a:r>
              <a:rPr dirty="0" sz="1800" spc="-85" i="1">
                <a:latin typeface="Arial"/>
                <a:cs typeface="Arial"/>
              </a:rPr>
              <a:t>a</a:t>
            </a:r>
            <a:r>
              <a:rPr dirty="0" sz="1800" spc="-65" i="1">
                <a:latin typeface="Arial"/>
                <a:cs typeface="Arial"/>
              </a:rPr>
              <a:t>lış</a:t>
            </a:r>
            <a:r>
              <a:rPr dirty="0" sz="1800" spc="-165" i="1">
                <a:latin typeface="Arial"/>
                <a:cs typeface="Arial"/>
              </a:rPr>
              <a:t>m</a:t>
            </a:r>
            <a:r>
              <a:rPr dirty="0" sz="1800" spc="-80" i="1">
                <a:latin typeface="Arial"/>
                <a:cs typeface="Arial"/>
              </a:rPr>
              <a:t>a</a:t>
            </a:r>
            <a:r>
              <a:rPr dirty="0" sz="1800" i="1">
                <a:latin typeface="Arial"/>
                <a:cs typeface="Arial"/>
              </a:rPr>
              <a:t>	</a:t>
            </a:r>
            <a:r>
              <a:rPr dirty="0" sz="1800" spc="-385" i="1">
                <a:latin typeface="Arial"/>
                <a:cs typeface="Arial"/>
              </a:rPr>
              <a:t>T</a:t>
            </a:r>
            <a:r>
              <a:rPr dirty="0" sz="1800" spc="-85" i="1">
                <a:latin typeface="Arial"/>
                <a:cs typeface="Arial"/>
              </a:rPr>
              <a:t>ak</a:t>
            </a:r>
            <a:r>
              <a:rPr dirty="0" sz="1800" spc="-100" i="1">
                <a:latin typeface="Arial"/>
                <a:cs typeface="Arial"/>
              </a:rPr>
              <a:t>v</a:t>
            </a:r>
            <a:r>
              <a:rPr dirty="0" sz="1800" i="1">
                <a:latin typeface="Arial"/>
                <a:cs typeface="Arial"/>
              </a:rPr>
              <a:t>i</a:t>
            </a:r>
            <a:r>
              <a:rPr dirty="0" sz="1800" spc="-65" i="1">
                <a:latin typeface="Arial"/>
                <a:cs typeface="Arial"/>
              </a:rPr>
              <a:t>m</a:t>
            </a:r>
            <a:r>
              <a:rPr dirty="0" sz="1800" spc="-20" i="1">
                <a:latin typeface="Arial"/>
                <a:cs typeface="Arial"/>
              </a:rPr>
              <a:t>i</a:t>
            </a:r>
            <a:r>
              <a:rPr dirty="0" sz="1800" i="1">
                <a:latin typeface="Arial"/>
                <a:cs typeface="Arial"/>
              </a:rPr>
              <a:t>	</a:t>
            </a:r>
            <a:r>
              <a:rPr dirty="0" sz="1800" spc="10" i="1">
                <a:latin typeface="Arial"/>
                <a:cs typeface="Arial"/>
              </a:rPr>
              <a:t>‘</a:t>
            </a:r>
            <a:r>
              <a:rPr dirty="0" sz="1800" spc="-45" i="1">
                <a:latin typeface="Arial"/>
                <a:cs typeface="Arial"/>
              </a:rPr>
              <a:t>ni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36365" y="1627289"/>
            <a:ext cx="152781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350">
              <a:lnSpc>
                <a:spcPct val="100000"/>
              </a:lnSpc>
              <a:spcBef>
                <a:spcPts val="100"/>
              </a:spcBef>
              <a:tabLst>
                <a:tab pos="1143000" algn="l"/>
              </a:tabLst>
            </a:pPr>
            <a:r>
              <a:rPr dirty="0" sz="1800" spc="-55" i="1">
                <a:latin typeface="Arial"/>
                <a:cs typeface="Arial"/>
              </a:rPr>
              <a:t>takvimini	</a:t>
            </a:r>
            <a:r>
              <a:rPr dirty="0" sz="1800" spc="-20" i="1">
                <a:latin typeface="Arial"/>
                <a:cs typeface="Arial"/>
              </a:rPr>
              <a:t>çift  </a:t>
            </a:r>
            <a:r>
              <a:rPr dirty="0" sz="1800" spc="-80" i="1">
                <a:latin typeface="Arial"/>
                <a:cs typeface="Arial"/>
              </a:rPr>
              <a:t>o</a:t>
            </a:r>
            <a:r>
              <a:rPr dirty="0" sz="1800" spc="10" i="1">
                <a:latin typeface="Arial"/>
                <a:cs typeface="Arial"/>
              </a:rPr>
              <a:t>l</a:t>
            </a:r>
            <a:r>
              <a:rPr dirty="0" sz="1800" spc="-150" i="1">
                <a:latin typeface="Arial"/>
                <a:cs typeface="Arial"/>
              </a:rPr>
              <a:t>u</a:t>
            </a:r>
            <a:r>
              <a:rPr dirty="0" sz="1800" spc="-155" i="1">
                <a:latin typeface="Arial"/>
                <a:cs typeface="Arial"/>
              </a:rPr>
              <a:t>ş</a:t>
            </a:r>
            <a:r>
              <a:rPr dirty="0" sz="1800" spc="95" i="1">
                <a:latin typeface="Arial"/>
                <a:cs typeface="Arial"/>
              </a:rPr>
              <a:t>t</a:t>
            </a:r>
            <a:r>
              <a:rPr dirty="0" sz="1800" spc="-45" i="1">
                <a:latin typeface="Arial"/>
                <a:cs typeface="Arial"/>
              </a:rPr>
              <a:t>u</a:t>
            </a:r>
            <a:r>
              <a:rPr dirty="0" sz="1800" spc="-25" i="1">
                <a:latin typeface="Arial"/>
                <a:cs typeface="Arial"/>
              </a:rPr>
              <a:t>r</a:t>
            </a:r>
            <a:r>
              <a:rPr dirty="0" sz="1800" spc="-90" i="1">
                <a:latin typeface="Arial"/>
                <a:cs typeface="Arial"/>
              </a:rPr>
              <a:t>d</a:t>
            </a:r>
            <a:r>
              <a:rPr dirty="0" sz="1800" spc="-90" i="1">
                <a:latin typeface="Arial"/>
                <a:cs typeface="Arial"/>
              </a:rPr>
              <a:t>uğumuz  </a:t>
            </a:r>
            <a:r>
              <a:rPr dirty="0" sz="1800" spc="-100" i="1">
                <a:latin typeface="Arial"/>
                <a:cs typeface="Arial"/>
              </a:rPr>
              <a:t>seçiyoruz.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36365" y="5193448"/>
            <a:ext cx="49149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spc="-145">
                <a:latin typeface="Arial"/>
                <a:cs typeface="Arial"/>
              </a:rPr>
              <a:t>Bu </a:t>
            </a:r>
            <a:r>
              <a:rPr dirty="0" sz="1800" spc="-80">
                <a:latin typeface="Arial"/>
                <a:cs typeface="Arial"/>
              </a:rPr>
              <a:t>şekilde </a:t>
            </a:r>
            <a:r>
              <a:rPr dirty="0" sz="1800" spc="-35">
                <a:latin typeface="Arial"/>
                <a:cs typeface="Arial"/>
              </a:rPr>
              <a:t>bütün </a:t>
            </a:r>
            <a:r>
              <a:rPr dirty="0" sz="1800" spc="-50">
                <a:latin typeface="Arial"/>
                <a:cs typeface="Arial"/>
              </a:rPr>
              <a:t>aktivitelere </a:t>
            </a:r>
            <a:r>
              <a:rPr dirty="0" sz="1800" spc="-60">
                <a:latin typeface="Arial"/>
                <a:cs typeface="Arial"/>
              </a:rPr>
              <a:t>bizim </a:t>
            </a:r>
            <a:r>
              <a:rPr dirty="0" sz="1800" spc="-100">
                <a:latin typeface="Arial"/>
                <a:cs typeface="Arial"/>
              </a:rPr>
              <a:t>daha </a:t>
            </a:r>
            <a:r>
              <a:rPr dirty="0" sz="1800" spc="-80">
                <a:latin typeface="Arial"/>
                <a:cs typeface="Arial"/>
              </a:rPr>
              <a:t>önceden  </a:t>
            </a:r>
            <a:r>
              <a:rPr dirty="0" sz="1800" spc="-65">
                <a:latin typeface="Arial"/>
                <a:cs typeface="Arial"/>
              </a:rPr>
              <a:t>oluşturduğumuz </a:t>
            </a:r>
            <a:r>
              <a:rPr dirty="0" sz="1800" spc="-60">
                <a:latin typeface="Arial"/>
                <a:cs typeface="Arial"/>
              </a:rPr>
              <a:t>örnek takvimimizi </a:t>
            </a:r>
            <a:r>
              <a:rPr dirty="0" sz="1800" spc="-95">
                <a:latin typeface="Arial"/>
                <a:cs typeface="Arial"/>
              </a:rPr>
              <a:t>atamış</a:t>
            </a:r>
            <a:r>
              <a:rPr dirty="0" sz="1800" spc="-24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oluyoruz.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36365" y="5742089"/>
            <a:ext cx="491490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70" i="1">
                <a:latin typeface="Arial"/>
                <a:cs typeface="Arial"/>
              </a:rPr>
              <a:t>veriyoruz</a:t>
            </a:r>
            <a:r>
              <a:rPr dirty="0" sz="1800" spc="-70" b="1" i="1">
                <a:latin typeface="Arial"/>
                <a:cs typeface="Arial"/>
              </a:rPr>
              <a:t>. </a:t>
            </a:r>
            <a:r>
              <a:rPr dirty="0" sz="1800" spc="-180" b="1" i="1">
                <a:latin typeface="Arial"/>
                <a:cs typeface="Arial"/>
              </a:rPr>
              <a:t>Ascending </a:t>
            </a:r>
            <a:r>
              <a:rPr dirty="0" sz="1800" spc="-60" b="1" i="1">
                <a:latin typeface="Arial"/>
                <a:cs typeface="Arial"/>
              </a:rPr>
              <a:t>(artan) </a:t>
            </a:r>
            <a:r>
              <a:rPr dirty="0" sz="1800" spc="-75" i="1">
                <a:latin typeface="Arial"/>
                <a:cs typeface="Arial"/>
              </a:rPr>
              <a:t>seçilir </a:t>
            </a:r>
            <a:r>
              <a:rPr dirty="0" sz="1800" spc="-114" i="1">
                <a:latin typeface="Arial"/>
                <a:cs typeface="Arial"/>
              </a:rPr>
              <a:t>ise </a:t>
            </a:r>
            <a:r>
              <a:rPr dirty="0" sz="1800" spc="-140" b="1" i="1">
                <a:latin typeface="Arial"/>
                <a:cs typeface="Arial"/>
              </a:rPr>
              <a:t>en </a:t>
            </a:r>
            <a:r>
              <a:rPr dirty="0" sz="1800" spc="-204" b="1" i="1">
                <a:latin typeface="Arial"/>
                <a:cs typeface="Arial"/>
              </a:rPr>
              <a:t>son  </a:t>
            </a:r>
            <a:r>
              <a:rPr dirty="0" sz="1800" spc="-105" b="1" i="1">
                <a:latin typeface="Arial"/>
                <a:cs typeface="Arial"/>
              </a:rPr>
              <a:t>yazılan </a:t>
            </a:r>
            <a:r>
              <a:rPr dirty="0" sz="1800" spc="-80" b="1" i="1">
                <a:latin typeface="Arial"/>
                <a:cs typeface="Arial"/>
              </a:rPr>
              <a:t>aktivite </a:t>
            </a:r>
            <a:r>
              <a:rPr dirty="0" sz="1800" spc="-145" b="1" i="1">
                <a:latin typeface="Arial"/>
                <a:cs typeface="Arial"/>
              </a:rPr>
              <a:t>ismi  </a:t>
            </a:r>
            <a:r>
              <a:rPr dirty="0" sz="1800" spc="-140" b="1" i="1">
                <a:latin typeface="Arial"/>
                <a:cs typeface="Arial"/>
              </a:rPr>
              <a:t>en </a:t>
            </a:r>
            <a:r>
              <a:rPr dirty="0" sz="1800" spc="-120" b="1" i="1">
                <a:latin typeface="Arial"/>
                <a:cs typeface="Arial"/>
              </a:rPr>
              <a:t>üstte  olur.  </a:t>
            </a:r>
            <a:r>
              <a:rPr dirty="0" sz="1800" spc="-165" b="1" i="1">
                <a:latin typeface="Arial"/>
                <a:cs typeface="Arial"/>
              </a:rPr>
              <a:t>Descending  </a:t>
            </a:r>
            <a:r>
              <a:rPr dirty="0" sz="1800" spc="-85" b="1" i="1">
                <a:latin typeface="Arial"/>
                <a:cs typeface="Arial"/>
              </a:rPr>
              <a:t>(azalan) </a:t>
            </a:r>
            <a:r>
              <a:rPr dirty="0" sz="1800" spc="-95" i="1">
                <a:latin typeface="Arial"/>
                <a:cs typeface="Arial"/>
              </a:rPr>
              <a:t>seçilirse </a:t>
            </a:r>
            <a:r>
              <a:rPr dirty="0" sz="1800" spc="-135" b="1" i="1">
                <a:latin typeface="Arial"/>
                <a:cs typeface="Arial"/>
              </a:rPr>
              <a:t>en </a:t>
            </a:r>
            <a:r>
              <a:rPr dirty="0" sz="1800" spc="-200" b="1" i="1">
                <a:latin typeface="Arial"/>
                <a:cs typeface="Arial"/>
              </a:rPr>
              <a:t>son </a:t>
            </a:r>
            <a:r>
              <a:rPr dirty="0" sz="1800" spc="-105" b="1" i="1">
                <a:latin typeface="Arial"/>
                <a:cs typeface="Arial"/>
              </a:rPr>
              <a:t>yazılan </a:t>
            </a:r>
            <a:r>
              <a:rPr dirty="0" sz="1800" spc="-80" b="1" i="1">
                <a:latin typeface="Arial"/>
                <a:cs typeface="Arial"/>
              </a:rPr>
              <a:t>aktivite </a:t>
            </a:r>
            <a:r>
              <a:rPr dirty="0" sz="1800" spc="-145" b="1" i="1">
                <a:latin typeface="Arial"/>
                <a:cs typeface="Arial"/>
              </a:rPr>
              <a:t>ismi</a:t>
            </a:r>
            <a:r>
              <a:rPr dirty="0" sz="1800" spc="210" b="1" i="1">
                <a:latin typeface="Arial"/>
                <a:cs typeface="Arial"/>
              </a:rPr>
              <a:t> </a:t>
            </a:r>
            <a:r>
              <a:rPr dirty="0" sz="1800" spc="-135" b="1" i="1">
                <a:latin typeface="Arial"/>
                <a:cs typeface="Arial"/>
              </a:rPr>
              <a:t>en  </a:t>
            </a:r>
            <a:r>
              <a:rPr dirty="0" sz="1800" spc="-40" b="1" i="1">
                <a:latin typeface="Arial"/>
                <a:cs typeface="Arial"/>
              </a:rPr>
              <a:t>altta</a:t>
            </a:r>
            <a:r>
              <a:rPr dirty="0" sz="1800" spc="-70" b="1" i="1">
                <a:latin typeface="Arial"/>
                <a:cs typeface="Arial"/>
              </a:rPr>
              <a:t> </a:t>
            </a:r>
            <a:r>
              <a:rPr dirty="0" sz="1800" spc="-120" b="1" i="1">
                <a:latin typeface="Arial"/>
                <a:cs typeface="Arial"/>
              </a:rPr>
              <a:t>olur.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9392" y="4786325"/>
            <a:ext cx="2548902" cy="2000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4287" y="2698343"/>
            <a:ext cx="2526812" cy="1945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4711" y="802398"/>
            <a:ext cx="2475915" cy="17693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135381" y="2428871"/>
            <a:ext cx="5079555" cy="4000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1355" y="804329"/>
            <a:ext cx="8843645" cy="5712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219075">
              <a:lnSpc>
                <a:spcPct val="100000"/>
              </a:lnSpc>
              <a:spcBef>
                <a:spcPts val="100"/>
              </a:spcBef>
            </a:pPr>
            <a:r>
              <a:rPr dirty="0" sz="1800" spc="-95">
                <a:latin typeface="Arial"/>
                <a:cs typeface="Arial"/>
              </a:rPr>
              <a:t>Bizim </a:t>
            </a:r>
            <a:r>
              <a:rPr dirty="0" sz="1800" spc="-75">
                <a:latin typeface="Arial"/>
                <a:cs typeface="Arial"/>
              </a:rPr>
              <a:t>seçtiğimiz </a:t>
            </a:r>
            <a:r>
              <a:rPr dirty="0" sz="1800" spc="-60">
                <a:latin typeface="Arial"/>
                <a:cs typeface="Arial"/>
              </a:rPr>
              <a:t>takvimi </a:t>
            </a:r>
            <a:r>
              <a:rPr dirty="0" sz="1800" spc="-50">
                <a:latin typeface="Arial"/>
                <a:cs typeface="Arial"/>
              </a:rPr>
              <a:t>aktivitelere </a:t>
            </a:r>
            <a:r>
              <a:rPr dirty="0" sz="1800" spc="-80">
                <a:latin typeface="Arial"/>
                <a:cs typeface="Arial"/>
              </a:rPr>
              <a:t>atamanın </a:t>
            </a:r>
            <a:r>
              <a:rPr dirty="0" sz="1800" spc="-20">
                <a:latin typeface="Arial"/>
                <a:cs typeface="Arial"/>
              </a:rPr>
              <a:t>bir </a:t>
            </a:r>
            <a:r>
              <a:rPr dirty="0" sz="1800" spc="-60">
                <a:latin typeface="Arial"/>
                <a:cs typeface="Arial"/>
              </a:rPr>
              <a:t>diğer </a:t>
            </a:r>
            <a:r>
              <a:rPr dirty="0" sz="1800" spc="-55">
                <a:latin typeface="Arial"/>
                <a:cs typeface="Arial"/>
              </a:rPr>
              <a:t>yolu </a:t>
            </a:r>
            <a:r>
              <a:rPr dirty="0" sz="1800" spc="-105">
                <a:latin typeface="Arial"/>
                <a:cs typeface="Arial"/>
              </a:rPr>
              <a:t>ise </a:t>
            </a:r>
            <a:r>
              <a:rPr dirty="0" sz="1800" spc="-80">
                <a:latin typeface="Arial"/>
                <a:cs typeface="Arial"/>
              </a:rPr>
              <a:t>soldaki </a:t>
            </a:r>
            <a:r>
              <a:rPr dirty="0" sz="1800" spc="-75">
                <a:latin typeface="Arial"/>
                <a:cs typeface="Arial"/>
              </a:rPr>
              <a:t>menüden </a:t>
            </a:r>
            <a:r>
              <a:rPr dirty="0" sz="1800" spc="-145" b="1">
                <a:latin typeface="Arial"/>
                <a:cs typeface="Arial"/>
              </a:rPr>
              <a:t>Projects </a:t>
            </a:r>
            <a:r>
              <a:rPr dirty="0" sz="1800" spc="210" b="1">
                <a:latin typeface="Arial"/>
                <a:cs typeface="Arial"/>
              </a:rPr>
              <a:t> </a:t>
            </a:r>
            <a:r>
              <a:rPr dirty="0" sz="1800" spc="-120" b="1">
                <a:latin typeface="Arial"/>
                <a:cs typeface="Arial"/>
              </a:rPr>
              <a:t>butonuna </a:t>
            </a:r>
            <a:r>
              <a:rPr dirty="0" sz="1800" spc="-90" b="1">
                <a:latin typeface="Arial"/>
                <a:cs typeface="Arial"/>
              </a:rPr>
              <a:t>tıklamak, </a:t>
            </a:r>
            <a:r>
              <a:rPr dirty="0" sz="1800" spc="-110" b="1">
                <a:latin typeface="Arial"/>
                <a:cs typeface="Arial"/>
              </a:rPr>
              <a:t>projemizi </a:t>
            </a:r>
            <a:r>
              <a:rPr dirty="0" sz="1800" spc="-125" b="1">
                <a:latin typeface="Arial"/>
                <a:cs typeface="Arial"/>
              </a:rPr>
              <a:t>seçtikten </a:t>
            </a:r>
            <a:r>
              <a:rPr dirty="0" sz="1800" spc="-160" b="1">
                <a:latin typeface="Arial"/>
                <a:cs typeface="Arial"/>
              </a:rPr>
              <a:t>sonra </a:t>
            </a:r>
            <a:r>
              <a:rPr dirty="0" sz="1800" spc="-114" b="1" i="1">
                <a:latin typeface="Arial"/>
                <a:cs typeface="Arial"/>
              </a:rPr>
              <a:t>Activity </a:t>
            </a:r>
            <a:r>
              <a:rPr dirty="0" sz="1800" spc="-110" b="1" i="1">
                <a:latin typeface="Arial"/>
                <a:cs typeface="Arial"/>
              </a:rPr>
              <a:t>Details </a:t>
            </a:r>
            <a:r>
              <a:rPr dirty="0" sz="1800" spc="-140" b="1" i="1">
                <a:latin typeface="Arial"/>
                <a:cs typeface="Arial"/>
              </a:rPr>
              <a:t>kısmından </a:t>
            </a:r>
            <a:r>
              <a:rPr dirty="0" sz="1800" spc="-110" b="1" i="1">
                <a:latin typeface="Arial"/>
                <a:cs typeface="Arial"/>
              </a:rPr>
              <a:t>Defaults  </a:t>
            </a:r>
            <a:r>
              <a:rPr dirty="0" sz="1800" spc="-165" b="1" i="1">
                <a:latin typeface="Arial"/>
                <a:cs typeface="Arial"/>
              </a:rPr>
              <a:t>sekmesine </a:t>
            </a:r>
            <a:r>
              <a:rPr dirty="0" sz="1800" spc="-80" b="1" i="1">
                <a:latin typeface="Arial"/>
                <a:cs typeface="Arial"/>
              </a:rPr>
              <a:t>tıklanarak </a:t>
            </a:r>
            <a:r>
              <a:rPr dirty="0" sz="1800" spc="-150" b="1" i="1">
                <a:latin typeface="Arial"/>
                <a:cs typeface="Arial"/>
              </a:rPr>
              <a:t>Calendars </a:t>
            </a:r>
            <a:r>
              <a:rPr dirty="0" sz="1800" spc="-125" b="1" i="1">
                <a:latin typeface="Arial"/>
                <a:cs typeface="Arial"/>
              </a:rPr>
              <a:t>bizim </a:t>
            </a:r>
            <a:r>
              <a:rPr dirty="0" sz="1800" spc="-135" b="1" i="1">
                <a:latin typeface="Arial"/>
                <a:cs typeface="Arial"/>
              </a:rPr>
              <a:t>kendi </a:t>
            </a:r>
            <a:r>
              <a:rPr dirty="0" sz="1800" spc="-145" b="1" i="1">
                <a:latin typeface="Arial"/>
                <a:cs typeface="Arial"/>
              </a:rPr>
              <a:t>oluşturduğumuz</a:t>
            </a:r>
            <a:r>
              <a:rPr dirty="0" sz="1800" spc="210" b="1" i="1">
                <a:latin typeface="Arial"/>
                <a:cs typeface="Arial"/>
              </a:rPr>
              <a:t> </a:t>
            </a:r>
            <a:r>
              <a:rPr dirty="0" sz="1800" spc="-95" b="1" i="1">
                <a:latin typeface="Arial"/>
                <a:cs typeface="Arial"/>
              </a:rPr>
              <a:t>takvim </a:t>
            </a:r>
            <a:r>
              <a:rPr dirty="0" sz="1800" spc="-90" b="1" i="1">
                <a:latin typeface="Arial"/>
                <a:cs typeface="Arial"/>
              </a:rPr>
              <a:t>olarak </a:t>
            </a:r>
            <a:r>
              <a:rPr dirty="0" sz="1800" spc="-135" b="1" i="1">
                <a:latin typeface="Arial"/>
                <a:cs typeface="Arial"/>
              </a:rPr>
              <a:t>seçilir. </a:t>
            </a:r>
            <a:r>
              <a:rPr dirty="0" sz="1800" spc="-225" b="1" i="1">
                <a:latin typeface="Arial"/>
                <a:cs typeface="Arial"/>
              </a:rPr>
              <a:t>Bu  </a:t>
            </a:r>
            <a:r>
              <a:rPr dirty="0" sz="1800" spc="-140" b="1" i="1">
                <a:latin typeface="Arial"/>
                <a:cs typeface="Arial"/>
              </a:rPr>
              <a:t>şekilde </a:t>
            </a:r>
            <a:r>
              <a:rPr dirty="0" sz="1800" spc="-125" b="1" i="1">
                <a:latin typeface="Arial"/>
                <a:cs typeface="Arial"/>
              </a:rPr>
              <a:t>yapacağımız </a:t>
            </a:r>
            <a:r>
              <a:rPr dirty="0" sz="1800" spc="-130" b="1" i="1">
                <a:latin typeface="Arial"/>
                <a:cs typeface="Arial"/>
              </a:rPr>
              <a:t>zaman </a:t>
            </a:r>
            <a:r>
              <a:rPr dirty="0" sz="1800" spc="-110" b="1" i="1">
                <a:latin typeface="Arial"/>
                <a:cs typeface="Arial"/>
              </a:rPr>
              <a:t>proje </a:t>
            </a:r>
            <a:r>
              <a:rPr dirty="0" sz="1800" spc="-135" b="1" i="1">
                <a:latin typeface="Arial"/>
                <a:cs typeface="Arial"/>
              </a:rPr>
              <a:t>başında </a:t>
            </a:r>
            <a:r>
              <a:rPr dirty="0" sz="1800" spc="-110" b="1" i="1">
                <a:latin typeface="Arial"/>
                <a:cs typeface="Arial"/>
              </a:rPr>
              <a:t>yapmalıyız </a:t>
            </a:r>
            <a:r>
              <a:rPr dirty="0" sz="1800" spc="-105" b="1" i="1">
                <a:latin typeface="Arial"/>
                <a:cs typeface="Arial"/>
              </a:rPr>
              <a:t>ya </a:t>
            </a:r>
            <a:r>
              <a:rPr dirty="0" sz="1800" spc="-100" b="1" i="1">
                <a:latin typeface="Arial"/>
                <a:cs typeface="Arial"/>
              </a:rPr>
              <a:t>da </a:t>
            </a:r>
            <a:r>
              <a:rPr dirty="0" sz="1800" spc="-85" b="1" i="1">
                <a:latin typeface="Arial"/>
                <a:cs typeface="Arial"/>
              </a:rPr>
              <a:t>yaptıktan </a:t>
            </a:r>
            <a:r>
              <a:rPr dirty="0" sz="1800" spc="-145" b="1" i="1">
                <a:latin typeface="Arial"/>
                <a:cs typeface="Arial"/>
              </a:rPr>
              <a:t>sonra </a:t>
            </a:r>
            <a:r>
              <a:rPr dirty="0" sz="1800" spc="-120" b="1" i="1">
                <a:latin typeface="Arial"/>
                <a:cs typeface="Arial"/>
              </a:rPr>
              <a:t>eklediğimiz </a:t>
            </a:r>
            <a:r>
              <a:rPr dirty="0" sz="1800" spc="260" b="1" i="1">
                <a:latin typeface="Arial"/>
                <a:cs typeface="Arial"/>
              </a:rPr>
              <a:t> </a:t>
            </a:r>
            <a:r>
              <a:rPr dirty="0" sz="1800" spc="-114" b="1" i="1">
                <a:latin typeface="Arial"/>
                <a:cs typeface="Arial"/>
              </a:rPr>
              <a:t>her </a:t>
            </a:r>
            <a:r>
              <a:rPr dirty="0" sz="1800" spc="-125" b="1" i="1">
                <a:latin typeface="Arial"/>
                <a:cs typeface="Arial"/>
              </a:rPr>
              <a:t>yeni </a:t>
            </a:r>
            <a:r>
              <a:rPr dirty="0" sz="1800" spc="-90" b="1" i="1">
                <a:latin typeface="Arial"/>
                <a:cs typeface="Arial"/>
              </a:rPr>
              <a:t>aktivitenin </a:t>
            </a:r>
            <a:r>
              <a:rPr dirty="0" sz="1800" spc="-85" b="1" i="1">
                <a:latin typeface="Arial"/>
                <a:cs typeface="Arial"/>
              </a:rPr>
              <a:t>atanan </a:t>
            </a:r>
            <a:r>
              <a:rPr dirty="0" sz="1800" spc="-95" b="1" i="1">
                <a:latin typeface="Arial"/>
                <a:cs typeface="Arial"/>
              </a:rPr>
              <a:t>takvimi </a:t>
            </a:r>
            <a:r>
              <a:rPr dirty="0" sz="1800" spc="-125" b="1" i="1">
                <a:latin typeface="Arial"/>
                <a:cs typeface="Arial"/>
              </a:rPr>
              <a:t>kabul </a:t>
            </a:r>
            <a:r>
              <a:rPr dirty="0" sz="1800" spc="-140" b="1" i="1">
                <a:latin typeface="Arial"/>
                <a:cs typeface="Arial"/>
              </a:rPr>
              <a:t>edeceğini </a:t>
            </a:r>
            <a:r>
              <a:rPr dirty="0" sz="1800" spc="-120" b="1" i="1">
                <a:latin typeface="Arial"/>
                <a:cs typeface="Arial"/>
              </a:rPr>
              <a:t>bilmemiz</a:t>
            </a:r>
            <a:r>
              <a:rPr dirty="0" sz="1800" spc="170" b="1" i="1">
                <a:latin typeface="Arial"/>
                <a:cs typeface="Arial"/>
              </a:rPr>
              <a:t> </a:t>
            </a:r>
            <a:r>
              <a:rPr dirty="0" sz="1800" spc="-114" b="1" i="1">
                <a:latin typeface="Arial"/>
                <a:cs typeface="Arial"/>
              </a:rPr>
              <a:t>gerekmektedir.</a:t>
            </a:r>
            <a:endParaRPr sz="1800">
              <a:latin typeface="Arial"/>
              <a:cs typeface="Arial"/>
            </a:endParaRPr>
          </a:p>
          <a:p>
            <a:pPr algn="just" marL="5084445" marR="5715">
              <a:lnSpc>
                <a:spcPct val="100000"/>
              </a:lnSpc>
              <a:spcBef>
                <a:spcPts val="1575"/>
              </a:spcBef>
            </a:pPr>
            <a:r>
              <a:rPr dirty="0" sz="1800" spc="-190" b="1">
                <a:solidFill>
                  <a:srgbClr val="C00000"/>
                </a:solidFill>
                <a:latin typeface="Arial"/>
                <a:cs typeface="Arial"/>
              </a:rPr>
              <a:t>NOT </a:t>
            </a:r>
            <a:r>
              <a:rPr dirty="0" sz="1800" spc="-100" b="1">
                <a:solidFill>
                  <a:srgbClr val="C00000"/>
                </a:solidFill>
                <a:latin typeface="Arial"/>
                <a:cs typeface="Arial"/>
              </a:rPr>
              <a:t>1: </a:t>
            </a:r>
            <a:r>
              <a:rPr dirty="0" sz="1800" spc="-105" i="1">
                <a:latin typeface="Arial"/>
                <a:cs typeface="Arial"/>
              </a:rPr>
              <a:t>Calendars‘da </a:t>
            </a:r>
            <a:r>
              <a:rPr dirty="0" sz="1800" spc="-85" i="1">
                <a:latin typeface="Arial"/>
                <a:cs typeface="Arial"/>
              </a:rPr>
              <a:t>Global </a:t>
            </a:r>
            <a:r>
              <a:rPr dirty="0" sz="1800" spc="-80" i="1">
                <a:latin typeface="Arial"/>
                <a:cs typeface="Arial"/>
              </a:rPr>
              <a:t>yerine  </a:t>
            </a:r>
            <a:r>
              <a:rPr dirty="0" sz="1800" spc="-155" i="1">
                <a:latin typeface="Arial"/>
                <a:cs typeface="Arial"/>
              </a:rPr>
              <a:t>Resources </a:t>
            </a:r>
            <a:r>
              <a:rPr dirty="0" sz="1800" spc="-100" i="1">
                <a:latin typeface="Arial"/>
                <a:cs typeface="Arial"/>
              </a:rPr>
              <a:t>seçilerek </a:t>
            </a:r>
            <a:r>
              <a:rPr dirty="0" sz="1800" spc="-65" i="1">
                <a:latin typeface="Arial"/>
                <a:cs typeface="Arial"/>
              </a:rPr>
              <a:t>takvim </a:t>
            </a:r>
            <a:r>
              <a:rPr dirty="0" sz="1800" spc="-80" i="1">
                <a:latin typeface="Arial"/>
                <a:cs typeface="Arial"/>
              </a:rPr>
              <a:t>hazırlanırsa  </a:t>
            </a:r>
            <a:r>
              <a:rPr dirty="0" sz="1800" spc="-40" i="1">
                <a:latin typeface="Arial"/>
                <a:cs typeface="Arial"/>
              </a:rPr>
              <a:t>Modify </a:t>
            </a:r>
            <a:r>
              <a:rPr dirty="0" sz="1800" spc="-80" i="1">
                <a:latin typeface="Arial"/>
                <a:cs typeface="Arial"/>
              </a:rPr>
              <a:t>dediğimizde </a:t>
            </a:r>
            <a:r>
              <a:rPr dirty="0" sz="1800" spc="-45" i="1">
                <a:latin typeface="Arial"/>
                <a:cs typeface="Arial"/>
              </a:rPr>
              <a:t>Inherit </a:t>
            </a:r>
            <a:r>
              <a:rPr dirty="0" sz="1800" spc="-90" i="1">
                <a:latin typeface="Arial"/>
                <a:cs typeface="Arial"/>
              </a:rPr>
              <a:t>Holidays </a:t>
            </a:r>
            <a:r>
              <a:rPr dirty="0" sz="1800" spc="-80" i="1">
                <a:latin typeface="Arial"/>
                <a:cs typeface="Arial"/>
              </a:rPr>
              <a:t>and  </a:t>
            </a:r>
            <a:r>
              <a:rPr dirty="0" sz="1800" spc="-110" i="1">
                <a:latin typeface="Arial"/>
                <a:cs typeface="Arial"/>
              </a:rPr>
              <a:t>exceptions </a:t>
            </a:r>
            <a:r>
              <a:rPr dirty="0" sz="1800" spc="-40" i="1">
                <a:latin typeface="Arial"/>
                <a:cs typeface="Arial"/>
              </a:rPr>
              <a:t>from </a:t>
            </a:r>
            <a:r>
              <a:rPr dirty="0" sz="1800" spc="-85" i="1">
                <a:latin typeface="Arial"/>
                <a:cs typeface="Arial"/>
              </a:rPr>
              <a:t>Global </a:t>
            </a:r>
            <a:r>
              <a:rPr dirty="0" sz="1800" spc="-105" i="1">
                <a:latin typeface="Arial"/>
                <a:cs typeface="Arial"/>
              </a:rPr>
              <a:t>Calendar </a:t>
            </a:r>
            <a:r>
              <a:rPr dirty="0" sz="1800" spc="-25" i="1">
                <a:latin typeface="Arial"/>
                <a:cs typeface="Arial"/>
              </a:rPr>
              <a:t>aktif  </a:t>
            </a:r>
            <a:r>
              <a:rPr dirty="0" sz="1800" spc="-40" i="1">
                <a:latin typeface="Arial"/>
                <a:cs typeface="Arial"/>
              </a:rPr>
              <a:t>olur </a:t>
            </a:r>
            <a:r>
              <a:rPr dirty="0" sz="1800" spc="-120" i="1">
                <a:latin typeface="Arial"/>
                <a:cs typeface="Arial"/>
              </a:rPr>
              <a:t>ve</a:t>
            </a:r>
            <a:r>
              <a:rPr dirty="0" sz="1800" spc="260" i="1">
                <a:latin typeface="Arial"/>
                <a:cs typeface="Arial"/>
              </a:rPr>
              <a:t> </a:t>
            </a:r>
            <a:r>
              <a:rPr dirty="0" sz="1800" spc="-80" i="1">
                <a:latin typeface="Arial"/>
                <a:cs typeface="Arial"/>
              </a:rPr>
              <a:t>bu </a:t>
            </a:r>
            <a:r>
              <a:rPr dirty="0" sz="1800" spc="-110" i="1">
                <a:latin typeface="Arial"/>
                <a:cs typeface="Arial"/>
              </a:rPr>
              <a:t>kısmı </a:t>
            </a:r>
            <a:r>
              <a:rPr dirty="0" sz="1800" spc="-85" i="1">
                <a:latin typeface="Arial"/>
                <a:cs typeface="Arial"/>
              </a:rPr>
              <a:t>Global </a:t>
            </a:r>
            <a:r>
              <a:rPr dirty="0" sz="1800" spc="-90" i="1">
                <a:latin typeface="Arial"/>
                <a:cs typeface="Arial"/>
              </a:rPr>
              <a:t>‘den </a:t>
            </a:r>
            <a:r>
              <a:rPr dirty="0" sz="1800" spc="-85" i="1">
                <a:latin typeface="Arial"/>
                <a:cs typeface="Arial"/>
              </a:rPr>
              <a:t>referans  </a:t>
            </a:r>
            <a:r>
              <a:rPr dirty="0" sz="1800" spc="-70" i="1">
                <a:latin typeface="Arial"/>
                <a:cs typeface="Arial"/>
              </a:rPr>
              <a:t>alır. </a:t>
            </a:r>
            <a:r>
              <a:rPr dirty="0" sz="1800" spc="-155" i="1">
                <a:latin typeface="Arial"/>
                <a:cs typeface="Arial"/>
              </a:rPr>
              <a:t>(Sadece</a:t>
            </a:r>
            <a:r>
              <a:rPr dirty="0" sz="1800" spc="-70" i="1">
                <a:latin typeface="Arial"/>
                <a:cs typeface="Arial"/>
              </a:rPr>
              <a:t> </a:t>
            </a:r>
            <a:r>
              <a:rPr dirty="0" sz="1800" spc="-15" i="1">
                <a:latin typeface="Arial"/>
                <a:cs typeface="Arial"/>
              </a:rPr>
              <a:t>tatilleri.)</a:t>
            </a:r>
            <a:endParaRPr sz="1800">
              <a:latin typeface="Arial"/>
              <a:cs typeface="Arial"/>
            </a:endParaRPr>
          </a:p>
          <a:p>
            <a:pPr algn="just" marL="5083810" marR="8890">
              <a:lnSpc>
                <a:spcPct val="100000"/>
              </a:lnSpc>
            </a:pPr>
            <a:r>
              <a:rPr dirty="0" sz="1800" spc="-190" b="1">
                <a:solidFill>
                  <a:srgbClr val="C00000"/>
                </a:solidFill>
                <a:latin typeface="Arial"/>
                <a:cs typeface="Arial"/>
              </a:rPr>
              <a:t>NOT </a:t>
            </a:r>
            <a:r>
              <a:rPr dirty="0" sz="1800" spc="-100" b="1">
                <a:solidFill>
                  <a:srgbClr val="C00000"/>
                </a:solidFill>
                <a:latin typeface="Arial"/>
                <a:cs typeface="Arial"/>
              </a:rPr>
              <a:t>2: </a:t>
            </a:r>
            <a:r>
              <a:rPr dirty="0" sz="1800" spc="-80" i="1">
                <a:latin typeface="Arial"/>
                <a:cs typeface="Arial"/>
              </a:rPr>
              <a:t>Admin </a:t>
            </a:r>
            <a:r>
              <a:rPr dirty="0" sz="1800" spc="-155" i="1">
                <a:latin typeface="Arial"/>
                <a:cs typeface="Arial"/>
              </a:rPr>
              <a:t>&gt; </a:t>
            </a:r>
            <a:r>
              <a:rPr dirty="0" sz="1800" spc="-80" i="1">
                <a:latin typeface="Arial"/>
                <a:cs typeface="Arial"/>
              </a:rPr>
              <a:t>Admin </a:t>
            </a:r>
            <a:r>
              <a:rPr dirty="0" sz="1800" spc="-155" i="1">
                <a:latin typeface="Arial"/>
                <a:cs typeface="Arial"/>
              </a:rPr>
              <a:t>Preferences… </a:t>
            </a:r>
            <a:r>
              <a:rPr dirty="0" sz="1800" spc="-70" i="1">
                <a:latin typeface="Arial"/>
                <a:cs typeface="Arial"/>
              </a:rPr>
              <a:t>‘a  </a:t>
            </a:r>
            <a:r>
              <a:rPr dirty="0" sz="1800" spc="-75" i="1">
                <a:latin typeface="Arial"/>
                <a:cs typeface="Arial"/>
              </a:rPr>
              <a:t>basılarak </a:t>
            </a:r>
            <a:r>
              <a:rPr dirty="0" sz="1800" spc="-80" i="1">
                <a:latin typeface="Arial"/>
                <a:cs typeface="Arial"/>
              </a:rPr>
              <a:t>açılan </a:t>
            </a:r>
            <a:r>
              <a:rPr dirty="0" sz="1800" spc="-100" i="1">
                <a:latin typeface="Arial"/>
                <a:cs typeface="Arial"/>
              </a:rPr>
              <a:t>menüden </a:t>
            </a:r>
            <a:r>
              <a:rPr dirty="0" sz="1800" spc="-110" i="1">
                <a:latin typeface="Arial"/>
                <a:cs typeface="Arial"/>
              </a:rPr>
              <a:t>Time </a:t>
            </a:r>
            <a:r>
              <a:rPr dirty="0" sz="1800" spc="-120" i="1">
                <a:latin typeface="Arial"/>
                <a:cs typeface="Arial"/>
              </a:rPr>
              <a:t>Periods  </a:t>
            </a:r>
            <a:r>
              <a:rPr dirty="0" sz="1800" spc="-105" i="1">
                <a:latin typeface="Arial"/>
                <a:cs typeface="Arial"/>
              </a:rPr>
              <a:t>sekmesinden;</a:t>
            </a:r>
            <a:endParaRPr sz="1800">
              <a:latin typeface="Arial"/>
              <a:cs typeface="Arial"/>
            </a:endParaRPr>
          </a:p>
          <a:p>
            <a:pPr algn="just" marL="5084445" marR="8255" indent="-635">
              <a:lnSpc>
                <a:spcPct val="100000"/>
              </a:lnSpc>
            </a:pPr>
            <a:r>
              <a:rPr dirty="0" sz="1800" spc="-55" i="1">
                <a:latin typeface="Arial"/>
                <a:cs typeface="Arial"/>
              </a:rPr>
              <a:t>Allow </a:t>
            </a:r>
            <a:r>
              <a:rPr dirty="0" sz="1800" spc="-125" i="1">
                <a:latin typeface="Arial"/>
                <a:cs typeface="Arial"/>
              </a:rPr>
              <a:t>users </a:t>
            </a:r>
            <a:r>
              <a:rPr dirty="0" sz="1800" spc="-30" i="1">
                <a:latin typeface="Arial"/>
                <a:cs typeface="Arial"/>
              </a:rPr>
              <a:t>to </a:t>
            </a:r>
            <a:r>
              <a:rPr dirty="0" sz="1800" spc="-100" i="1">
                <a:latin typeface="Arial"/>
                <a:cs typeface="Arial"/>
              </a:rPr>
              <a:t>spesify </a:t>
            </a:r>
            <a:r>
              <a:rPr dirty="0" sz="1800" spc="-60" i="1">
                <a:latin typeface="Arial"/>
                <a:cs typeface="Arial"/>
              </a:rPr>
              <a:t>the </a:t>
            </a:r>
            <a:r>
              <a:rPr dirty="0" sz="1800" spc="-80" i="1">
                <a:latin typeface="Arial"/>
                <a:cs typeface="Arial"/>
              </a:rPr>
              <a:t>number </a:t>
            </a:r>
            <a:r>
              <a:rPr dirty="0" sz="1800" spc="-25" i="1">
                <a:latin typeface="Arial"/>
                <a:cs typeface="Arial"/>
              </a:rPr>
              <a:t>of  </a:t>
            </a:r>
            <a:r>
              <a:rPr dirty="0" sz="1800" spc="-45" i="1">
                <a:latin typeface="Arial"/>
                <a:cs typeface="Arial"/>
              </a:rPr>
              <a:t>work </a:t>
            </a:r>
            <a:r>
              <a:rPr dirty="0" sz="1800" spc="-90" i="1">
                <a:latin typeface="Arial"/>
                <a:cs typeface="Arial"/>
              </a:rPr>
              <a:t>hours </a:t>
            </a:r>
            <a:r>
              <a:rPr dirty="0" sz="1800" spc="-30" i="1">
                <a:latin typeface="Arial"/>
                <a:cs typeface="Arial"/>
              </a:rPr>
              <a:t>for </a:t>
            </a:r>
            <a:r>
              <a:rPr dirty="0" sz="1800" spc="-114" i="1">
                <a:latin typeface="Arial"/>
                <a:cs typeface="Arial"/>
              </a:rPr>
              <a:t>each </a:t>
            </a:r>
            <a:r>
              <a:rPr dirty="0" sz="1800" spc="-45" i="1">
                <a:latin typeface="Arial"/>
                <a:cs typeface="Arial"/>
              </a:rPr>
              <a:t>time </a:t>
            </a:r>
            <a:r>
              <a:rPr dirty="0" sz="1800" spc="-65" i="1">
                <a:latin typeface="Arial"/>
                <a:cs typeface="Arial"/>
              </a:rPr>
              <a:t>period  </a:t>
            </a:r>
            <a:r>
              <a:rPr dirty="0" sz="1800" spc="-75" i="1">
                <a:latin typeface="Arial"/>
                <a:cs typeface="Arial"/>
              </a:rPr>
              <a:t>kutucuğu</a:t>
            </a:r>
            <a:r>
              <a:rPr dirty="0" sz="1800" spc="-100" i="1">
                <a:latin typeface="Arial"/>
                <a:cs typeface="Arial"/>
              </a:rPr>
              <a:t> </a:t>
            </a:r>
            <a:r>
              <a:rPr dirty="0" sz="1800" spc="-65" i="1">
                <a:latin typeface="Arial"/>
                <a:cs typeface="Arial"/>
              </a:rPr>
              <a:t>işaretlenirse;</a:t>
            </a:r>
            <a:endParaRPr sz="1800">
              <a:latin typeface="Arial"/>
              <a:cs typeface="Arial"/>
            </a:endParaRPr>
          </a:p>
          <a:p>
            <a:pPr algn="just" marL="5084445" marR="5080">
              <a:lnSpc>
                <a:spcPct val="100000"/>
              </a:lnSpc>
            </a:pPr>
            <a:r>
              <a:rPr dirty="0" sz="1800" spc="-100" i="1">
                <a:latin typeface="Arial"/>
                <a:cs typeface="Arial"/>
              </a:rPr>
              <a:t>Edit </a:t>
            </a:r>
            <a:r>
              <a:rPr dirty="0" sz="1800" spc="-155" i="1">
                <a:latin typeface="Arial"/>
                <a:cs typeface="Arial"/>
              </a:rPr>
              <a:t>&gt; </a:t>
            </a:r>
            <a:r>
              <a:rPr dirty="0" sz="1800" spc="-125" i="1">
                <a:latin typeface="Arial"/>
                <a:cs typeface="Arial"/>
              </a:rPr>
              <a:t>User </a:t>
            </a:r>
            <a:r>
              <a:rPr dirty="0" sz="1800" spc="-120" i="1">
                <a:latin typeface="Arial"/>
                <a:cs typeface="Arial"/>
              </a:rPr>
              <a:t>Preferences </a:t>
            </a:r>
            <a:r>
              <a:rPr dirty="0" sz="1800" spc="-70" i="1">
                <a:latin typeface="Arial"/>
                <a:cs typeface="Arial"/>
              </a:rPr>
              <a:t>‘a </a:t>
            </a:r>
            <a:r>
              <a:rPr dirty="0" sz="1800" spc="-65" i="1">
                <a:latin typeface="Arial"/>
                <a:cs typeface="Arial"/>
              </a:rPr>
              <a:t>tıklatığımızda  </a:t>
            </a:r>
            <a:r>
              <a:rPr dirty="0" sz="1800" spc="-110" i="1">
                <a:latin typeface="Arial"/>
                <a:cs typeface="Arial"/>
              </a:rPr>
              <a:t>karşımıza </a:t>
            </a:r>
            <a:r>
              <a:rPr dirty="0" sz="1800" spc="-90" i="1">
                <a:latin typeface="Arial"/>
                <a:cs typeface="Arial"/>
              </a:rPr>
              <a:t>gelen menüdeki </a:t>
            </a:r>
            <a:r>
              <a:rPr dirty="0" sz="1800" spc="-110" i="1">
                <a:latin typeface="Arial"/>
                <a:cs typeface="Arial"/>
              </a:rPr>
              <a:t>Time </a:t>
            </a:r>
            <a:r>
              <a:rPr dirty="0" sz="1800" spc="-70" i="1">
                <a:latin typeface="Arial"/>
                <a:cs typeface="Arial"/>
              </a:rPr>
              <a:t>Units  </a:t>
            </a:r>
            <a:r>
              <a:rPr dirty="0" sz="1800" spc="-120" i="1">
                <a:latin typeface="Arial"/>
                <a:cs typeface="Arial"/>
              </a:rPr>
              <a:t>sekmesinde </a:t>
            </a:r>
            <a:r>
              <a:rPr dirty="0" sz="1800" spc="-114" i="1">
                <a:latin typeface="Arial"/>
                <a:cs typeface="Arial"/>
              </a:rPr>
              <a:t>Time </a:t>
            </a:r>
            <a:r>
              <a:rPr dirty="0" sz="1800" spc="-45" i="1">
                <a:latin typeface="Arial"/>
                <a:cs typeface="Arial"/>
              </a:rPr>
              <a:t>Unit</a:t>
            </a:r>
            <a:r>
              <a:rPr dirty="0" sz="1800" spc="30" i="1">
                <a:latin typeface="Arial"/>
                <a:cs typeface="Arial"/>
              </a:rPr>
              <a:t> </a:t>
            </a:r>
            <a:r>
              <a:rPr dirty="0" sz="1800" spc="-45" i="1">
                <a:latin typeface="Arial"/>
                <a:cs typeface="Arial"/>
              </a:rPr>
              <a:t>değiştirilebilir.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793" y="728205"/>
            <a:ext cx="8557895" cy="252476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00"/>
              </a:spcBef>
            </a:pPr>
            <a:r>
              <a:rPr dirty="0" sz="1800" spc="-265" b="1">
                <a:solidFill>
                  <a:srgbClr val="C00000"/>
                </a:solidFill>
                <a:latin typeface="Arial"/>
                <a:cs typeface="Arial"/>
              </a:rPr>
              <a:t>KAYNAK </a:t>
            </a:r>
            <a:r>
              <a:rPr dirty="0" sz="1800" spc="-180" b="1">
                <a:solidFill>
                  <a:srgbClr val="C00000"/>
                </a:solidFill>
                <a:latin typeface="Arial"/>
                <a:cs typeface="Arial"/>
              </a:rPr>
              <a:t>KÜTÜPHANESİNİN</a:t>
            </a:r>
            <a:r>
              <a:rPr dirty="0" sz="1800" spc="-17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204" b="1">
                <a:solidFill>
                  <a:srgbClr val="C00000"/>
                </a:solidFill>
                <a:latin typeface="Arial"/>
                <a:cs typeface="Arial"/>
              </a:rPr>
              <a:t>OLUŞTURULMASI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95"/>
              </a:spcBef>
            </a:pPr>
            <a:r>
              <a:rPr dirty="0" sz="1800" spc="-100" i="1">
                <a:latin typeface="Arial"/>
                <a:cs typeface="Arial"/>
              </a:rPr>
              <a:t>Enterprise </a:t>
            </a:r>
            <a:r>
              <a:rPr dirty="0" sz="1800" spc="-155" i="1">
                <a:latin typeface="Arial"/>
                <a:cs typeface="Arial"/>
              </a:rPr>
              <a:t>&gt; Resources </a:t>
            </a:r>
            <a:r>
              <a:rPr dirty="0" sz="1800" spc="-65" i="1">
                <a:latin typeface="Arial"/>
                <a:cs typeface="Arial"/>
              </a:rPr>
              <a:t>yolu </a:t>
            </a:r>
            <a:r>
              <a:rPr dirty="0" sz="1800" spc="-45" i="1">
                <a:latin typeface="Arial"/>
                <a:cs typeface="Arial"/>
              </a:rPr>
              <a:t>ile </a:t>
            </a:r>
            <a:r>
              <a:rPr dirty="0" sz="1800" spc="-110" i="1">
                <a:latin typeface="Arial"/>
                <a:cs typeface="Arial"/>
              </a:rPr>
              <a:t>veya </a:t>
            </a:r>
            <a:r>
              <a:rPr dirty="0" sz="1800" spc="-75" i="1">
                <a:latin typeface="Arial"/>
                <a:cs typeface="Arial"/>
              </a:rPr>
              <a:t>soldaki </a:t>
            </a:r>
            <a:r>
              <a:rPr dirty="0" sz="1800" spc="-60" i="1">
                <a:latin typeface="Arial"/>
                <a:cs typeface="Arial"/>
              </a:rPr>
              <a:t>butonlardan </a:t>
            </a:r>
            <a:r>
              <a:rPr dirty="0" sz="1800" spc="-80" i="1">
                <a:latin typeface="Arial"/>
                <a:cs typeface="Arial"/>
              </a:rPr>
              <a:t>yine </a:t>
            </a:r>
            <a:r>
              <a:rPr dirty="0" sz="1800" spc="-200" b="1" i="1">
                <a:latin typeface="Arial"/>
                <a:cs typeface="Arial"/>
              </a:rPr>
              <a:t>Resources </a:t>
            </a:r>
            <a:r>
              <a:rPr dirty="0" sz="1800" spc="-75" b="1" i="1">
                <a:latin typeface="Arial"/>
                <a:cs typeface="Arial"/>
              </a:rPr>
              <a:t>‘a </a:t>
            </a:r>
            <a:r>
              <a:rPr dirty="0" sz="1800" spc="-105" b="1" i="1">
                <a:latin typeface="Arial"/>
                <a:cs typeface="Arial"/>
              </a:rPr>
              <a:t>basılarak </a:t>
            </a:r>
            <a:r>
              <a:rPr dirty="0" sz="1800" spc="-145" b="1" i="1">
                <a:latin typeface="Arial"/>
                <a:cs typeface="Arial"/>
              </a:rPr>
              <a:t>çıkan </a:t>
            </a:r>
            <a:r>
              <a:rPr dirty="0" sz="1800" spc="210" b="1" i="1">
                <a:latin typeface="Arial"/>
                <a:cs typeface="Arial"/>
              </a:rPr>
              <a:t> </a:t>
            </a:r>
            <a:r>
              <a:rPr dirty="0" sz="1800" spc="-105" b="1" i="1">
                <a:latin typeface="Arial"/>
                <a:cs typeface="Arial"/>
              </a:rPr>
              <a:t>ekranda </a:t>
            </a:r>
            <a:r>
              <a:rPr dirty="0" sz="1800" spc="-120" b="1" i="1">
                <a:latin typeface="Arial"/>
                <a:cs typeface="Arial"/>
              </a:rPr>
              <a:t>oluşturulan </a:t>
            </a:r>
            <a:r>
              <a:rPr dirty="0" sz="1800" spc="-105" b="1" i="1">
                <a:latin typeface="Arial"/>
                <a:cs typeface="Arial"/>
              </a:rPr>
              <a:t>kaynaklar </a:t>
            </a:r>
            <a:r>
              <a:rPr dirty="0" sz="1800" spc="-110" b="1" i="1">
                <a:latin typeface="Arial"/>
                <a:cs typeface="Arial"/>
              </a:rPr>
              <a:t>projelerimize </a:t>
            </a:r>
            <a:r>
              <a:rPr dirty="0" sz="1800" spc="-75" b="1" i="1">
                <a:latin typeface="Arial"/>
                <a:cs typeface="Arial"/>
              </a:rPr>
              <a:t>aktarılır. </a:t>
            </a:r>
            <a:r>
              <a:rPr dirty="0" sz="1800" spc="-130" b="1" i="1">
                <a:latin typeface="Arial"/>
                <a:cs typeface="Arial"/>
              </a:rPr>
              <a:t>Burada </a:t>
            </a:r>
            <a:r>
              <a:rPr dirty="0" sz="1800" spc="-125" b="1" i="1">
                <a:latin typeface="Arial"/>
                <a:cs typeface="Arial"/>
              </a:rPr>
              <a:t>kaynak </a:t>
            </a:r>
            <a:r>
              <a:rPr dirty="0" sz="1800" spc="-65" b="1" i="1">
                <a:latin typeface="Arial"/>
                <a:cs typeface="Arial"/>
              </a:rPr>
              <a:t>imalat </a:t>
            </a:r>
            <a:r>
              <a:rPr dirty="0" sz="1800" spc="-135" b="1" i="1">
                <a:latin typeface="Arial"/>
                <a:cs typeface="Arial"/>
              </a:rPr>
              <a:t>için </a:t>
            </a:r>
            <a:r>
              <a:rPr dirty="0" sz="1800" spc="-105" b="1" i="1">
                <a:latin typeface="Arial"/>
                <a:cs typeface="Arial"/>
              </a:rPr>
              <a:t>gerekli  </a:t>
            </a:r>
            <a:r>
              <a:rPr dirty="0" sz="1800" spc="-114" b="1" i="1">
                <a:latin typeface="Arial"/>
                <a:cs typeface="Arial"/>
              </a:rPr>
              <a:t>malzeme, </a:t>
            </a:r>
            <a:r>
              <a:rPr dirty="0" sz="1800" spc="-110" b="1" i="1">
                <a:latin typeface="Arial"/>
                <a:cs typeface="Arial"/>
              </a:rPr>
              <a:t>ekipman, </a:t>
            </a:r>
            <a:r>
              <a:rPr dirty="0" sz="1800" spc="-140" b="1" i="1">
                <a:latin typeface="Arial"/>
                <a:cs typeface="Arial"/>
              </a:rPr>
              <a:t>çalışan </a:t>
            </a:r>
            <a:r>
              <a:rPr dirty="0" sz="1800" spc="-110" b="1" i="1">
                <a:latin typeface="Arial"/>
                <a:cs typeface="Arial"/>
              </a:rPr>
              <a:t>gibi </a:t>
            </a:r>
            <a:r>
              <a:rPr dirty="0" sz="1800" spc="-105" b="1" i="1">
                <a:latin typeface="Arial"/>
                <a:cs typeface="Arial"/>
              </a:rPr>
              <a:t>kaynaklardır. </a:t>
            </a:r>
            <a:r>
              <a:rPr dirty="0" sz="1800" spc="-120" b="1" i="1">
                <a:latin typeface="Arial"/>
                <a:cs typeface="Arial"/>
              </a:rPr>
              <a:t>Kaynakların </a:t>
            </a:r>
            <a:r>
              <a:rPr dirty="0" sz="1800" spc="-85" b="1" i="1">
                <a:latin typeface="Arial"/>
                <a:cs typeface="Arial"/>
              </a:rPr>
              <a:t>aktivitelere </a:t>
            </a:r>
            <a:r>
              <a:rPr dirty="0" sz="1800" spc="-105" b="1" i="1">
                <a:latin typeface="Arial"/>
                <a:cs typeface="Arial"/>
              </a:rPr>
              <a:t>atanması </a:t>
            </a:r>
            <a:r>
              <a:rPr dirty="0" sz="1800" spc="-80" b="1" i="1">
                <a:latin typeface="Arial"/>
                <a:cs typeface="Arial"/>
              </a:rPr>
              <a:t>ile </a:t>
            </a:r>
            <a:r>
              <a:rPr dirty="0" sz="1800" spc="-140" b="1" i="1">
                <a:latin typeface="Arial"/>
                <a:cs typeface="Arial"/>
              </a:rPr>
              <a:t>keşif  </a:t>
            </a:r>
            <a:r>
              <a:rPr dirty="0" sz="1800" spc="-114" b="1" i="1">
                <a:latin typeface="Arial"/>
                <a:cs typeface="Arial"/>
              </a:rPr>
              <a:t>bedeli </a:t>
            </a:r>
            <a:r>
              <a:rPr dirty="0" sz="1800" spc="-135" b="1" i="1">
                <a:latin typeface="Arial"/>
                <a:cs typeface="Arial"/>
              </a:rPr>
              <a:t>bulunur. </a:t>
            </a:r>
            <a:r>
              <a:rPr dirty="0" sz="1800" spc="-150" b="1" i="1">
                <a:latin typeface="Arial"/>
                <a:cs typeface="Arial"/>
              </a:rPr>
              <a:t>Ayrıca </a:t>
            </a:r>
            <a:r>
              <a:rPr dirty="0" sz="1800" spc="-95" b="1" i="1">
                <a:latin typeface="Arial"/>
                <a:cs typeface="Arial"/>
              </a:rPr>
              <a:t>bir </a:t>
            </a:r>
            <a:r>
              <a:rPr dirty="0" sz="1800" spc="-150" b="1" i="1">
                <a:latin typeface="Arial"/>
                <a:cs typeface="Arial"/>
              </a:rPr>
              <a:t>başka </a:t>
            </a:r>
            <a:r>
              <a:rPr dirty="0" sz="1800" spc="-120" b="1" i="1">
                <a:latin typeface="Arial"/>
                <a:cs typeface="Arial"/>
              </a:rPr>
              <a:t>projeden </a:t>
            </a:r>
            <a:r>
              <a:rPr dirty="0" sz="1800" spc="-125" b="1" i="1">
                <a:latin typeface="Arial"/>
                <a:cs typeface="Arial"/>
              </a:rPr>
              <a:t>bizim </a:t>
            </a:r>
            <a:r>
              <a:rPr dirty="0" sz="1800" spc="-120" b="1" i="1">
                <a:latin typeface="Arial"/>
                <a:cs typeface="Arial"/>
              </a:rPr>
              <a:t>çalıştığımız projeye </a:t>
            </a:r>
            <a:r>
              <a:rPr dirty="0" sz="1800" spc="-170" b="1" i="1">
                <a:latin typeface="Arial"/>
                <a:cs typeface="Arial"/>
              </a:rPr>
              <a:t>sadece</a:t>
            </a:r>
            <a:r>
              <a:rPr dirty="0" sz="1800" spc="160" b="1" i="1">
                <a:latin typeface="Arial"/>
                <a:cs typeface="Arial"/>
              </a:rPr>
              <a:t> </a:t>
            </a:r>
            <a:r>
              <a:rPr dirty="0" sz="1800" spc="-105" b="1" i="1">
                <a:latin typeface="Arial"/>
                <a:cs typeface="Arial"/>
              </a:rPr>
              <a:t>kaynaklar  </a:t>
            </a:r>
            <a:r>
              <a:rPr dirty="0" sz="1800" spc="-95" b="1" i="1">
                <a:latin typeface="Arial"/>
                <a:cs typeface="Arial"/>
              </a:rPr>
              <a:t>Import</a:t>
            </a:r>
            <a:r>
              <a:rPr dirty="0" sz="1800" spc="-70" b="1" i="1">
                <a:latin typeface="Arial"/>
                <a:cs typeface="Arial"/>
              </a:rPr>
              <a:t> </a:t>
            </a:r>
            <a:r>
              <a:rPr dirty="0" sz="1800" spc="-100" b="1" i="1">
                <a:latin typeface="Arial"/>
                <a:cs typeface="Arial"/>
              </a:rPr>
              <a:t>edilebilir.</a:t>
            </a:r>
            <a:endParaRPr sz="1800">
              <a:latin typeface="Arial"/>
              <a:cs typeface="Arial"/>
            </a:endParaRPr>
          </a:p>
          <a:p>
            <a:pPr algn="just" marL="12700" marR="3684270">
              <a:lnSpc>
                <a:spcPct val="127699"/>
              </a:lnSpc>
              <a:spcBef>
                <a:spcPts val="5"/>
              </a:spcBef>
            </a:pPr>
            <a:r>
              <a:rPr dirty="0" sz="1800" spc="-75">
                <a:latin typeface="Arial"/>
                <a:cs typeface="Arial"/>
              </a:rPr>
              <a:t>1) </a:t>
            </a:r>
            <a:r>
              <a:rPr dirty="0" sz="1800" spc="-80">
                <a:latin typeface="Arial"/>
                <a:cs typeface="Arial"/>
              </a:rPr>
              <a:t>Öncelikle </a:t>
            </a:r>
            <a:r>
              <a:rPr dirty="0" sz="1800" spc="-95">
                <a:latin typeface="Arial"/>
                <a:cs typeface="Arial"/>
              </a:rPr>
              <a:t>para </a:t>
            </a:r>
            <a:r>
              <a:rPr dirty="0" sz="1800" spc="-20">
                <a:latin typeface="Arial"/>
                <a:cs typeface="Arial"/>
              </a:rPr>
              <a:t>birimini </a:t>
            </a:r>
            <a:r>
              <a:rPr dirty="0" sz="1800" spc="-90">
                <a:latin typeface="Arial"/>
                <a:cs typeface="Arial"/>
              </a:rPr>
              <a:t>oluşturacağız. </a:t>
            </a:r>
            <a:r>
              <a:rPr dirty="0" sz="1800" spc="-95">
                <a:latin typeface="Arial"/>
                <a:cs typeface="Arial"/>
              </a:rPr>
              <a:t>Bunun </a:t>
            </a:r>
            <a:r>
              <a:rPr dirty="0" sz="1800" spc="-40">
                <a:latin typeface="Arial"/>
                <a:cs typeface="Arial"/>
              </a:rPr>
              <a:t>için;  </a:t>
            </a:r>
            <a:r>
              <a:rPr dirty="0" sz="1800" spc="-70">
                <a:latin typeface="Arial"/>
                <a:cs typeface="Arial"/>
              </a:rPr>
              <a:t>Admin </a:t>
            </a:r>
            <a:r>
              <a:rPr dirty="0" sz="1800" spc="-155">
                <a:latin typeface="Arial"/>
                <a:cs typeface="Arial"/>
              </a:rPr>
              <a:t>&gt; </a:t>
            </a:r>
            <a:r>
              <a:rPr dirty="0" sz="1800" spc="-100">
                <a:latin typeface="Arial"/>
                <a:cs typeface="Arial"/>
              </a:rPr>
              <a:t>Currencies </a:t>
            </a:r>
            <a:r>
              <a:rPr dirty="0" sz="1800" spc="-95">
                <a:latin typeface="Arial"/>
                <a:cs typeface="Arial"/>
              </a:rPr>
              <a:t>seçeneğini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tıklayacağız.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1599" y="3286127"/>
            <a:ext cx="5429288" cy="3359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9654" y="3643312"/>
            <a:ext cx="3075851" cy="3143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-28575" y="664121"/>
            <a:ext cx="9201150" cy="1134745"/>
            <a:chOff x="-28575" y="664121"/>
            <a:chExt cx="9201150" cy="1134745"/>
          </a:xfrm>
        </p:grpSpPr>
        <p:sp>
          <p:nvSpPr>
            <p:cNvPr id="4" name="object 4"/>
            <p:cNvSpPr/>
            <p:nvPr/>
          </p:nvSpPr>
          <p:spPr>
            <a:xfrm>
              <a:off x="0" y="692696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 h="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3312" y="1000099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30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7"/>
                  </a:lnTo>
                  <a:lnTo>
                    <a:pt x="773812" y="489655"/>
                  </a:lnTo>
                  <a:lnTo>
                    <a:pt x="759365" y="534918"/>
                  </a:lnTo>
                  <a:lnTo>
                    <a:pt x="739778" y="577619"/>
                  </a:lnTo>
                  <a:lnTo>
                    <a:pt x="715417" y="617388"/>
                  </a:lnTo>
                  <a:lnTo>
                    <a:pt x="686653" y="653858"/>
                  </a:lnTo>
                  <a:lnTo>
                    <a:pt x="653852" y="686660"/>
                  </a:lnTo>
                  <a:lnTo>
                    <a:pt x="617384" y="715426"/>
                  </a:lnTo>
                  <a:lnTo>
                    <a:pt x="577616" y="739787"/>
                  </a:lnTo>
                  <a:lnTo>
                    <a:pt x="534917" y="759376"/>
                  </a:lnTo>
                  <a:lnTo>
                    <a:pt x="489654" y="773824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33025" y="1144092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43312" y="3143250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29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7"/>
                </a:lnTo>
                <a:lnTo>
                  <a:pt x="773812" y="489655"/>
                </a:lnTo>
                <a:lnTo>
                  <a:pt x="759365" y="534918"/>
                </a:lnTo>
                <a:lnTo>
                  <a:pt x="739778" y="577619"/>
                </a:lnTo>
                <a:lnTo>
                  <a:pt x="715417" y="617388"/>
                </a:lnTo>
                <a:lnTo>
                  <a:pt x="686653" y="653858"/>
                </a:lnTo>
                <a:lnTo>
                  <a:pt x="653852" y="686660"/>
                </a:lnTo>
                <a:lnTo>
                  <a:pt x="617384" y="715426"/>
                </a:lnTo>
                <a:lnTo>
                  <a:pt x="577616" y="739787"/>
                </a:lnTo>
                <a:lnTo>
                  <a:pt x="534917" y="759376"/>
                </a:lnTo>
                <a:lnTo>
                  <a:pt x="489654" y="773824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933025" y="3287242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7636" y="804329"/>
            <a:ext cx="434340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latin typeface="Arial"/>
                <a:cs typeface="Arial"/>
              </a:rPr>
              <a:t>Daha </a:t>
            </a:r>
            <a:r>
              <a:rPr dirty="0" sz="1800" spc="-95">
                <a:latin typeface="Arial"/>
                <a:cs typeface="Arial"/>
              </a:rPr>
              <a:t>sonra açılan </a:t>
            </a:r>
            <a:r>
              <a:rPr dirty="0" sz="1800" spc="-75">
                <a:latin typeface="Arial"/>
                <a:cs typeface="Arial"/>
              </a:rPr>
              <a:t>menüden </a:t>
            </a:r>
            <a:r>
              <a:rPr dirty="0" sz="1800" spc="-240">
                <a:latin typeface="Arial"/>
                <a:cs typeface="Arial"/>
              </a:rPr>
              <a:t>TL </a:t>
            </a:r>
            <a:r>
              <a:rPr dirty="0" sz="1800" spc="-105">
                <a:latin typeface="Arial"/>
                <a:cs typeface="Arial"/>
              </a:rPr>
              <a:t>(Türk Lirası)  </a:t>
            </a:r>
            <a:r>
              <a:rPr dirty="0" sz="1800" spc="-90">
                <a:latin typeface="Arial"/>
                <a:cs typeface="Arial"/>
              </a:rPr>
              <a:t>oluşturacağız. </a:t>
            </a:r>
            <a:r>
              <a:rPr dirty="0" sz="1800" spc="-105">
                <a:latin typeface="Arial"/>
                <a:cs typeface="Arial"/>
              </a:rPr>
              <a:t>Döviz </a:t>
            </a:r>
            <a:r>
              <a:rPr dirty="0" sz="1800" spc="-75">
                <a:latin typeface="Arial"/>
                <a:cs typeface="Arial"/>
              </a:rPr>
              <a:t>cinsinden </a:t>
            </a:r>
            <a:r>
              <a:rPr dirty="0" sz="1800" spc="-95">
                <a:latin typeface="Arial"/>
                <a:cs typeface="Arial"/>
              </a:rPr>
              <a:t>para </a:t>
            </a:r>
            <a:r>
              <a:rPr dirty="0" sz="1800" spc="-20">
                <a:latin typeface="Arial"/>
                <a:cs typeface="Arial"/>
              </a:rPr>
              <a:t>birimleri  </a:t>
            </a:r>
            <a:r>
              <a:rPr dirty="0" sz="1800" spc="-50">
                <a:latin typeface="Arial"/>
                <a:cs typeface="Arial"/>
              </a:rPr>
              <a:t>tanımlı </a:t>
            </a:r>
            <a:r>
              <a:rPr dirty="0" sz="1800" spc="-70">
                <a:latin typeface="Arial"/>
                <a:cs typeface="Arial"/>
              </a:rPr>
              <a:t>olduğundan </a:t>
            </a:r>
            <a:r>
              <a:rPr dirty="0" sz="1800" spc="-80">
                <a:latin typeface="Arial"/>
                <a:cs typeface="Arial"/>
              </a:rPr>
              <a:t>biz </a:t>
            </a:r>
            <a:r>
              <a:rPr dirty="0" sz="1800" spc="-75">
                <a:latin typeface="Arial"/>
                <a:cs typeface="Arial"/>
              </a:rPr>
              <a:t>kendi </a:t>
            </a:r>
            <a:r>
              <a:rPr dirty="0" sz="1800" spc="-95">
                <a:latin typeface="Arial"/>
                <a:cs typeface="Arial"/>
              </a:rPr>
              <a:t>para </a:t>
            </a:r>
            <a:r>
              <a:rPr dirty="0" sz="1800" spc="-35">
                <a:latin typeface="Arial"/>
                <a:cs typeface="Arial"/>
              </a:rPr>
              <a:t>birimimizi  </a:t>
            </a:r>
            <a:r>
              <a:rPr dirty="0" sz="1800" spc="-100">
                <a:latin typeface="Arial"/>
                <a:cs typeface="Arial"/>
              </a:rPr>
              <a:t>tanımlayacağız.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204335" marR="5080">
              <a:lnSpc>
                <a:spcPct val="100000"/>
              </a:lnSpc>
              <a:spcBef>
                <a:spcPts val="100"/>
              </a:spcBef>
            </a:pPr>
            <a:r>
              <a:rPr dirty="0" spc="-114" i="1"/>
              <a:t>Currency </a:t>
            </a:r>
            <a:r>
              <a:rPr dirty="0" spc="-120" i="1"/>
              <a:t>ID </a:t>
            </a:r>
            <a:r>
              <a:rPr dirty="0" spc="-80" i="1"/>
              <a:t>kolonuna </a:t>
            </a:r>
            <a:r>
              <a:rPr dirty="0" spc="-170" i="1"/>
              <a:t>TL, </a:t>
            </a:r>
            <a:r>
              <a:rPr dirty="0" spc="-114" i="1"/>
              <a:t>Currency Name  </a:t>
            </a:r>
            <a:r>
              <a:rPr dirty="0" spc="-100"/>
              <a:t>kısmına </a:t>
            </a:r>
            <a:r>
              <a:rPr dirty="0" spc="-245"/>
              <a:t>TÜRK </a:t>
            </a:r>
            <a:r>
              <a:rPr dirty="0" spc="-204"/>
              <a:t>LİRASI </a:t>
            </a:r>
            <a:r>
              <a:rPr dirty="0" spc="-95"/>
              <a:t>yazıyoruz. </a:t>
            </a:r>
            <a:r>
              <a:rPr dirty="0" spc="-110"/>
              <a:t>Ayrıca </a:t>
            </a:r>
            <a:r>
              <a:rPr dirty="0" spc="-95"/>
              <a:t>Decimal  </a:t>
            </a:r>
            <a:r>
              <a:rPr dirty="0" spc="-130"/>
              <a:t>Symbol </a:t>
            </a:r>
            <a:r>
              <a:rPr dirty="0" spc="-70"/>
              <a:t>(ondalık </a:t>
            </a:r>
            <a:r>
              <a:rPr dirty="0" spc="-80"/>
              <a:t>ayracı) </a:t>
            </a:r>
            <a:r>
              <a:rPr dirty="0" spc="-40"/>
              <a:t>virgül </a:t>
            </a:r>
            <a:r>
              <a:rPr dirty="0" spc="-50"/>
              <a:t>olarak </a:t>
            </a:r>
            <a:r>
              <a:rPr dirty="0" spc="-120"/>
              <a:t>ve </a:t>
            </a:r>
            <a:r>
              <a:rPr dirty="0" spc="-45"/>
              <a:t>Digit  </a:t>
            </a:r>
            <a:r>
              <a:rPr dirty="0" spc="-65"/>
              <a:t>group </a:t>
            </a:r>
            <a:r>
              <a:rPr dirty="0" spc="-95"/>
              <a:t>symbol </a:t>
            </a:r>
            <a:r>
              <a:rPr dirty="0" spc="-90"/>
              <a:t>(hane </a:t>
            </a:r>
            <a:r>
              <a:rPr dirty="0" spc="-130"/>
              <a:t>sayısı </a:t>
            </a:r>
            <a:r>
              <a:rPr dirty="0" spc="-80"/>
              <a:t>ayracı) </a:t>
            </a:r>
            <a:r>
              <a:rPr dirty="0" spc="-55"/>
              <a:t>nokta </a:t>
            </a:r>
            <a:r>
              <a:rPr dirty="0" spc="-50"/>
              <a:t>olarak  </a:t>
            </a:r>
            <a:r>
              <a:rPr dirty="0" spc="-75"/>
              <a:t>seçilmelidir. </a:t>
            </a:r>
            <a:r>
              <a:rPr dirty="0" spc="-215"/>
              <a:t>En </a:t>
            </a:r>
            <a:r>
              <a:rPr dirty="0" spc="-120"/>
              <a:t>son </a:t>
            </a:r>
            <a:r>
              <a:rPr dirty="0" spc="-80"/>
              <a:t>yine </a:t>
            </a:r>
            <a:r>
              <a:rPr dirty="0" spc="-200" b="1" i="1">
                <a:latin typeface="Arial"/>
                <a:cs typeface="Arial"/>
              </a:rPr>
              <a:t>Close </a:t>
            </a:r>
            <a:r>
              <a:rPr dirty="0" spc="-135" b="1" i="1">
                <a:latin typeface="Arial"/>
                <a:cs typeface="Arial"/>
              </a:rPr>
              <a:t>butonu </a:t>
            </a:r>
            <a:r>
              <a:rPr dirty="0" spc="-80" b="1" i="1">
                <a:latin typeface="Arial"/>
                <a:cs typeface="Arial"/>
              </a:rPr>
              <a:t>ile  </a:t>
            </a:r>
            <a:r>
              <a:rPr dirty="0" spc="-145" b="1">
                <a:latin typeface="Arial"/>
                <a:cs typeface="Arial"/>
              </a:rPr>
              <a:t>pencere</a:t>
            </a:r>
            <a:r>
              <a:rPr dirty="0" spc="-85" b="1">
                <a:latin typeface="Arial"/>
                <a:cs typeface="Arial"/>
              </a:rPr>
              <a:t> </a:t>
            </a:r>
            <a:r>
              <a:rPr dirty="0" spc="-90" b="1">
                <a:latin typeface="Arial"/>
                <a:cs typeface="Arial"/>
              </a:rPr>
              <a:t>kapatılmalıdır.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07865" y="4096169"/>
            <a:ext cx="4229100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4417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latin typeface="Arial"/>
                <a:cs typeface="Arial"/>
              </a:rPr>
              <a:t>2) </a:t>
            </a:r>
            <a:r>
              <a:rPr dirty="0" sz="1800" spc="-240">
                <a:latin typeface="Arial"/>
                <a:cs typeface="Arial"/>
              </a:rPr>
              <a:t>TL </a:t>
            </a:r>
            <a:r>
              <a:rPr dirty="0" sz="1800" spc="-70">
                <a:latin typeface="Arial"/>
                <a:cs typeface="Arial"/>
              </a:rPr>
              <a:t>tanımlama </a:t>
            </a:r>
            <a:r>
              <a:rPr dirty="0" sz="1800" spc="-65">
                <a:latin typeface="Arial"/>
                <a:cs typeface="Arial"/>
              </a:rPr>
              <a:t>işleminden </a:t>
            </a:r>
            <a:r>
              <a:rPr dirty="0" sz="1800" spc="-95">
                <a:latin typeface="Arial"/>
                <a:cs typeface="Arial"/>
              </a:rPr>
              <a:t>sonra </a:t>
            </a:r>
            <a:r>
              <a:rPr dirty="0" sz="1800" spc="-65">
                <a:latin typeface="Arial"/>
                <a:cs typeface="Arial"/>
              </a:rPr>
              <a:t>kuruşlu  </a:t>
            </a:r>
            <a:r>
              <a:rPr dirty="0" sz="1800" spc="-45">
                <a:latin typeface="Arial"/>
                <a:cs typeface="Arial"/>
              </a:rPr>
              <a:t>ifadeleri </a:t>
            </a:r>
            <a:r>
              <a:rPr dirty="0" sz="1800" spc="-70">
                <a:latin typeface="Arial"/>
                <a:cs typeface="Arial"/>
              </a:rPr>
              <a:t>görebilmemiz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için;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00" i="1">
                <a:latin typeface="Arial"/>
                <a:cs typeface="Arial"/>
              </a:rPr>
              <a:t>Edit </a:t>
            </a:r>
            <a:r>
              <a:rPr dirty="0" sz="1800" spc="-155" i="1">
                <a:latin typeface="Arial"/>
                <a:cs typeface="Arial"/>
              </a:rPr>
              <a:t>&gt; </a:t>
            </a:r>
            <a:r>
              <a:rPr dirty="0" sz="1800" spc="-125" i="1">
                <a:latin typeface="Arial"/>
                <a:cs typeface="Arial"/>
              </a:rPr>
              <a:t>User </a:t>
            </a:r>
            <a:r>
              <a:rPr dirty="0" sz="1800" spc="-120" i="1">
                <a:latin typeface="Arial"/>
                <a:cs typeface="Arial"/>
              </a:rPr>
              <a:t>Preferences </a:t>
            </a:r>
            <a:r>
              <a:rPr dirty="0" sz="1800" spc="-155" i="1">
                <a:latin typeface="Arial"/>
                <a:cs typeface="Arial"/>
              </a:rPr>
              <a:t>&gt; </a:t>
            </a:r>
            <a:r>
              <a:rPr dirty="0" sz="1800" spc="-114" i="1">
                <a:latin typeface="Arial"/>
                <a:cs typeface="Arial"/>
              </a:rPr>
              <a:t>Currency </a:t>
            </a:r>
            <a:r>
              <a:rPr dirty="0" sz="1800" spc="-65" i="1">
                <a:latin typeface="Arial"/>
                <a:cs typeface="Arial"/>
              </a:rPr>
              <a:t>yolu </a:t>
            </a:r>
            <a:r>
              <a:rPr dirty="0" sz="1800" spc="-60" i="1">
                <a:latin typeface="Arial"/>
                <a:cs typeface="Arial"/>
              </a:rPr>
              <a:t>izlenir  </a:t>
            </a:r>
            <a:r>
              <a:rPr dirty="0" sz="1800" spc="-120" i="1">
                <a:latin typeface="Arial"/>
                <a:cs typeface="Arial"/>
              </a:rPr>
              <a:t>ve </a:t>
            </a:r>
            <a:r>
              <a:rPr dirty="0" sz="1800" spc="-75" i="1">
                <a:latin typeface="Arial"/>
                <a:cs typeface="Arial"/>
              </a:rPr>
              <a:t>listeden </a:t>
            </a:r>
            <a:r>
              <a:rPr dirty="0" sz="1800" spc="-240" i="1">
                <a:latin typeface="Arial"/>
                <a:cs typeface="Arial"/>
              </a:rPr>
              <a:t>TL </a:t>
            </a:r>
            <a:r>
              <a:rPr dirty="0" sz="1800" spc="-80" i="1">
                <a:latin typeface="Arial"/>
                <a:cs typeface="Arial"/>
              </a:rPr>
              <a:t>seçilir. </a:t>
            </a:r>
            <a:r>
              <a:rPr dirty="0" sz="1800" spc="-90" i="1">
                <a:latin typeface="Arial"/>
                <a:cs typeface="Arial"/>
              </a:rPr>
              <a:t>Açılan </a:t>
            </a:r>
            <a:r>
              <a:rPr dirty="0" sz="1800" spc="-125" i="1">
                <a:latin typeface="Arial"/>
                <a:cs typeface="Arial"/>
              </a:rPr>
              <a:t>User </a:t>
            </a:r>
            <a:r>
              <a:rPr dirty="0" sz="1800" spc="-120" i="1">
                <a:latin typeface="Arial"/>
                <a:cs typeface="Arial"/>
              </a:rPr>
              <a:t>Preferences  </a:t>
            </a:r>
            <a:r>
              <a:rPr dirty="0" sz="1800" spc="-110" i="1">
                <a:latin typeface="Arial"/>
                <a:cs typeface="Arial"/>
              </a:rPr>
              <a:t>menüsünden </a:t>
            </a:r>
            <a:r>
              <a:rPr dirty="0" sz="1800" spc="-114" i="1">
                <a:latin typeface="Arial"/>
                <a:cs typeface="Arial"/>
              </a:rPr>
              <a:t>Currency </a:t>
            </a:r>
            <a:r>
              <a:rPr dirty="0" sz="1800" spc="-120" i="1">
                <a:latin typeface="Arial"/>
                <a:cs typeface="Arial"/>
              </a:rPr>
              <a:t>sekmesine </a:t>
            </a:r>
            <a:r>
              <a:rPr dirty="0" sz="1800" spc="-40" i="1">
                <a:latin typeface="Arial"/>
                <a:cs typeface="Arial"/>
              </a:rPr>
              <a:t>tıklanır </a:t>
            </a:r>
            <a:r>
              <a:rPr dirty="0" sz="1800" spc="-120" i="1">
                <a:latin typeface="Arial"/>
                <a:cs typeface="Arial"/>
              </a:rPr>
              <a:t>ve  </a:t>
            </a:r>
            <a:r>
              <a:rPr dirty="0" sz="1800" spc="-145" i="1">
                <a:latin typeface="Arial"/>
                <a:cs typeface="Arial"/>
              </a:rPr>
              <a:t>Show </a:t>
            </a:r>
            <a:r>
              <a:rPr dirty="0" sz="1800" spc="-95" i="1">
                <a:latin typeface="Arial"/>
                <a:cs typeface="Arial"/>
              </a:rPr>
              <a:t>Decimal </a:t>
            </a:r>
            <a:r>
              <a:rPr dirty="0" sz="1800" spc="-70" i="1">
                <a:latin typeface="Arial"/>
                <a:cs typeface="Arial"/>
              </a:rPr>
              <a:t>Digits</a:t>
            </a:r>
            <a:r>
              <a:rPr dirty="0" sz="1800" spc="50" i="1">
                <a:latin typeface="Arial"/>
                <a:cs typeface="Arial"/>
              </a:rPr>
              <a:t> </a:t>
            </a:r>
            <a:r>
              <a:rPr dirty="0" sz="1800" spc="-60" i="1">
                <a:latin typeface="Arial"/>
                <a:cs typeface="Arial"/>
              </a:rPr>
              <a:t>işaretlenir.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2849" y="714362"/>
            <a:ext cx="3500457" cy="2893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9204" y="51739"/>
            <a:ext cx="507746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30" b="1">
                <a:latin typeface="Arial"/>
                <a:cs typeface="Arial"/>
              </a:rPr>
              <a:t>PROJE </a:t>
            </a:r>
            <a:r>
              <a:rPr dirty="0" sz="3200" spc="-254" b="1">
                <a:latin typeface="Arial"/>
                <a:cs typeface="Arial"/>
              </a:rPr>
              <a:t>YÖNETİMİ</a:t>
            </a:r>
            <a:r>
              <a:rPr dirty="0" sz="3200" spc="-190" b="1">
                <a:latin typeface="Arial"/>
                <a:cs typeface="Arial"/>
              </a:rPr>
              <a:t> </a:t>
            </a:r>
            <a:r>
              <a:rPr dirty="0" sz="3200" spc="-335" b="1">
                <a:latin typeface="Arial"/>
                <a:cs typeface="Arial"/>
              </a:rPr>
              <a:t>YAZILIMLARI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022" y="804329"/>
            <a:ext cx="855789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latin typeface="Arial"/>
                <a:cs typeface="Arial"/>
              </a:rPr>
              <a:t>Daha </a:t>
            </a:r>
            <a:r>
              <a:rPr dirty="0" sz="1800" spc="-95">
                <a:latin typeface="Arial"/>
                <a:cs typeface="Arial"/>
              </a:rPr>
              <a:t>sonra </a:t>
            </a:r>
            <a:r>
              <a:rPr dirty="0" sz="1800" spc="-75">
                <a:latin typeface="Arial"/>
                <a:cs typeface="Arial"/>
              </a:rPr>
              <a:t>tekrardan </a:t>
            </a:r>
            <a:r>
              <a:rPr dirty="0" sz="1800" spc="-145" b="1" i="1">
                <a:latin typeface="Arial"/>
                <a:cs typeface="Arial"/>
              </a:rPr>
              <a:t>Edit </a:t>
            </a:r>
            <a:r>
              <a:rPr dirty="0" sz="1800" spc="-155" b="1" i="1">
                <a:latin typeface="Arial"/>
                <a:cs typeface="Arial"/>
              </a:rPr>
              <a:t>&gt; User </a:t>
            </a:r>
            <a:r>
              <a:rPr dirty="0" sz="1800" spc="-150" b="1" i="1">
                <a:latin typeface="Arial"/>
                <a:cs typeface="Arial"/>
              </a:rPr>
              <a:t>Preferences </a:t>
            </a:r>
            <a:r>
              <a:rPr dirty="0" sz="1800" spc="-155" b="1" i="1">
                <a:latin typeface="Arial"/>
                <a:cs typeface="Arial"/>
              </a:rPr>
              <a:t>&gt; </a:t>
            </a:r>
            <a:r>
              <a:rPr dirty="0" sz="1800" spc="-140" b="1" i="1">
                <a:latin typeface="Arial"/>
                <a:cs typeface="Arial"/>
              </a:rPr>
              <a:t>Time </a:t>
            </a:r>
            <a:r>
              <a:rPr dirty="0" sz="1800" spc="-130" b="1" i="1">
                <a:latin typeface="Arial"/>
                <a:cs typeface="Arial"/>
              </a:rPr>
              <a:t>Units </a:t>
            </a:r>
            <a:r>
              <a:rPr dirty="0" sz="1800" spc="-55">
                <a:latin typeface="Arial"/>
                <a:cs typeface="Arial"/>
              </a:rPr>
              <a:t>yolu </a:t>
            </a:r>
            <a:r>
              <a:rPr dirty="0" sz="1800" spc="-65">
                <a:latin typeface="Arial"/>
                <a:cs typeface="Arial"/>
              </a:rPr>
              <a:t>takip </a:t>
            </a:r>
            <a:r>
              <a:rPr dirty="0" sz="1800" spc="-30">
                <a:latin typeface="Arial"/>
                <a:cs typeface="Arial"/>
              </a:rPr>
              <a:t>edilir </a:t>
            </a:r>
            <a:r>
              <a:rPr dirty="0" sz="1800" spc="-110">
                <a:latin typeface="Arial"/>
                <a:cs typeface="Arial"/>
              </a:rPr>
              <a:t>ve </a:t>
            </a:r>
            <a:r>
              <a:rPr dirty="0" sz="1800" spc="-60">
                <a:latin typeface="Arial"/>
                <a:cs typeface="Arial"/>
              </a:rPr>
              <a:t>yine </a:t>
            </a:r>
            <a:r>
              <a:rPr dirty="0" sz="1800" spc="-95">
                <a:latin typeface="Arial"/>
                <a:cs typeface="Arial"/>
              </a:rPr>
              <a:t>açılan  </a:t>
            </a:r>
            <a:r>
              <a:rPr dirty="0" sz="1800" spc="-155" b="1" i="1">
                <a:latin typeface="Arial"/>
                <a:cs typeface="Arial"/>
              </a:rPr>
              <a:t>User </a:t>
            </a:r>
            <a:r>
              <a:rPr dirty="0" sz="1800" spc="-150" b="1" i="1">
                <a:latin typeface="Arial"/>
                <a:cs typeface="Arial"/>
              </a:rPr>
              <a:t>Preferences </a:t>
            </a:r>
            <a:r>
              <a:rPr dirty="0" sz="1800" spc="-80">
                <a:latin typeface="Arial"/>
                <a:cs typeface="Arial"/>
              </a:rPr>
              <a:t>menüsünden </a:t>
            </a:r>
            <a:r>
              <a:rPr dirty="0" sz="1800" spc="-130" b="1">
                <a:latin typeface="Arial"/>
                <a:cs typeface="Arial"/>
              </a:rPr>
              <a:t>Time </a:t>
            </a:r>
            <a:r>
              <a:rPr dirty="0" sz="1800" spc="-125" b="1">
                <a:latin typeface="Arial"/>
                <a:cs typeface="Arial"/>
              </a:rPr>
              <a:t>Units </a:t>
            </a:r>
            <a:r>
              <a:rPr dirty="0" sz="1800" spc="-105">
                <a:latin typeface="Arial"/>
                <a:cs typeface="Arial"/>
              </a:rPr>
              <a:t>sekmesine </a:t>
            </a:r>
            <a:r>
              <a:rPr dirty="0" sz="1800" spc="-65">
                <a:latin typeface="Arial"/>
                <a:cs typeface="Arial"/>
              </a:rPr>
              <a:t>gelinir. </a:t>
            </a:r>
            <a:r>
              <a:rPr dirty="0" sz="1800" spc="-110">
                <a:latin typeface="Arial"/>
                <a:cs typeface="Arial"/>
              </a:rPr>
              <a:t>Burada </a:t>
            </a:r>
            <a:r>
              <a:rPr dirty="0" sz="1800" spc="-85" b="1" i="1">
                <a:latin typeface="Arial"/>
                <a:cs typeface="Arial"/>
              </a:rPr>
              <a:t>Unit </a:t>
            </a:r>
            <a:r>
              <a:rPr dirty="0" sz="1800" spc="-95" b="1" i="1">
                <a:latin typeface="Arial"/>
                <a:cs typeface="Arial"/>
              </a:rPr>
              <a:t>of </a:t>
            </a:r>
            <a:r>
              <a:rPr dirty="0" sz="1800" spc="-120" b="1" i="1">
                <a:latin typeface="Arial"/>
                <a:cs typeface="Arial"/>
              </a:rPr>
              <a:t>Time</a:t>
            </a:r>
            <a:r>
              <a:rPr dirty="0" sz="1800" spc="-120" i="1">
                <a:latin typeface="Arial"/>
                <a:cs typeface="Arial"/>
              </a:rPr>
              <a:t>, </a:t>
            </a:r>
            <a:r>
              <a:rPr dirty="0" sz="1800" spc="-125" b="1" i="1">
                <a:latin typeface="Arial"/>
                <a:cs typeface="Arial"/>
              </a:rPr>
              <a:t>Day  </a:t>
            </a:r>
            <a:r>
              <a:rPr dirty="0" sz="1800" spc="-75">
                <a:latin typeface="Arial"/>
                <a:cs typeface="Arial"/>
              </a:rPr>
              <a:t>olarak </a:t>
            </a:r>
            <a:r>
              <a:rPr dirty="0" sz="1800" spc="-65">
                <a:latin typeface="Arial"/>
                <a:cs typeface="Arial"/>
              </a:rPr>
              <a:t>seçilir </a:t>
            </a:r>
            <a:r>
              <a:rPr dirty="0" sz="1800" spc="-110">
                <a:latin typeface="Arial"/>
                <a:cs typeface="Arial"/>
              </a:rPr>
              <a:t>ve </a:t>
            </a:r>
            <a:r>
              <a:rPr dirty="0" sz="1800" spc="-185" b="1" i="1">
                <a:latin typeface="Arial"/>
                <a:cs typeface="Arial"/>
              </a:rPr>
              <a:t>Show </a:t>
            </a:r>
            <a:r>
              <a:rPr dirty="0" sz="1800" spc="-85" b="1" i="1">
                <a:latin typeface="Arial"/>
                <a:cs typeface="Arial"/>
              </a:rPr>
              <a:t>Unit </a:t>
            </a:r>
            <a:r>
              <a:rPr dirty="0" sz="1800" spc="-150" b="1" i="1">
                <a:latin typeface="Arial"/>
                <a:cs typeface="Arial"/>
              </a:rPr>
              <a:t>Label </a:t>
            </a:r>
            <a:r>
              <a:rPr dirty="0" sz="1800" spc="-70">
                <a:latin typeface="Arial"/>
                <a:cs typeface="Arial"/>
              </a:rPr>
              <a:t>kutucuğu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işaretlenir.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3112" y="1690712"/>
            <a:ext cx="5008283" cy="5147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3643312" y="1000099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30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7"/>
                </a:lnTo>
                <a:lnTo>
                  <a:pt x="773812" y="489655"/>
                </a:lnTo>
                <a:lnTo>
                  <a:pt x="759365" y="534918"/>
                </a:lnTo>
                <a:lnTo>
                  <a:pt x="739778" y="577619"/>
                </a:lnTo>
                <a:lnTo>
                  <a:pt x="715417" y="617388"/>
                </a:lnTo>
                <a:lnTo>
                  <a:pt x="686653" y="653858"/>
                </a:lnTo>
                <a:lnTo>
                  <a:pt x="653852" y="686660"/>
                </a:lnTo>
                <a:lnTo>
                  <a:pt x="617384" y="715426"/>
                </a:lnTo>
                <a:lnTo>
                  <a:pt x="577616" y="739787"/>
                </a:lnTo>
                <a:lnTo>
                  <a:pt x="534917" y="759376"/>
                </a:lnTo>
                <a:lnTo>
                  <a:pt x="489654" y="773824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933025" y="1144092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43312" y="2285987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30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9"/>
                </a:lnTo>
                <a:lnTo>
                  <a:pt x="773812" y="489659"/>
                </a:lnTo>
                <a:lnTo>
                  <a:pt x="759365" y="534924"/>
                </a:lnTo>
                <a:lnTo>
                  <a:pt x="739778" y="577625"/>
                </a:lnTo>
                <a:lnTo>
                  <a:pt x="715417" y="617394"/>
                </a:lnTo>
                <a:lnTo>
                  <a:pt x="686653" y="653863"/>
                </a:lnTo>
                <a:lnTo>
                  <a:pt x="653852" y="686664"/>
                </a:lnTo>
                <a:lnTo>
                  <a:pt x="617384" y="715429"/>
                </a:lnTo>
                <a:lnTo>
                  <a:pt x="577616" y="739790"/>
                </a:lnTo>
                <a:lnTo>
                  <a:pt x="534917" y="759378"/>
                </a:lnTo>
                <a:lnTo>
                  <a:pt x="489654" y="773825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933025" y="2429979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7865" y="804329"/>
            <a:ext cx="385699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18185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latin typeface="Arial"/>
                <a:cs typeface="Arial"/>
              </a:rPr>
              <a:t>3) </a:t>
            </a:r>
            <a:r>
              <a:rPr dirty="0" sz="1800" spc="-165">
                <a:latin typeface="Arial"/>
                <a:cs typeface="Arial"/>
              </a:rPr>
              <a:t>Son </a:t>
            </a:r>
            <a:r>
              <a:rPr dirty="0" sz="1800" spc="-75">
                <a:latin typeface="Arial"/>
                <a:cs typeface="Arial"/>
              </a:rPr>
              <a:t>olarak </a:t>
            </a:r>
            <a:r>
              <a:rPr dirty="0" sz="1800" spc="-100">
                <a:latin typeface="Arial"/>
                <a:cs typeface="Arial"/>
              </a:rPr>
              <a:t>da </a:t>
            </a:r>
            <a:r>
              <a:rPr dirty="0" sz="1800" spc="-65">
                <a:latin typeface="Arial"/>
                <a:cs typeface="Arial"/>
              </a:rPr>
              <a:t>ölçüm </a:t>
            </a:r>
            <a:r>
              <a:rPr dirty="0" sz="1800" spc="-20">
                <a:latin typeface="Arial"/>
                <a:cs typeface="Arial"/>
              </a:rPr>
              <a:t>birimlerini  </a:t>
            </a:r>
            <a:r>
              <a:rPr dirty="0" sz="1800" spc="-100">
                <a:latin typeface="Arial"/>
                <a:cs typeface="Arial"/>
              </a:rPr>
              <a:t>tanımlayacağız.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50" b="1" i="1">
                <a:latin typeface="Arial"/>
                <a:cs typeface="Arial"/>
              </a:rPr>
              <a:t>Admin </a:t>
            </a:r>
            <a:r>
              <a:rPr dirty="0" sz="1800" spc="-155" b="1" i="1">
                <a:latin typeface="Arial"/>
                <a:cs typeface="Arial"/>
              </a:rPr>
              <a:t>&gt; </a:t>
            </a:r>
            <a:r>
              <a:rPr dirty="0" sz="1800" spc="-150" b="1" i="1">
                <a:latin typeface="Arial"/>
                <a:cs typeface="Arial"/>
              </a:rPr>
              <a:t>Admin </a:t>
            </a:r>
            <a:r>
              <a:rPr dirty="0" sz="1800" spc="-145" b="1" i="1">
                <a:latin typeface="Arial"/>
                <a:cs typeface="Arial"/>
              </a:rPr>
              <a:t>Categories </a:t>
            </a:r>
            <a:r>
              <a:rPr dirty="0" sz="1800" spc="-65" i="1">
                <a:latin typeface="Arial"/>
                <a:cs typeface="Arial"/>
              </a:rPr>
              <a:t>yolu </a:t>
            </a:r>
            <a:r>
              <a:rPr dirty="0" sz="1800" spc="-90" i="1">
                <a:latin typeface="Arial"/>
                <a:cs typeface="Arial"/>
              </a:rPr>
              <a:t>izlenerek  </a:t>
            </a:r>
            <a:r>
              <a:rPr dirty="0" sz="1800" spc="-80" i="1">
                <a:latin typeface="Arial"/>
                <a:cs typeface="Arial"/>
              </a:rPr>
              <a:t>Admin </a:t>
            </a:r>
            <a:r>
              <a:rPr dirty="0" sz="1800" spc="-110" i="1">
                <a:latin typeface="Arial"/>
                <a:cs typeface="Arial"/>
              </a:rPr>
              <a:t>Categories </a:t>
            </a:r>
            <a:r>
              <a:rPr dirty="0" sz="1800" spc="-114" i="1">
                <a:latin typeface="Arial"/>
                <a:cs typeface="Arial"/>
              </a:rPr>
              <a:t>menüsü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85" i="1">
                <a:latin typeface="Arial"/>
                <a:cs typeface="Arial"/>
              </a:rPr>
              <a:t>açılır.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7865" y="2175929"/>
            <a:ext cx="4249420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latin typeface="Arial"/>
                <a:cs typeface="Arial"/>
              </a:rPr>
              <a:t>Daha </a:t>
            </a:r>
            <a:r>
              <a:rPr dirty="0" sz="1800" spc="-95">
                <a:latin typeface="Arial"/>
                <a:cs typeface="Arial"/>
              </a:rPr>
              <a:t>sonra açılan </a:t>
            </a:r>
            <a:r>
              <a:rPr dirty="0" sz="1800" spc="-75">
                <a:latin typeface="Arial"/>
                <a:cs typeface="Arial"/>
              </a:rPr>
              <a:t>menüden </a:t>
            </a:r>
            <a:r>
              <a:rPr dirty="0" sz="1800" spc="-70" i="1">
                <a:latin typeface="Arial"/>
                <a:cs typeface="Arial"/>
              </a:rPr>
              <a:t>Units </a:t>
            </a:r>
            <a:r>
              <a:rPr dirty="0" sz="1800" spc="-30" i="1">
                <a:latin typeface="Arial"/>
                <a:cs typeface="Arial"/>
              </a:rPr>
              <a:t>of </a:t>
            </a:r>
            <a:r>
              <a:rPr dirty="0" sz="1800" spc="-95" i="1">
                <a:latin typeface="Arial"/>
                <a:cs typeface="Arial"/>
              </a:rPr>
              <a:t>Measure  </a:t>
            </a:r>
            <a:r>
              <a:rPr dirty="0" sz="1800" spc="-140" i="1">
                <a:latin typeface="Arial"/>
                <a:cs typeface="Arial"/>
              </a:rPr>
              <a:t>Sekmesine </a:t>
            </a:r>
            <a:r>
              <a:rPr dirty="0" sz="1800" spc="-45" i="1">
                <a:latin typeface="Arial"/>
                <a:cs typeface="Arial"/>
              </a:rPr>
              <a:t>tıklanarak </a:t>
            </a:r>
            <a:r>
              <a:rPr dirty="0" sz="1800" spc="-175" b="1" i="1">
                <a:latin typeface="Arial"/>
                <a:cs typeface="Arial"/>
              </a:rPr>
              <a:t>Add </a:t>
            </a:r>
            <a:r>
              <a:rPr dirty="0" sz="1800" spc="-135" b="1" i="1">
                <a:latin typeface="Arial"/>
                <a:cs typeface="Arial"/>
              </a:rPr>
              <a:t>butonu </a:t>
            </a:r>
            <a:r>
              <a:rPr dirty="0" sz="1800" spc="-80" b="1" i="1">
                <a:latin typeface="Arial"/>
                <a:cs typeface="Arial"/>
              </a:rPr>
              <a:t>ile </a:t>
            </a:r>
            <a:r>
              <a:rPr dirty="0" sz="1800" spc="-105" b="1" i="1">
                <a:latin typeface="Arial"/>
                <a:cs typeface="Arial"/>
              </a:rPr>
              <a:t>gerekli  </a:t>
            </a:r>
            <a:r>
              <a:rPr dirty="0" sz="1800" spc="-160" b="1" i="1">
                <a:latin typeface="Arial"/>
                <a:cs typeface="Arial"/>
              </a:rPr>
              <a:t>ölçü </a:t>
            </a:r>
            <a:r>
              <a:rPr dirty="0" sz="1800" spc="-90" b="1" i="1">
                <a:latin typeface="Arial"/>
                <a:cs typeface="Arial"/>
              </a:rPr>
              <a:t>birimleri tanımlanır. </a:t>
            </a:r>
            <a:r>
              <a:rPr dirty="0" sz="1800" spc="-180" b="1" i="1">
                <a:latin typeface="Arial"/>
                <a:cs typeface="Arial"/>
              </a:rPr>
              <a:t>Biz </a:t>
            </a:r>
            <a:r>
              <a:rPr dirty="0" sz="1800" spc="-155" b="1" i="1">
                <a:latin typeface="Arial"/>
                <a:cs typeface="Arial"/>
              </a:rPr>
              <a:t>bu </a:t>
            </a:r>
            <a:r>
              <a:rPr dirty="0" sz="1800" spc="-130" b="1" i="1">
                <a:latin typeface="Arial"/>
                <a:cs typeface="Arial"/>
              </a:rPr>
              <a:t>örnek </a:t>
            </a:r>
            <a:r>
              <a:rPr dirty="0" sz="1800" spc="-135" b="1" i="1">
                <a:latin typeface="Arial"/>
                <a:cs typeface="Arial"/>
              </a:rPr>
              <a:t>için  </a:t>
            </a:r>
            <a:r>
              <a:rPr dirty="0" sz="1800" spc="-110" b="1" i="1">
                <a:latin typeface="Arial"/>
                <a:cs typeface="Arial"/>
              </a:rPr>
              <a:t>metreküp, </a:t>
            </a:r>
            <a:r>
              <a:rPr dirty="0" sz="1800" spc="-95" b="1" i="1">
                <a:latin typeface="Arial"/>
                <a:cs typeface="Arial"/>
              </a:rPr>
              <a:t>metrekare, </a:t>
            </a:r>
            <a:r>
              <a:rPr dirty="0" sz="1800" spc="-90" b="1" i="1">
                <a:latin typeface="Arial"/>
                <a:cs typeface="Arial"/>
              </a:rPr>
              <a:t>ton, </a:t>
            </a:r>
            <a:r>
              <a:rPr dirty="0" sz="1800" spc="-75" b="1" i="1">
                <a:latin typeface="Arial"/>
                <a:cs typeface="Arial"/>
              </a:rPr>
              <a:t>adet, </a:t>
            </a:r>
            <a:r>
              <a:rPr dirty="0" sz="1800" spc="-114" b="1" i="1">
                <a:latin typeface="Arial"/>
                <a:cs typeface="Arial"/>
              </a:rPr>
              <a:t>götürü  </a:t>
            </a:r>
            <a:r>
              <a:rPr dirty="0" sz="1800" spc="-125" b="1" i="1">
                <a:latin typeface="Arial"/>
                <a:cs typeface="Arial"/>
              </a:rPr>
              <a:t>bedel </a:t>
            </a:r>
            <a:r>
              <a:rPr dirty="0" sz="1800" spc="-150" b="1" i="1">
                <a:latin typeface="Arial"/>
                <a:cs typeface="Arial"/>
              </a:rPr>
              <a:t>(Lamp </a:t>
            </a:r>
            <a:r>
              <a:rPr dirty="0" sz="1800" spc="-155" b="1" i="1">
                <a:latin typeface="Arial"/>
                <a:cs typeface="Arial"/>
              </a:rPr>
              <a:t>Samp) </a:t>
            </a:r>
            <a:r>
              <a:rPr dirty="0" sz="1800" spc="-110" b="1" i="1">
                <a:latin typeface="Arial"/>
                <a:cs typeface="Arial"/>
              </a:rPr>
              <a:t>gibi </a:t>
            </a:r>
            <a:r>
              <a:rPr dirty="0" sz="1800" spc="-114" b="1" i="1">
                <a:latin typeface="Arial"/>
                <a:cs typeface="Arial"/>
              </a:rPr>
              <a:t>bazı </a:t>
            </a:r>
            <a:r>
              <a:rPr dirty="0" sz="1800" spc="-160" b="1" i="1">
                <a:latin typeface="Arial"/>
                <a:cs typeface="Arial"/>
              </a:rPr>
              <a:t>ölçü </a:t>
            </a:r>
            <a:r>
              <a:rPr dirty="0" sz="1800" spc="-95" b="1" i="1">
                <a:latin typeface="Arial"/>
                <a:cs typeface="Arial"/>
              </a:rPr>
              <a:t>birimlerini  </a:t>
            </a:r>
            <a:r>
              <a:rPr dirty="0" sz="1800" spc="-85" b="1" i="1">
                <a:latin typeface="Arial"/>
                <a:cs typeface="Arial"/>
              </a:rPr>
              <a:t>tanımladık. </a:t>
            </a:r>
            <a:r>
              <a:rPr dirty="0" sz="1800" spc="-155" b="1" i="1">
                <a:latin typeface="Arial"/>
                <a:cs typeface="Arial"/>
              </a:rPr>
              <a:t>Tabi </a:t>
            </a:r>
            <a:r>
              <a:rPr dirty="0" sz="1800" spc="-125" b="1" i="1">
                <a:latin typeface="Arial"/>
                <a:cs typeface="Arial"/>
              </a:rPr>
              <a:t>yine </a:t>
            </a:r>
            <a:r>
              <a:rPr dirty="0" sz="1800" spc="-105" b="1" i="1">
                <a:latin typeface="Arial"/>
                <a:cs typeface="Arial"/>
              </a:rPr>
              <a:t>ihtiyaca </a:t>
            </a:r>
            <a:r>
              <a:rPr dirty="0" sz="1800" spc="-125" b="1" i="1">
                <a:latin typeface="Arial"/>
                <a:cs typeface="Arial"/>
              </a:rPr>
              <a:t>göre  </a:t>
            </a:r>
            <a:r>
              <a:rPr dirty="0" sz="1800" spc="-110" b="1" i="1">
                <a:latin typeface="Arial"/>
                <a:cs typeface="Arial"/>
              </a:rPr>
              <a:t>kullanılacak </a:t>
            </a:r>
            <a:r>
              <a:rPr dirty="0" sz="1800" spc="-160" b="1" i="1">
                <a:latin typeface="Arial"/>
                <a:cs typeface="Arial"/>
              </a:rPr>
              <a:t>ölçü </a:t>
            </a:r>
            <a:r>
              <a:rPr dirty="0" sz="1800" spc="-90" b="1" i="1">
                <a:latin typeface="Arial"/>
                <a:cs typeface="Arial"/>
              </a:rPr>
              <a:t>birimleri </a:t>
            </a:r>
            <a:r>
              <a:rPr dirty="0" sz="1800" spc="-114" b="1" i="1">
                <a:latin typeface="Arial"/>
                <a:cs typeface="Arial"/>
              </a:rPr>
              <a:t>buradan  </a:t>
            </a:r>
            <a:r>
              <a:rPr dirty="0" sz="1800" spc="-90" b="1" i="1">
                <a:latin typeface="Arial"/>
                <a:cs typeface="Arial"/>
              </a:rPr>
              <a:t>tanımlanır.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07865" y="4644809"/>
            <a:ext cx="4321810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0">
                <a:latin typeface="Arial"/>
                <a:cs typeface="Arial"/>
              </a:rPr>
              <a:t>Ölçü </a:t>
            </a:r>
            <a:r>
              <a:rPr dirty="0" sz="1800" spc="-30">
                <a:latin typeface="Arial"/>
                <a:cs typeface="Arial"/>
              </a:rPr>
              <a:t>birimlerimizi </a:t>
            </a:r>
            <a:r>
              <a:rPr dirty="0" sz="1800" spc="-85">
                <a:latin typeface="Arial"/>
                <a:cs typeface="Arial"/>
              </a:rPr>
              <a:t>de </a:t>
            </a:r>
            <a:r>
              <a:rPr dirty="0" sz="1800" spc="-60">
                <a:latin typeface="Arial"/>
                <a:cs typeface="Arial"/>
              </a:rPr>
              <a:t>tanımladıktan </a:t>
            </a:r>
            <a:r>
              <a:rPr dirty="0" sz="1800" spc="-95">
                <a:latin typeface="Arial"/>
                <a:cs typeface="Arial"/>
              </a:rPr>
              <a:t>sonra </a:t>
            </a:r>
            <a:r>
              <a:rPr dirty="0" sz="1800" spc="-40">
                <a:latin typeface="Arial"/>
                <a:cs typeface="Arial"/>
              </a:rPr>
              <a:t>artık  proje </a:t>
            </a:r>
            <a:r>
              <a:rPr dirty="0" sz="1800" spc="-45">
                <a:latin typeface="Arial"/>
                <a:cs typeface="Arial"/>
              </a:rPr>
              <a:t>için </a:t>
            </a:r>
            <a:r>
              <a:rPr dirty="0" sz="1800" spc="-105">
                <a:latin typeface="Arial"/>
                <a:cs typeface="Arial"/>
              </a:rPr>
              <a:t>gereken </a:t>
            </a:r>
            <a:r>
              <a:rPr dirty="0" sz="1800" spc="-95">
                <a:latin typeface="Arial"/>
                <a:cs typeface="Arial"/>
              </a:rPr>
              <a:t>kaynaklarımızı  </a:t>
            </a:r>
            <a:r>
              <a:rPr dirty="0" sz="1800" spc="-55">
                <a:latin typeface="Arial"/>
                <a:cs typeface="Arial"/>
              </a:rPr>
              <a:t>tanımlayabiliriz. </a:t>
            </a:r>
            <a:r>
              <a:rPr dirty="0" sz="1800" spc="-125">
                <a:latin typeface="Arial"/>
                <a:cs typeface="Arial"/>
              </a:rPr>
              <a:t>Yukarıda </a:t>
            </a:r>
            <a:r>
              <a:rPr dirty="0" sz="1800" spc="-100">
                <a:latin typeface="Arial"/>
                <a:cs typeface="Arial"/>
              </a:rPr>
              <a:t>da </a:t>
            </a:r>
            <a:r>
              <a:rPr dirty="0" sz="1800" spc="-85">
                <a:latin typeface="Arial"/>
                <a:cs typeface="Arial"/>
              </a:rPr>
              <a:t>tanımladığımız  </a:t>
            </a:r>
            <a:r>
              <a:rPr dirty="0" sz="1800" spc="-50">
                <a:latin typeface="Arial"/>
                <a:cs typeface="Arial"/>
              </a:rPr>
              <a:t>gibi </a:t>
            </a:r>
            <a:r>
              <a:rPr dirty="0" sz="1800" spc="-85">
                <a:latin typeface="Arial"/>
                <a:cs typeface="Arial"/>
              </a:rPr>
              <a:t>kaynaklar </a:t>
            </a:r>
            <a:r>
              <a:rPr dirty="0" sz="1800" spc="-95">
                <a:latin typeface="Arial"/>
                <a:cs typeface="Arial"/>
              </a:rPr>
              <a:t>malzeme, </a:t>
            </a:r>
            <a:r>
              <a:rPr dirty="0" sz="1800" spc="-70">
                <a:latin typeface="Arial"/>
                <a:cs typeface="Arial"/>
              </a:rPr>
              <a:t>ekipman, </a:t>
            </a:r>
            <a:r>
              <a:rPr dirty="0" sz="1800" spc="-110">
                <a:latin typeface="Arial"/>
                <a:cs typeface="Arial"/>
              </a:rPr>
              <a:t>çalışan </a:t>
            </a:r>
            <a:r>
              <a:rPr dirty="0" sz="1800" spc="-50">
                <a:latin typeface="Arial"/>
                <a:cs typeface="Arial"/>
              </a:rPr>
              <a:t>gibi  </a:t>
            </a:r>
            <a:r>
              <a:rPr dirty="0" sz="1800" spc="-70">
                <a:latin typeface="Arial"/>
                <a:cs typeface="Arial"/>
              </a:rPr>
              <a:t>unsurlardır. </a:t>
            </a:r>
            <a:r>
              <a:rPr dirty="0" sz="1800" spc="-95">
                <a:latin typeface="Arial"/>
                <a:cs typeface="Arial"/>
              </a:rPr>
              <a:t>Şimdi </a:t>
            </a:r>
            <a:r>
              <a:rPr dirty="0" sz="1800" spc="-85">
                <a:latin typeface="Arial"/>
                <a:cs typeface="Arial"/>
              </a:rPr>
              <a:t>de </a:t>
            </a:r>
            <a:r>
              <a:rPr dirty="0" sz="1800" spc="-75">
                <a:latin typeface="Arial"/>
                <a:cs typeface="Arial"/>
              </a:rPr>
              <a:t>soldaki menüden </a:t>
            </a:r>
            <a:r>
              <a:rPr dirty="0" sz="1800" spc="-50">
                <a:latin typeface="Arial"/>
                <a:cs typeface="Arial"/>
              </a:rPr>
              <a:t>direk  </a:t>
            </a:r>
            <a:r>
              <a:rPr dirty="0" sz="1800" spc="-114">
                <a:latin typeface="Arial"/>
                <a:cs typeface="Arial"/>
              </a:rPr>
              <a:t>seçerek </a:t>
            </a:r>
            <a:r>
              <a:rPr dirty="0" sz="1800" spc="-120">
                <a:latin typeface="Arial"/>
                <a:cs typeface="Arial"/>
              </a:rPr>
              <a:t>veya </a:t>
            </a:r>
            <a:r>
              <a:rPr dirty="0" sz="1800" spc="-140" b="1" i="1">
                <a:latin typeface="Arial"/>
                <a:cs typeface="Arial"/>
              </a:rPr>
              <a:t>Enterprise </a:t>
            </a:r>
            <a:r>
              <a:rPr dirty="0" sz="1800" spc="-155" b="1" i="1">
                <a:latin typeface="Arial"/>
                <a:cs typeface="Arial"/>
              </a:rPr>
              <a:t>&gt; </a:t>
            </a:r>
            <a:r>
              <a:rPr dirty="0" sz="1800" spc="-204" b="1" i="1">
                <a:latin typeface="Arial"/>
                <a:cs typeface="Arial"/>
              </a:rPr>
              <a:t>Resources </a:t>
            </a:r>
            <a:r>
              <a:rPr dirty="0" sz="1800" spc="-65" i="1">
                <a:latin typeface="Arial"/>
                <a:cs typeface="Arial"/>
              </a:rPr>
              <a:t>yolu  </a:t>
            </a:r>
            <a:r>
              <a:rPr dirty="0" sz="1800" spc="-90" i="1">
                <a:latin typeface="Arial"/>
                <a:cs typeface="Arial"/>
              </a:rPr>
              <a:t>izlenerek </a:t>
            </a:r>
            <a:r>
              <a:rPr dirty="0" sz="1800" spc="-155" i="1">
                <a:latin typeface="Arial"/>
                <a:cs typeface="Arial"/>
              </a:rPr>
              <a:t>Resources </a:t>
            </a:r>
            <a:r>
              <a:rPr dirty="0" sz="1800" spc="-114" i="1">
                <a:latin typeface="Arial"/>
                <a:cs typeface="Arial"/>
              </a:rPr>
              <a:t>menüsü</a:t>
            </a:r>
            <a:r>
              <a:rPr dirty="0" sz="1800" spc="15" i="1">
                <a:latin typeface="Arial"/>
                <a:cs typeface="Arial"/>
              </a:rPr>
              <a:t> </a:t>
            </a:r>
            <a:r>
              <a:rPr dirty="0" sz="1800" spc="-85" i="1">
                <a:latin typeface="Arial"/>
                <a:cs typeface="Arial"/>
              </a:rPr>
              <a:t>açılır.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5719" y="785799"/>
            <a:ext cx="3071830" cy="1649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285719" y="2500312"/>
            <a:ext cx="4156710" cy="4358005"/>
            <a:chOff x="285719" y="2500312"/>
            <a:chExt cx="4156710" cy="4358005"/>
          </a:xfrm>
        </p:grpSpPr>
        <p:sp>
          <p:nvSpPr>
            <p:cNvPr id="12" name="object 12"/>
            <p:cNvSpPr/>
            <p:nvPr/>
          </p:nvSpPr>
          <p:spPr>
            <a:xfrm>
              <a:off x="285719" y="2500312"/>
              <a:ext cx="3340473" cy="2514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57162" y="5143512"/>
              <a:ext cx="3250980" cy="17144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643312" y="4786325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29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7"/>
                  </a:lnTo>
                  <a:lnTo>
                    <a:pt x="773812" y="489655"/>
                  </a:lnTo>
                  <a:lnTo>
                    <a:pt x="759365" y="534918"/>
                  </a:lnTo>
                  <a:lnTo>
                    <a:pt x="739778" y="577619"/>
                  </a:lnTo>
                  <a:lnTo>
                    <a:pt x="715417" y="617388"/>
                  </a:lnTo>
                  <a:lnTo>
                    <a:pt x="686653" y="653858"/>
                  </a:lnTo>
                  <a:lnTo>
                    <a:pt x="653852" y="686660"/>
                  </a:lnTo>
                  <a:lnTo>
                    <a:pt x="617384" y="715426"/>
                  </a:lnTo>
                  <a:lnTo>
                    <a:pt x="577616" y="739787"/>
                  </a:lnTo>
                  <a:lnTo>
                    <a:pt x="534917" y="759376"/>
                  </a:lnTo>
                  <a:lnTo>
                    <a:pt x="489654" y="773824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933025" y="4930305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22" y="728205"/>
            <a:ext cx="8559800" cy="244856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00"/>
              </a:spcBef>
            </a:pPr>
            <a:r>
              <a:rPr dirty="0" sz="1800" spc="-95">
                <a:latin typeface="Arial"/>
                <a:cs typeface="Arial"/>
              </a:rPr>
              <a:t>Açılan </a:t>
            </a:r>
            <a:r>
              <a:rPr dirty="0" sz="1800" spc="-155" i="1">
                <a:latin typeface="Arial"/>
                <a:cs typeface="Arial"/>
              </a:rPr>
              <a:t>Resources </a:t>
            </a:r>
            <a:r>
              <a:rPr dirty="0" sz="1800" spc="-80" i="1">
                <a:latin typeface="Arial"/>
                <a:cs typeface="Arial"/>
              </a:rPr>
              <a:t>ekranında </a:t>
            </a:r>
            <a:r>
              <a:rPr dirty="0" sz="1800" spc="-90" i="1">
                <a:latin typeface="Arial"/>
                <a:cs typeface="Arial"/>
              </a:rPr>
              <a:t>sağdaki </a:t>
            </a:r>
            <a:r>
              <a:rPr dirty="0" sz="1800" spc="-175" b="1" i="1">
                <a:latin typeface="Arial"/>
                <a:cs typeface="Arial"/>
              </a:rPr>
              <a:t>Add </a:t>
            </a:r>
            <a:r>
              <a:rPr dirty="0" sz="1800" spc="-125" b="1" i="1">
                <a:latin typeface="Arial"/>
                <a:cs typeface="Arial"/>
              </a:rPr>
              <a:t>butonuna </a:t>
            </a:r>
            <a:r>
              <a:rPr dirty="0" sz="1800" spc="-80" b="1" i="1">
                <a:latin typeface="Arial"/>
                <a:cs typeface="Arial"/>
              </a:rPr>
              <a:t>tıklanarak </a:t>
            </a:r>
            <a:r>
              <a:rPr dirty="0" sz="1800" spc="-105" b="1" i="1">
                <a:latin typeface="Arial"/>
                <a:cs typeface="Arial"/>
              </a:rPr>
              <a:t>kaynaklar</a:t>
            </a:r>
            <a:r>
              <a:rPr dirty="0" sz="1800" spc="125" b="1" i="1">
                <a:latin typeface="Arial"/>
                <a:cs typeface="Arial"/>
              </a:rPr>
              <a:t> </a:t>
            </a:r>
            <a:r>
              <a:rPr dirty="0" sz="1800" spc="-110" b="1" i="1">
                <a:latin typeface="Arial"/>
                <a:cs typeface="Arial"/>
              </a:rPr>
              <a:t>eklenir.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95"/>
              </a:spcBef>
            </a:pPr>
            <a:r>
              <a:rPr dirty="0" sz="1800" spc="-175" b="1">
                <a:latin typeface="Arial"/>
                <a:cs typeface="Arial"/>
              </a:rPr>
              <a:t>Kaynak </a:t>
            </a:r>
            <a:r>
              <a:rPr dirty="0" sz="1800" spc="-105" b="1">
                <a:latin typeface="Arial"/>
                <a:cs typeface="Arial"/>
              </a:rPr>
              <a:t>atarken </a:t>
            </a:r>
            <a:r>
              <a:rPr dirty="0" sz="1800" spc="-195" b="1">
                <a:latin typeface="Arial"/>
                <a:cs typeface="Arial"/>
              </a:rPr>
              <a:t>üç </a:t>
            </a:r>
            <a:r>
              <a:rPr dirty="0" sz="1800" spc="-85" b="1">
                <a:latin typeface="Arial"/>
                <a:cs typeface="Arial"/>
              </a:rPr>
              <a:t>farklı </a:t>
            </a:r>
            <a:r>
              <a:rPr dirty="0" sz="1800" spc="-145" b="1">
                <a:latin typeface="Arial"/>
                <a:cs typeface="Arial"/>
              </a:rPr>
              <a:t>kaynak </a:t>
            </a:r>
            <a:r>
              <a:rPr dirty="0" sz="1800" spc="-130" b="1">
                <a:latin typeface="Arial"/>
                <a:cs typeface="Arial"/>
              </a:rPr>
              <a:t>şeklimiz </a:t>
            </a:r>
            <a:r>
              <a:rPr dirty="0" sz="1800" spc="-110" b="1">
                <a:latin typeface="Arial"/>
                <a:cs typeface="Arial"/>
              </a:rPr>
              <a:t>mevcuttur; </a:t>
            </a:r>
            <a:r>
              <a:rPr dirty="0" sz="1800" spc="-100" b="1" i="1">
                <a:latin typeface="Arial"/>
                <a:cs typeface="Arial"/>
              </a:rPr>
              <a:t>İşçilik,Makine,</a:t>
            </a:r>
            <a:r>
              <a:rPr dirty="0" sz="1800" spc="195" b="1" i="1">
                <a:latin typeface="Arial"/>
                <a:cs typeface="Arial"/>
              </a:rPr>
              <a:t> </a:t>
            </a:r>
            <a:r>
              <a:rPr dirty="0" sz="1800" spc="-90" b="1" i="1">
                <a:latin typeface="Arial"/>
                <a:cs typeface="Arial"/>
              </a:rPr>
              <a:t>Malzeme.</a:t>
            </a:r>
            <a:endParaRPr sz="1800">
              <a:latin typeface="Arial"/>
              <a:cs typeface="Arial"/>
            </a:endParaRPr>
          </a:p>
          <a:p>
            <a:pPr algn="just" marL="13335" marR="5080" indent="-635">
              <a:lnSpc>
                <a:spcPct val="100000"/>
              </a:lnSpc>
              <a:spcBef>
                <a:spcPts val="600"/>
              </a:spcBef>
            </a:pPr>
            <a:r>
              <a:rPr dirty="0" sz="1800" spc="-135">
                <a:latin typeface="Arial"/>
                <a:cs typeface="Arial"/>
              </a:rPr>
              <a:t>Daha </a:t>
            </a:r>
            <a:r>
              <a:rPr dirty="0" sz="1800" spc="-85">
                <a:latin typeface="Arial"/>
                <a:cs typeface="Arial"/>
              </a:rPr>
              <a:t>önceden de </a:t>
            </a:r>
            <a:r>
              <a:rPr dirty="0" sz="1800" spc="-15">
                <a:latin typeface="Arial"/>
                <a:cs typeface="Arial"/>
              </a:rPr>
              <a:t>belirtildiği </a:t>
            </a:r>
            <a:r>
              <a:rPr dirty="0" sz="1800" spc="-55">
                <a:latin typeface="Arial"/>
                <a:cs typeface="Arial"/>
              </a:rPr>
              <a:t>gibi </a:t>
            </a:r>
            <a:r>
              <a:rPr dirty="0" sz="1800" spc="-155" i="1">
                <a:latin typeface="Arial"/>
                <a:cs typeface="Arial"/>
              </a:rPr>
              <a:t>Resources </a:t>
            </a:r>
            <a:r>
              <a:rPr dirty="0" sz="1800" spc="-80" i="1">
                <a:latin typeface="Arial"/>
                <a:cs typeface="Arial"/>
              </a:rPr>
              <a:t>ekranında </a:t>
            </a:r>
            <a:r>
              <a:rPr dirty="0" sz="1800" spc="-90" i="1">
                <a:latin typeface="Arial"/>
                <a:cs typeface="Arial"/>
              </a:rPr>
              <a:t>sağdaki </a:t>
            </a:r>
            <a:r>
              <a:rPr dirty="0" sz="1800" spc="-175" b="1" i="1">
                <a:latin typeface="Arial"/>
                <a:cs typeface="Arial"/>
              </a:rPr>
              <a:t>Add </a:t>
            </a:r>
            <a:r>
              <a:rPr dirty="0" sz="1800" spc="-125" b="1" i="1">
                <a:latin typeface="Arial"/>
                <a:cs typeface="Arial"/>
              </a:rPr>
              <a:t>butonuna </a:t>
            </a:r>
            <a:r>
              <a:rPr dirty="0" sz="1800" spc="-75" b="1" i="1">
                <a:latin typeface="Arial"/>
                <a:cs typeface="Arial"/>
              </a:rPr>
              <a:t>tıklanır </a:t>
            </a:r>
            <a:r>
              <a:rPr dirty="0" sz="1800" spc="-140" b="1" i="1">
                <a:latin typeface="Arial"/>
                <a:cs typeface="Arial"/>
              </a:rPr>
              <a:t>ve </a:t>
            </a:r>
            <a:r>
              <a:rPr dirty="0" sz="1800" spc="-150" b="1" i="1">
                <a:latin typeface="Arial"/>
                <a:cs typeface="Arial"/>
              </a:rPr>
              <a:t>ok  </a:t>
            </a:r>
            <a:r>
              <a:rPr dirty="0" sz="1800" spc="-90" b="1" i="1">
                <a:latin typeface="Arial"/>
                <a:cs typeface="Arial"/>
              </a:rPr>
              <a:t>işaretleri </a:t>
            </a:r>
            <a:r>
              <a:rPr dirty="0" sz="1800" spc="-80" b="1" i="1">
                <a:latin typeface="Arial"/>
                <a:cs typeface="Arial"/>
              </a:rPr>
              <a:t>ile </a:t>
            </a:r>
            <a:r>
              <a:rPr dirty="0" sz="1800" spc="-105" b="1" i="1">
                <a:latin typeface="Arial"/>
                <a:cs typeface="Arial"/>
              </a:rPr>
              <a:t>gerekli </a:t>
            </a:r>
            <a:r>
              <a:rPr dirty="0" sz="1800" spc="-135" b="1" i="1">
                <a:latin typeface="Arial"/>
                <a:cs typeface="Arial"/>
              </a:rPr>
              <a:t>şekilde </a:t>
            </a:r>
            <a:r>
              <a:rPr dirty="0" sz="1800" spc="-100" b="1" i="1">
                <a:latin typeface="Arial"/>
                <a:cs typeface="Arial"/>
              </a:rPr>
              <a:t>yerleştirilir. </a:t>
            </a:r>
            <a:r>
              <a:rPr dirty="0" sz="1800" spc="-170" b="1" i="1">
                <a:latin typeface="Arial"/>
                <a:cs typeface="Arial"/>
              </a:rPr>
              <a:t>Sistem </a:t>
            </a:r>
            <a:r>
              <a:rPr dirty="0" sz="1800" spc="-85" b="1" i="1">
                <a:latin typeface="Arial"/>
                <a:cs typeface="Arial"/>
              </a:rPr>
              <a:t>default </a:t>
            </a:r>
            <a:r>
              <a:rPr dirty="0" sz="1800" spc="-90" b="1" i="1">
                <a:latin typeface="Arial"/>
                <a:cs typeface="Arial"/>
              </a:rPr>
              <a:t>olarak </a:t>
            </a:r>
            <a:r>
              <a:rPr dirty="0" sz="1800" spc="-85" b="1" i="1">
                <a:latin typeface="Arial"/>
                <a:cs typeface="Arial"/>
              </a:rPr>
              <a:t>ilk </a:t>
            </a:r>
            <a:r>
              <a:rPr dirty="0" sz="1800" spc="-120" b="1" i="1">
                <a:latin typeface="Arial"/>
                <a:cs typeface="Arial"/>
              </a:rPr>
              <a:t>kaynağı </a:t>
            </a:r>
            <a:r>
              <a:rPr dirty="0" sz="1800" spc="-50" b="1" i="1">
                <a:latin typeface="Arial"/>
                <a:cs typeface="Arial"/>
              </a:rPr>
              <a:t>Material </a:t>
            </a:r>
            <a:r>
              <a:rPr dirty="0" sz="1800" spc="-90" b="1" i="1">
                <a:latin typeface="Arial"/>
                <a:cs typeface="Arial"/>
              </a:rPr>
              <a:t>olarak  </a:t>
            </a:r>
            <a:r>
              <a:rPr dirty="0" sz="1800" spc="-50" b="1" i="1">
                <a:latin typeface="Arial"/>
                <a:cs typeface="Arial"/>
              </a:rPr>
              <a:t>atar </a:t>
            </a:r>
            <a:r>
              <a:rPr dirty="0" sz="1800" spc="-135" b="1" i="1">
                <a:latin typeface="Arial"/>
                <a:cs typeface="Arial"/>
              </a:rPr>
              <a:t>ve </a:t>
            </a:r>
            <a:r>
              <a:rPr dirty="0" sz="1800" spc="-150" b="1" i="1">
                <a:latin typeface="Arial"/>
                <a:cs typeface="Arial"/>
              </a:rPr>
              <a:t>bu </a:t>
            </a:r>
            <a:r>
              <a:rPr dirty="0" sz="1800" spc="-160" b="1" i="1">
                <a:latin typeface="Arial"/>
                <a:cs typeface="Arial"/>
              </a:rPr>
              <a:t>yüzden </a:t>
            </a:r>
            <a:r>
              <a:rPr dirty="0" sz="1800" spc="-120" b="1" i="1">
                <a:latin typeface="Arial"/>
                <a:cs typeface="Arial"/>
              </a:rPr>
              <a:t>yan </a:t>
            </a:r>
            <a:r>
              <a:rPr dirty="0" sz="1800" spc="-40" b="1" i="1">
                <a:latin typeface="Arial"/>
                <a:cs typeface="Arial"/>
              </a:rPr>
              <a:t>tarafta </a:t>
            </a:r>
            <a:r>
              <a:rPr dirty="0" sz="1800" spc="-80" b="1" i="1">
                <a:latin typeface="Arial"/>
                <a:cs typeface="Arial"/>
              </a:rPr>
              <a:t>tuğla </a:t>
            </a:r>
            <a:r>
              <a:rPr dirty="0" sz="1800" spc="-130" b="1" i="1">
                <a:latin typeface="Arial"/>
                <a:cs typeface="Arial"/>
              </a:rPr>
              <a:t>resmini </a:t>
            </a:r>
            <a:r>
              <a:rPr dirty="0" sz="1800" spc="-114" b="1" i="1">
                <a:latin typeface="Arial"/>
                <a:cs typeface="Arial"/>
              </a:rPr>
              <a:t>görmekteyiz. </a:t>
            </a:r>
            <a:r>
              <a:rPr dirty="0" sz="1800" spc="-225" b="1" i="1">
                <a:latin typeface="Arial"/>
                <a:cs typeface="Arial"/>
              </a:rPr>
              <a:t>Bu </a:t>
            </a:r>
            <a:r>
              <a:rPr dirty="0" sz="1800" spc="-110" b="1" i="1">
                <a:latin typeface="Arial"/>
                <a:cs typeface="Arial"/>
              </a:rPr>
              <a:t>örnekte </a:t>
            </a:r>
            <a:r>
              <a:rPr dirty="0" sz="1800" spc="-100" b="1" i="1">
                <a:latin typeface="Arial"/>
                <a:cs typeface="Arial"/>
              </a:rPr>
              <a:t>tanımladığımız  </a:t>
            </a:r>
            <a:r>
              <a:rPr dirty="0" sz="1800" spc="-105" b="1" i="1">
                <a:latin typeface="Arial"/>
                <a:cs typeface="Arial"/>
              </a:rPr>
              <a:t>kaynakların daha </a:t>
            </a:r>
            <a:r>
              <a:rPr dirty="0" sz="1800" spc="-65" b="1" i="1">
                <a:latin typeface="Arial"/>
                <a:cs typeface="Arial"/>
              </a:rPr>
              <a:t>rahat </a:t>
            </a:r>
            <a:r>
              <a:rPr dirty="0" sz="1800" spc="-160" b="1" i="1">
                <a:latin typeface="Arial"/>
                <a:cs typeface="Arial"/>
              </a:rPr>
              <a:t>gözükmesi </a:t>
            </a:r>
            <a:r>
              <a:rPr dirty="0" sz="1800" spc="-135" b="1" i="1">
                <a:latin typeface="Arial"/>
                <a:cs typeface="Arial"/>
              </a:rPr>
              <a:t>için </a:t>
            </a:r>
            <a:r>
              <a:rPr dirty="0" sz="1800" spc="-95" b="1" i="1">
                <a:latin typeface="Arial"/>
                <a:cs typeface="Arial"/>
              </a:rPr>
              <a:t>oklar </a:t>
            </a:r>
            <a:r>
              <a:rPr dirty="0" sz="1800" spc="-105" b="1" i="1">
                <a:latin typeface="Arial"/>
                <a:cs typeface="Arial"/>
              </a:rPr>
              <a:t>yardımı </a:t>
            </a:r>
            <a:r>
              <a:rPr dirty="0" sz="1800" spc="-80" b="1" i="1">
                <a:latin typeface="Arial"/>
                <a:cs typeface="Arial"/>
              </a:rPr>
              <a:t>ile </a:t>
            </a:r>
            <a:r>
              <a:rPr dirty="0" sz="1800" spc="-135" b="1" i="1">
                <a:latin typeface="Arial"/>
                <a:cs typeface="Arial"/>
              </a:rPr>
              <a:t>en </a:t>
            </a:r>
            <a:r>
              <a:rPr dirty="0" sz="1800" spc="-140" b="1" i="1">
                <a:latin typeface="Arial"/>
                <a:cs typeface="Arial"/>
              </a:rPr>
              <a:t>dışa </a:t>
            </a:r>
            <a:r>
              <a:rPr dirty="0" sz="1800" spc="-110" b="1" i="1">
                <a:latin typeface="Arial"/>
                <a:cs typeface="Arial"/>
              </a:rPr>
              <a:t>(sola) </a:t>
            </a:r>
            <a:r>
              <a:rPr dirty="0" sz="1800" spc="-85" b="1" i="1">
                <a:latin typeface="Arial"/>
                <a:cs typeface="Arial"/>
              </a:rPr>
              <a:t>alınarak </a:t>
            </a:r>
            <a:r>
              <a:rPr dirty="0" sz="1800" spc="-135" b="1" i="1">
                <a:latin typeface="Arial"/>
                <a:cs typeface="Arial"/>
              </a:rPr>
              <a:t>ve en </a:t>
            </a:r>
            <a:r>
              <a:rPr dirty="0" sz="1800" spc="-45" b="1" i="1">
                <a:latin typeface="Arial"/>
                <a:cs typeface="Arial"/>
              </a:rPr>
              <a:t>alta  </a:t>
            </a:r>
            <a:r>
              <a:rPr dirty="0" sz="1800" spc="-114" b="1" i="1">
                <a:latin typeface="Arial"/>
                <a:cs typeface="Arial"/>
              </a:rPr>
              <a:t>taşınmıştır. </a:t>
            </a:r>
            <a:r>
              <a:rPr dirty="0" sz="1800" spc="-150" b="1" i="1">
                <a:latin typeface="Arial"/>
                <a:cs typeface="Arial"/>
              </a:rPr>
              <a:t>Ayrıca </a:t>
            </a:r>
            <a:r>
              <a:rPr dirty="0" sz="1800" spc="-120" b="1" i="1">
                <a:latin typeface="Arial"/>
                <a:cs typeface="Arial"/>
              </a:rPr>
              <a:t>kaynağa </a:t>
            </a:r>
            <a:r>
              <a:rPr dirty="0" sz="1800" spc="-40" b="1" i="1">
                <a:latin typeface="Arial"/>
                <a:cs typeface="Arial"/>
              </a:rPr>
              <a:t>ait </a:t>
            </a:r>
            <a:r>
              <a:rPr dirty="0" sz="1800" spc="-114" b="1" i="1">
                <a:latin typeface="Arial"/>
                <a:cs typeface="Arial"/>
              </a:rPr>
              <a:t>bazı </a:t>
            </a:r>
            <a:r>
              <a:rPr dirty="0" sz="1800" spc="-120" b="1" i="1">
                <a:latin typeface="Arial"/>
                <a:cs typeface="Arial"/>
              </a:rPr>
              <a:t>genel </a:t>
            </a:r>
            <a:r>
              <a:rPr dirty="0" sz="1800" spc="-90" b="1" i="1">
                <a:latin typeface="Arial"/>
                <a:cs typeface="Arial"/>
              </a:rPr>
              <a:t>bilgileri </a:t>
            </a:r>
            <a:r>
              <a:rPr dirty="0" sz="1800" spc="-135" b="1" i="1">
                <a:latin typeface="Arial"/>
                <a:cs typeface="Arial"/>
              </a:rPr>
              <a:t>düzenleyebileceğimiz </a:t>
            </a:r>
            <a:r>
              <a:rPr dirty="0" sz="1800" spc="-140" b="1" i="1">
                <a:latin typeface="Arial"/>
                <a:cs typeface="Arial"/>
              </a:rPr>
              <a:t>Generals </a:t>
            </a:r>
            <a:r>
              <a:rPr dirty="0" sz="1800" spc="-170" b="1" i="1">
                <a:latin typeface="Arial"/>
                <a:cs typeface="Arial"/>
              </a:rPr>
              <a:t>sekmesi  </a:t>
            </a:r>
            <a:r>
              <a:rPr dirty="0" sz="1800" spc="-140" b="1" i="1">
                <a:latin typeface="Arial"/>
                <a:cs typeface="Arial"/>
              </a:rPr>
              <a:t>de </a:t>
            </a:r>
            <a:r>
              <a:rPr dirty="0" sz="1800" spc="-110" b="1" i="1">
                <a:latin typeface="Arial"/>
                <a:cs typeface="Arial"/>
              </a:rPr>
              <a:t>ekran </a:t>
            </a:r>
            <a:r>
              <a:rPr dirty="0" sz="1800" spc="-145" b="1" i="1">
                <a:latin typeface="Arial"/>
                <a:cs typeface="Arial"/>
              </a:rPr>
              <a:t>görüntüsünde </a:t>
            </a:r>
            <a:r>
              <a:rPr dirty="0" sz="1800" spc="-130" b="1" i="1">
                <a:latin typeface="Arial"/>
                <a:cs typeface="Arial"/>
              </a:rPr>
              <a:t>gözükmektedir</a:t>
            </a:r>
            <a:r>
              <a:rPr dirty="0" sz="1800" spc="105" b="1" i="1">
                <a:latin typeface="Arial"/>
                <a:cs typeface="Arial"/>
              </a:rPr>
              <a:t> </a:t>
            </a:r>
            <a:r>
              <a:rPr dirty="0" sz="1800" spc="-20" b="1" i="1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5924" y="3281817"/>
            <a:ext cx="5556529" cy="3504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894" y="4133875"/>
            <a:ext cx="6486517" cy="2581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404" y="2500299"/>
            <a:ext cx="3893763" cy="15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412" y="785799"/>
            <a:ext cx="3862229" cy="1485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7" name="object 7"/>
          <p:cNvSpPr/>
          <p:nvPr/>
        </p:nvSpPr>
        <p:spPr>
          <a:xfrm>
            <a:off x="3643312" y="1000099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30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7"/>
                </a:lnTo>
                <a:lnTo>
                  <a:pt x="773812" y="489655"/>
                </a:lnTo>
                <a:lnTo>
                  <a:pt x="759365" y="534918"/>
                </a:lnTo>
                <a:lnTo>
                  <a:pt x="739778" y="577619"/>
                </a:lnTo>
                <a:lnTo>
                  <a:pt x="715417" y="617388"/>
                </a:lnTo>
                <a:lnTo>
                  <a:pt x="686653" y="653858"/>
                </a:lnTo>
                <a:lnTo>
                  <a:pt x="653852" y="686660"/>
                </a:lnTo>
                <a:lnTo>
                  <a:pt x="617384" y="715426"/>
                </a:lnTo>
                <a:lnTo>
                  <a:pt x="577616" y="739787"/>
                </a:lnTo>
                <a:lnTo>
                  <a:pt x="534917" y="759376"/>
                </a:lnTo>
                <a:lnTo>
                  <a:pt x="489654" y="773824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933025" y="1144092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43312" y="2285987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30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9"/>
                </a:lnTo>
                <a:lnTo>
                  <a:pt x="773812" y="489659"/>
                </a:lnTo>
                <a:lnTo>
                  <a:pt x="759365" y="534924"/>
                </a:lnTo>
                <a:lnTo>
                  <a:pt x="739778" y="577625"/>
                </a:lnTo>
                <a:lnTo>
                  <a:pt x="715417" y="617394"/>
                </a:lnTo>
                <a:lnTo>
                  <a:pt x="686653" y="653863"/>
                </a:lnTo>
                <a:lnTo>
                  <a:pt x="653852" y="686664"/>
                </a:lnTo>
                <a:lnTo>
                  <a:pt x="617384" y="715429"/>
                </a:lnTo>
                <a:lnTo>
                  <a:pt x="577616" y="739790"/>
                </a:lnTo>
                <a:lnTo>
                  <a:pt x="534917" y="759378"/>
                </a:lnTo>
                <a:lnTo>
                  <a:pt x="489654" y="773825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933025" y="2429979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07865" y="804329"/>
            <a:ext cx="433260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latin typeface="Arial"/>
                <a:cs typeface="Arial"/>
              </a:rPr>
              <a:t>Eklediğimiz </a:t>
            </a:r>
            <a:r>
              <a:rPr dirty="0" sz="1800" spc="-85">
                <a:latin typeface="Arial"/>
                <a:cs typeface="Arial"/>
              </a:rPr>
              <a:t>kaynakların </a:t>
            </a:r>
            <a:r>
              <a:rPr dirty="0" sz="1800" spc="-65">
                <a:latin typeface="Arial"/>
                <a:cs typeface="Arial"/>
              </a:rPr>
              <a:t>gerekli </a:t>
            </a:r>
            <a:r>
              <a:rPr dirty="0" sz="1800" spc="-85">
                <a:latin typeface="Arial"/>
                <a:cs typeface="Arial"/>
              </a:rPr>
              <a:t>düzenlenmesi  </a:t>
            </a:r>
            <a:r>
              <a:rPr dirty="0" sz="1800" spc="-105">
                <a:latin typeface="Arial"/>
                <a:cs typeface="Arial"/>
              </a:rPr>
              <a:t>ise </a:t>
            </a:r>
            <a:r>
              <a:rPr dirty="0" sz="1800" spc="-114" b="1" i="1">
                <a:latin typeface="Arial"/>
                <a:cs typeface="Arial"/>
              </a:rPr>
              <a:t>Activity Details </a:t>
            </a:r>
            <a:r>
              <a:rPr dirty="0" sz="1800" spc="-100" i="1">
                <a:latin typeface="Arial"/>
                <a:cs typeface="Arial"/>
              </a:rPr>
              <a:t>kısmında </a:t>
            </a:r>
            <a:r>
              <a:rPr dirty="0" sz="1800" spc="-70" i="1">
                <a:latin typeface="Arial"/>
                <a:cs typeface="Arial"/>
              </a:rPr>
              <a:t>bulunan </a:t>
            </a:r>
            <a:r>
              <a:rPr dirty="0" sz="1800" spc="-100" i="1">
                <a:latin typeface="Arial"/>
                <a:cs typeface="Arial"/>
              </a:rPr>
              <a:t>sekmeler  </a:t>
            </a:r>
            <a:r>
              <a:rPr dirty="0" sz="1800" spc="-75" i="1">
                <a:latin typeface="Arial"/>
                <a:cs typeface="Arial"/>
              </a:rPr>
              <a:t>yardımı </a:t>
            </a:r>
            <a:r>
              <a:rPr dirty="0" sz="1800" spc="-40" i="1">
                <a:latin typeface="Arial"/>
                <a:cs typeface="Arial"/>
              </a:rPr>
              <a:t>ile</a:t>
            </a:r>
            <a:r>
              <a:rPr dirty="0" sz="1800" spc="-120" i="1">
                <a:latin typeface="Arial"/>
                <a:cs typeface="Arial"/>
              </a:rPr>
              <a:t> </a:t>
            </a:r>
            <a:r>
              <a:rPr dirty="0" sz="1800" spc="-75" i="1">
                <a:latin typeface="Arial"/>
                <a:cs typeface="Arial"/>
              </a:rPr>
              <a:t>yapılacaktır.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07865" y="2450249"/>
            <a:ext cx="41814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30" b="1" i="1">
                <a:latin typeface="Arial"/>
                <a:cs typeface="Arial"/>
              </a:rPr>
              <a:t>Units&amp;Price </a:t>
            </a:r>
            <a:r>
              <a:rPr dirty="0" sz="1800" spc="-114" i="1">
                <a:latin typeface="Arial"/>
                <a:cs typeface="Arial"/>
              </a:rPr>
              <a:t>sekmesinde de </a:t>
            </a:r>
            <a:r>
              <a:rPr dirty="0" sz="1800" spc="-105" i="1">
                <a:latin typeface="Arial"/>
                <a:cs typeface="Arial"/>
              </a:rPr>
              <a:t>hesaplanmış  </a:t>
            </a:r>
            <a:r>
              <a:rPr dirty="0" sz="1800" spc="-50" i="1">
                <a:latin typeface="Arial"/>
                <a:cs typeface="Arial"/>
              </a:rPr>
              <a:t>olarak </a:t>
            </a:r>
            <a:r>
              <a:rPr dirty="0" sz="1800" spc="-25" i="1">
                <a:latin typeface="Arial"/>
                <a:cs typeface="Arial"/>
              </a:rPr>
              <a:t>birim </a:t>
            </a:r>
            <a:r>
              <a:rPr dirty="0" sz="1800" spc="-45" i="1">
                <a:latin typeface="Arial"/>
                <a:cs typeface="Arial"/>
              </a:rPr>
              <a:t>ünitenin </a:t>
            </a:r>
            <a:r>
              <a:rPr dirty="0" sz="1800" spc="-20" i="1">
                <a:latin typeface="Arial"/>
                <a:cs typeface="Arial"/>
              </a:rPr>
              <a:t>fiyatı </a:t>
            </a:r>
            <a:r>
              <a:rPr dirty="0" sz="1800" spc="-80" i="1">
                <a:latin typeface="Arial"/>
                <a:cs typeface="Arial"/>
              </a:rPr>
              <a:t>da</a:t>
            </a:r>
            <a:r>
              <a:rPr dirty="0" sz="1800" spc="-350" i="1">
                <a:latin typeface="Arial"/>
                <a:cs typeface="Arial"/>
              </a:rPr>
              <a:t> </a:t>
            </a:r>
            <a:r>
              <a:rPr dirty="0" sz="1800" spc="-80" i="1">
                <a:latin typeface="Arial"/>
                <a:cs typeface="Arial"/>
              </a:rPr>
              <a:t>gözükmektedir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07865" y="3273209"/>
            <a:ext cx="43059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latin typeface="Arial"/>
                <a:cs typeface="Arial"/>
              </a:rPr>
              <a:t>Bütün </a:t>
            </a:r>
            <a:r>
              <a:rPr dirty="0" sz="1800" spc="-85">
                <a:latin typeface="Arial"/>
                <a:cs typeface="Arial"/>
              </a:rPr>
              <a:t>kaynaklar </a:t>
            </a:r>
            <a:r>
              <a:rPr dirty="0" sz="1800" spc="-60">
                <a:latin typeface="Arial"/>
                <a:cs typeface="Arial"/>
              </a:rPr>
              <a:t>tanımlandıktan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sonra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95" b="1" i="1">
                <a:latin typeface="Arial"/>
                <a:cs typeface="Arial"/>
              </a:rPr>
              <a:t>Resourse </a:t>
            </a:r>
            <a:r>
              <a:rPr dirty="0" sz="1800" spc="-100">
                <a:latin typeface="Arial"/>
                <a:cs typeface="Arial"/>
              </a:rPr>
              <a:t>kısmında </a:t>
            </a:r>
            <a:r>
              <a:rPr dirty="0" sz="1800" spc="-114">
                <a:latin typeface="Arial"/>
                <a:cs typeface="Arial"/>
              </a:rPr>
              <a:t>aşağıdaki </a:t>
            </a:r>
            <a:r>
              <a:rPr dirty="0" sz="1800" spc="-50">
                <a:latin typeface="Arial"/>
                <a:cs typeface="Arial"/>
              </a:rPr>
              <a:t>gibi</a:t>
            </a:r>
            <a:r>
              <a:rPr dirty="0" sz="1800" spc="-18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gözükecektir.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86187" y="3643312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29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7"/>
                </a:lnTo>
                <a:lnTo>
                  <a:pt x="773812" y="489655"/>
                </a:lnTo>
                <a:lnTo>
                  <a:pt x="759365" y="534918"/>
                </a:lnTo>
                <a:lnTo>
                  <a:pt x="739778" y="577619"/>
                </a:lnTo>
                <a:lnTo>
                  <a:pt x="715417" y="617388"/>
                </a:lnTo>
                <a:lnTo>
                  <a:pt x="686653" y="653858"/>
                </a:lnTo>
                <a:lnTo>
                  <a:pt x="653852" y="686660"/>
                </a:lnTo>
                <a:lnTo>
                  <a:pt x="617384" y="715426"/>
                </a:lnTo>
                <a:lnTo>
                  <a:pt x="577616" y="739787"/>
                </a:lnTo>
                <a:lnTo>
                  <a:pt x="534917" y="759376"/>
                </a:lnTo>
                <a:lnTo>
                  <a:pt x="489654" y="773824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075900" y="3787305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9976" y="787197"/>
            <a:ext cx="3729990" cy="52832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44145" algn="l"/>
              </a:tabLst>
            </a:pPr>
            <a:r>
              <a:rPr dirty="0" sz="1800" spc="-45">
                <a:latin typeface="Arial"/>
                <a:cs typeface="Arial"/>
              </a:rPr>
              <a:t>N</a:t>
            </a:r>
            <a:r>
              <a:rPr dirty="0" sz="1800" spc="-45">
                <a:latin typeface="Arial"/>
                <a:cs typeface="Arial"/>
              </a:rPr>
              <a:t>itel </a:t>
            </a: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50">
                <a:latin typeface="Arial"/>
                <a:cs typeface="Arial"/>
              </a:rPr>
              <a:t>Risk </a:t>
            </a:r>
            <a:r>
              <a:rPr dirty="0" sz="1800" spc="-70">
                <a:latin typeface="Arial"/>
                <a:cs typeface="Arial"/>
              </a:rPr>
              <a:t>Değerlendirme </a:t>
            </a:r>
            <a:r>
              <a:rPr dirty="0" sz="1800" spc="-114">
                <a:latin typeface="Arial"/>
                <a:cs typeface="Arial"/>
              </a:rPr>
              <a:t>Karar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Matrisi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35">
                <a:latin typeface="Arial"/>
                <a:cs typeface="Arial"/>
              </a:rPr>
              <a:t>Ön </a:t>
            </a:r>
            <a:r>
              <a:rPr dirty="0" sz="1800" spc="-114">
                <a:latin typeface="Arial"/>
                <a:cs typeface="Arial"/>
              </a:rPr>
              <a:t>Tehlike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95">
                <a:latin typeface="Arial"/>
                <a:cs typeface="Arial"/>
              </a:rPr>
              <a:t>Pareto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144145" algn="l"/>
              </a:tabLst>
            </a:pPr>
            <a:r>
              <a:rPr dirty="0" sz="1800" spc="-80">
                <a:latin typeface="Arial"/>
                <a:cs typeface="Arial"/>
              </a:rPr>
              <a:t>Nicel </a:t>
            </a: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75">
                <a:latin typeface="Arial"/>
                <a:cs typeface="Arial"/>
              </a:rPr>
              <a:t>Duyarlılık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85">
                <a:latin typeface="Arial"/>
                <a:cs typeface="Arial"/>
              </a:rPr>
              <a:t>Etki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Diyagramları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14">
                <a:latin typeface="Arial"/>
                <a:cs typeface="Arial"/>
              </a:rPr>
              <a:t>Karar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Ağaçları</a:t>
            </a:r>
            <a:endParaRPr sz="1800">
              <a:latin typeface="Arial"/>
              <a:cs typeface="Arial"/>
            </a:endParaRPr>
          </a:p>
          <a:p>
            <a:pPr lvl="1" marL="660400" indent="-19113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61035" algn="l"/>
              </a:tabLst>
            </a:pPr>
            <a:r>
              <a:rPr dirty="0" sz="1800" spc="-45">
                <a:latin typeface="Arial"/>
                <a:cs typeface="Arial"/>
              </a:rPr>
              <a:t>Monte </a:t>
            </a:r>
            <a:r>
              <a:rPr dirty="0" sz="1800" spc="-110">
                <a:latin typeface="Arial"/>
                <a:cs typeface="Arial"/>
              </a:rPr>
              <a:t>Carlo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Simulasyonu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85">
                <a:latin typeface="Arial"/>
                <a:cs typeface="Arial"/>
              </a:rPr>
              <a:t>Genetik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Algoritmalar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85">
                <a:latin typeface="Arial"/>
                <a:cs typeface="Arial"/>
              </a:rPr>
              <a:t>Yapay </a:t>
            </a:r>
            <a:r>
              <a:rPr dirty="0" sz="1800" spc="-75">
                <a:latin typeface="Arial"/>
                <a:cs typeface="Arial"/>
              </a:rPr>
              <a:t>Sinir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Ağları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95">
                <a:latin typeface="Arial"/>
                <a:cs typeface="Arial"/>
              </a:rPr>
              <a:t>Bulanık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Mantık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40">
                <a:latin typeface="Arial"/>
                <a:cs typeface="Arial"/>
              </a:rPr>
              <a:t>Analitik </a:t>
            </a:r>
            <a:r>
              <a:rPr dirty="0" sz="1800" spc="-85">
                <a:latin typeface="Arial"/>
                <a:cs typeface="Arial"/>
              </a:rPr>
              <a:t>Hiyerarşi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Süreci</a:t>
            </a:r>
            <a:endParaRPr sz="180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spcBef>
                <a:spcPts val="600"/>
              </a:spcBef>
              <a:buChar char="•"/>
              <a:tabLst>
                <a:tab pos="93345" algn="l"/>
              </a:tabLst>
            </a:pPr>
            <a:r>
              <a:rPr dirty="0" sz="1800" spc="-150">
                <a:latin typeface="Arial"/>
                <a:cs typeface="Arial"/>
              </a:rPr>
              <a:t>Risk </a:t>
            </a:r>
            <a:r>
              <a:rPr dirty="0" sz="1800" spc="-65">
                <a:latin typeface="Arial"/>
                <a:cs typeface="Arial"/>
              </a:rPr>
              <a:t>Tepkilerinin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Planlanması</a:t>
            </a:r>
            <a:endParaRPr sz="180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144145" algn="l"/>
              </a:tabLst>
            </a:pPr>
            <a:r>
              <a:rPr dirty="0" sz="1800" spc="-85">
                <a:latin typeface="Arial"/>
                <a:cs typeface="Arial"/>
              </a:rPr>
              <a:t>Risklerin </a:t>
            </a:r>
            <a:r>
              <a:rPr dirty="0" sz="1800" spc="-70">
                <a:latin typeface="Arial"/>
                <a:cs typeface="Arial"/>
              </a:rPr>
              <a:t>Kontrol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Edilmesi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793" y="804329"/>
            <a:ext cx="8557260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40">
                <a:latin typeface="Arial"/>
                <a:cs typeface="Arial"/>
              </a:rPr>
              <a:t>Kaynak </a:t>
            </a:r>
            <a:r>
              <a:rPr dirty="0" sz="1800" spc="-50">
                <a:latin typeface="Arial"/>
                <a:cs typeface="Arial"/>
              </a:rPr>
              <a:t>oluşturma </a:t>
            </a:r>
            <a:r>
              <a:rPr dirty="0" sz="1800" spc="-65">
                <a:latin typeface="Arial"/>
                <a:cs typeface="Arial"/>
              </a:rPr>
              <a:t>tamamlandıktan </a:t>
            </a:r>
            <a:r>
              <a:rPr dirty="0" sz="1800" spc="-95">
                <a:latin typeface="Arial"/>
                <a:cs typeface="Arial"/>
              </a:rPr>
              <a:t>sonra </a:t>
            </a:r>
            <a:r>
              <a:rPr dirty="0" sz="1800" spc="-50">
                <a:latin typeface="Arial"/>
                <a:cs typeface="Arial"/>
              </a:rPr>
              <a:t>aktivitelere </a:t>
            </a:r>
            <a:r>
              <a:rPr dirty="0" sz="1800" spc="-60">
                <a:latin typeface="Arial"/>
                <a:cs typeface="Arial"/>
              </a:rPr>
              <a:t>tek tek </a:t>
            </a:r>
            <a:r>
              <a:rPr dirty="0" sz="1800" spc="-90">
                <a:latin typeface="Arial"/>
                <a:cs typeface="Arial"/>
              </a:rPr>
              <a:t>kaynaklar </a:t>
            </a:r>
            <a:r>
              <a:rPr dirty="0" sz="1800" spc="-85">
                <a:latin typeface="Arial"/>
                <a:cs typeface="Arial"/>
              </a:rPr>
              <a:t>atanacaktır. </a:t>
            </a:r>
            <a:r>
              <a:rPr dirty="0" sz="1800" spc="-105">
                <a:latin typeface="Arial"/>
                <a:cs typeface="Arial"/>
              </a:rPr>
              <a:t>Soldaki  </a:t>
            </a:r>
            <a:r>
              <a:rPr dirty="0" sz="1800" spc="-70">
                <a:latin typeface="Arial"/>
                <a:cs typeface="Arial"/>
              </a:rPr>
              <a:t>menüden </a:t>
            </a:r>
            <a:r>
              <a:rPr dirty="0" sz="1800" spc="-120" b="1">
                <a:latin typeface="Arial"/>
                <a:cs typeface="Arial"/>
              </a:rPr>
              <a:t>Activities</a:t>
            </a:r>
            <a:r>
              <a:rPr dirty="0" sz="1800" spc="260" b="1">
                <a:latin typeface="Arial"/>
                <a:cs typeface="Arial"/>
              </a:rPr>
              <a:t> </a:t>
            </a:r>
            <a:r>
              <a:rPr dirty="0" sz="1800" spc="-120" b="1">
                <a:latin typeface="Arial"/>
                <a:cs typeface="Arial"/>
              </a:rPr>
              <a:t>butonuna  </a:t>
            </a:r>
            <a:r>
              <a:rPr dirty="0" sz="1800" spc="-130" b="1">
                <a:latin typeface="Arial"/>
                <a:cs typeface="Arial"/>
              </a:rPr>
              <a:t>basılarak </a:t>
            </a:r>
            <a:r>
              <a:rPr dirty="0" sz="1800" spc="-80" b="1">
                <a:latin typeface="Arial"/>
                <a:cs typeface="Arial"/>
              </a:rPr>
              <a:t>aktivite </a:t>
            </a:r>
            <a:r>
              <a:rPr dirty="0" sz="1800" spc="-114" b="1">
                <a:latin typeface="Arial"/>
                <a:cs typeface="Arial"/>
              </a:rPr>
              <a:t>ekranına </a:t>
            </a:r>
            <a:r>
              <a:rPr dirty="0" sz="1800" spc="-120" b="1">
                <a:latin typeface="Arial"/>
                <a:cs typeface="Arial"/>
              </a:rPr>
              <a:t>gelinir.  </a:t>
            </a:r>
            <a:r>
              <a:rPr dirty="0" sz="1800" spc="-135" b="1">
                <a:latin typeface="Arial"/>
                <a:cs typeface="Arial"/>
              </a:rPr>
              <a:t>Daha </a:t>
            </a:r>
            <a:r>
              <a:rPr dirty="0" sz="1800" spc="-160" b="1">
                <a:latin typeface="Arial"/>
                <a:cs typeface="Arial"/>
              </a:rPr>
              <a:t>sonra </a:t>
            </a:r>
            <a:r>
              <a:rPr dirty="0" sz="1800" spc="-105" b="1">
                <a:latin typeface="Arial"/>
                <a:cs typeface="Arial"/>
              </a:rPr>
              <a:t>atama  </a:t>
            </a:r>
            <a:r>
              <a:rPr dirty="0" sz="1800" spc="-140" b="1">
                <a:latin typeface="Arial"/>
                <a:cs typeface="Arial"/>
              </a:rPr>
              <a:t>yapmak </a:t>
            </a:r>
            <a:r>
              <a:rPr dirty="0" sz="1800" spc="-130" b="1">
                <a:latin typeface="Arial"/>
                <a:cs typeface="Arial"/>
              </a:rPr>
              <a:t>istediğimiz </a:t>
            </a:r>
            <a:r>
              <a:rPr dirty="0" sz="1800" spc="-80" b="1">
                <a:latin typeface="Arial"/>
                <a:cs typeface="Arial"/>
              </a:rPr>
              <a:t>aktivite </a:t>
            </a:r>
            <a:r>
              <a:rPr dirty="0" sz="1800" spc="-135" b="1">
                <a:latin typeface="Arial"/>
                <a:cs typeface="Arial"/>
              </a:rPr>
              <a:t>seçilir. </a:t>
            </a:r>
            <a:r>
              <a:rPr dirty="0" sz="1800" spc="-105" b="1">
                <a:latin typeface="Arial"/>
                <a:cs typeface="Arial"/>
              </a:rPr>
              <a:t>Aktivitemizi </a:t>
            </a:r>
            <a:r>
              <a:rPr dirty="0" sz="1800" spc="-125" b="1">
                <a:latin typeface="Arial"/>
                <a:cs typeface="Arial"/>
              </a:rPr>
              <a:t>seçtikten </a:t>
            </a:r>
            <a:r>
              <a:rPr dirty="0" sz="1800" spc="-160" b="1">
                <a:latin typeface="Arial"/>
                <a:cs typeface="Arial"/>
              </a:rPr>
              <a:t>sonra </a:t>
            </a:r>
            <a:r>
              <a:rPr dirty="0" sz="1800" spc="-65" b="1">
                <a:latin typeface="Arial"/>
                <a:cs typeface="Arial"/>
              </a:rPr>
              <a:t>altta </a:t>
            </a:r>
            <a:r>
              <a:rPr dirty="0" sz="1800" spc="-110" b="1">
                <a:latin typeface="Arial"/>
                <a:cs typeface="Arial"/>
              </a:rPr>
              <a:t>(</a:t>
            </a:r>
            <a:r>
              <a:rPr dirty="0" sz="1800" spc="-110" b="1" i="1">
                <a:latin typeface="Arial"/>
                <a:cs typeface="Arial"/>
              </a:rPr>
              <a:t>Activity Details  </a:t>
            </a:r>
            <a:r>
              <a:rPr dirty="0" sz="1800" spc="-100" b="1" i="1">
                <a:latin typeface="Arial"/>
                <a:cs typeface="Arial"/>
              </a:rPr>
              <a:t>ekranında) </a:t>
            </a:r>
            <a:r>
              <a:rPr dirty="0" sz="1800" spc="-190" b="1" i="1">
                <a:latin typeface="Arial"/>
                <a:cs typeface="Arial"/>
              </a:rPr>
              <a:t>Resource </a:t>
            </a:r>
            <a:r>
              <a:rPr dirty="0" sz="1800" spc="-70" b="1" i="1">
                <a:latin typeface="Arial"/>
                <a:cs typeface="Arial"/>
              </a:rPr>
              <a:t>‘a </a:t>
            </a:r>
            <a:r>
              <a:rPr dirty="0" sz="1800" spc="-85" b="1" i="1">
                <a:latin typeface="Arial"/>
                <a:cs typeface="Arial"/>
              </a:rPr>
              <a:t>tıklanır. </a:t>
            </a:r>
            <a:r>
              <a:rPr dirty="0" sz="1800" spc="-175" b="1" i="1">
                <a:latin typeface="Arial"/>
                <a:cs typeface="Arial"/>
              </a:rPr>
              <a:t>Add </a:t>
            </a:r>
            <a:r>
              <a:rPr dirty="0" sz="1800" spc="-190" b="1" i="1">
                <a:latin typeface="Arial"/>
                <a:cs typeface="Arial"/>
              </a:rPr>
              <a:t>Resource </a:t>
            </a:r>
            <a:r>
              <a:rPr dirty="0" sz="1800" spc="-125" b="1" i="1">
                <a:latin typeface="Arial"/>
                <a:cs typeface="Arial"/>
              </a:rPr>
              <a:t>butonuna </a:t>
            </a:r>
            <a:r>
              <a:rPr dirty="0" sz="1800" spc="-110" b="1" i="1">
                <a:latin typeface="Arial"/>
                <a:cs typeface="Arial"/>
              </a:rPr>
              <a:t>basılır </a:t>
            </a:r>
            <a:r>
              <a:rPr dirty="0" sz="1800" spc="-140" b="1" i="1">
                <a:latin typeface="Arial"/>
                <a:cs typeface="Arial"/>
              </a:rPr>
              <a:t>ve </a:t>
            </a:r>
            <a:r>
              <a:rPr dirty="0" sz="1800" spc="-100" b="1" i="1">
                <a:latin typeface="Arial"/>
                <a:cs typeface="Arial"/>
              </a:rPr>
              <a:t>atanacak </a:t>
            </a:r>
            <a:r>
              <a:rPr dirty="0" sz="1800" spc="-125" b="1" i="1">
                <a:latin typeface="Arial"/>
                <a:cs typeface="Arial"/>
              </a:rPr>
              <a:t>kaynak </a:t>
            </a:r>
            <a:r>
              <a:rPr dirty="0" sz="1800" spc="-90" b="1" i="1">
                <a:latin typeface="Arial"/>
                <a:cs typeface="Arial"/>
              </a:rPr>
              <a:t>çift  </a:t>
            </a:r>
            <a:r>
              <a:rPr dirty="0" sz="1800" spc="-80" b="1" i="1">
                <a:latin typeface="Arial"/>
                <a:cs typeface="Arial"/>
              </a:rPr>
              <a:t>tıklanarak </a:t>
            </a:r>
            <a:r>
              <a:rPr dirty="0" sz="1800" spc="-120" b="1" i="1">
                <a:latin typeface="Arial"/>
                <a:cs typeface="Arial"/>
              </a:rPr>
              <a:t>listeye </a:t>
            </a:r>
            <a:r>
              <a:rPr dirty="0" sz="1800" spc="-110" b="1" i="1">
                <a:latin typeface="Arial"/>
                <a:cs typeface="Arial"/>
              </a:rPr>
              <a:t>eklenir. </a:t>
            </a:r>
            <a:r>
              <a:rPr dirty="0" sz="1800" spc="-155" b="1" i="1">
                <a:latin typeface="Arial"/>
                <a:cs typeface="Arial"/>
              </a:rPr>
              <a:t>Kaynak </a:t>
            </a:r>
            <a:r>
              <a:rPr dirty="0" sz="1800" spc="-70" b="1" i="1">
                <a:latin typeface="Arial"/>
                <a:cs typeface="Arial"/>
              </a:rPr>
              <a:t>atama </a:t>
            </a:r>
            <a:r>
              <a:rPr dirty="0" sz="1800" spc="-105" b="1" i="1">
                <a:latin typeface="Arial"/>
                <a:cs typeface="Arial"/>
              </a:rPr>
              <a:t>tamamlanınca </a:t>
            </a:r>
            <a:r>
              <a:rPr dirty="0" sz="1800" spc="-110" b="1" i="1">
                <a:latin typeface="Arial"/>
                <a:cs typeface="Arial"/>
              </a:rPr>
              <a:t>açılan </a:t>
            </a:r>
            <a:r>
              <a:rPr dirty="0" sz="1800" spc="-120" b="1" i="1">
                <a:latin typeface="Arial"/>
                <a:cs typeface="Arial"/>
              </a:rPr>
              <a:t>listede </a:t>
            </a:r>
            <a:r>
              <a:rPr dirty="0" sz="1800" spc="-125" b="1" i="1">
                <a:latin typeface="Arial"/>
                <a:cs typeface="Arial"/>
              </a:rPr>
              <a:t>kaynağın </a:t>
            </a:r>
            <a:r>
              <a:rPr dirty="0" sz="1800" spc="-114" b="1" i="1">
                <a:latin typeface="Arial"/>
                <a:cs typeface="Arial"/>
              </a:rPr>
              <a:t>yanında  </a:t>
            </a:r>
            <a:r>
              <a:rPr dirty="0" sz="1800" spc="-95" b="1" i="1">
                <a:latin typeface="Arial"/>
                <a:cs typeface="Arial"/>
              </a:rPr>
              <a:t>bir </a:t>
            </a:r>
            <a:r>
              <a:rPr dirty="0" sz="1800" spc="-150" b="1" i="1">
                <a:latin typeface="Arial"/>
                <a:cs typeface="Arial"/>
              </a:rPr>
              <a:t>ok </a:t>
            </a:r>
            <a:r>
              <a:rPr dirty="0" sz="1800" spc="-95" b="1" i="1">
                <a:latin typeface="Arial"/>
                <a:cs typeface="Arial"/>
              </a:rPr>
              <a:t>işareti belirir. </a:t>
            </a:r>
            <a:r>
              <a:rPr dirty="0" sz="1800" spc="-225" b="1" i="1">
                <a:latin typeface="Arial"/>
                <a:cs typeface="Arial"/>
              </a:rPr>
              <a:t>Bu </a:t>
            </a:r>
            <a:r>
              <a:rPr dirty="0" sz="1800" spc="-135" b="1" i="1">
                <a:latin typeface="Arial"/>
                <a:cs typeface="Arial"/>
              </a:rPr>
              <a:t>şekilde </a:t>
            </a:r>
            <a:r>
              <a:rPr dirty="0" sz="1800" spc="-85" b="1" i="1">
                <a:latin typeface="Arial"/>
                <a:cs typeface="Arial"/>
              </a:rPr>
              <a:t>aktivitelerin </a:t>
            </a:r>
            <a:r>
              <a:rPr dirty="0" sz="1800" spc="-125" b="1" i="1">
                <a:latin typeface="Arial"/>
                <a:cs typeface="Arial"/>
              </a:rPr>
              <a:t>kaynak </a:t>
            </a:r>
            <a:r>
              <a:rPr dirty="0" sz="1800" spc="-105" b="1" i="1">
                <a:latin typeface="Arial"/>
                <a:cs typeface="Arial"/>
              </a:rPr>
              <a:t>atanması </a:t>
            </a:r>
            <a:r>
              <a:rPr dirty="0" sz="1800" spc="-90" b="1" i="1">
                <a:latin typeface="Arial"/>
                <a:cs typeface="Arial"/>
              </a:rPr>
              <a:t>tamamlanır. </a:t>
            </a:r>
            <a:r>
              <a:rPr dirty="0" sz="1800" spc="-140" b="1" i="1">
                <a:latin typeface="Arial"/>
                <a:cs typeface="Arial"/>
              </a:rPr>
              <a:t>Bir </a:t>
            </a:r>
            <a:r>
              <a:rPr dirty="0" sz="1800" spc="-90" b="1" i="1">
                <a:latin typeface="Arial"/>
                <a:cs typeface="Arial"/>
              </a:rPr>
              <a:t>aktiviteye  </a:t>
            </a:r>
            <a:r>
              <a:rPr dirty="0" sz="1800" spc="-120" b="1" i="1">
                <a:latin typeface="Arial"/>
                <a:cs typeface="Arial"/>
              </a:rPr>
              <a:t>birden </a:t>
            </a:r>
            <a:r>
              <a:rPr dirty="0" sz="1800" spc="-80" b="1" i="1">
                <a:latin typeface="Arial"/>
                <a:cs typeface="Arial"/>
              </a:rPr>
              <a:t>fazla </a:t>
            </a:r>
            <a:r>
              <a:rPr dirty="0" sz="1800" spc="-125" b="1" i="1">
                <a:latin typeface="Arial"/>
                <a:cs typeface="Arial"/>
              </a:rPr>
              <a:t>kaynak </a:t>
            </a:r>
            <a:r>
              <a:rPr dirty="0" sz="1800" spc="-80" b="1" i="1">
                <a:latin typeface="Arial"/>
                <a:cs typeface="Arial"/>
              </a:rPr>
              <a:t>atanabilir. </a:t>
            </a:r>
            <a:r>
              <a:rPr dirty="0" sz="1800" spc="-130" b="1" i="1">
                <a:latin typeface="Arial"/>
                <a:cs typeface="Arial"/>
              </a:rPr>
              <a:t>Örneğin </a:t>
            </a:r>
            <a:r>
              <a:rPr dirty="0" sz="1800" spc="-245" b="1" i="1">
                <a:latin typeface="Arial"/>
                <a:cs typeface="Arial"/>
              </a:rPr>
              <a:t>GROBETON </a:t>
            </a:r>
            <a:r>
              <a:rPr dirty="0" sz="1800" spc="-204" b="1" i="1">
                <a:latin typeface="Arial"/>
                <a:cs typeface="Arial"/>
              </a:rPr>
              <a:t>DÖKÜLMESİ </a:t>
            </a:r>
            <a:r>
              <a:rPr dirty="0" sz="1800" spc="-135" b="1" i="1">
                <a:latin typeface="Arial"/>
                <a:cs typeface="Arial"/>
              </a:rPr>
              <a:t>için </a:t>
            </a:r>
            <a:r>
              <a:rPr dirty="0" sz="1800" spc="-125" b="1" i="1">
                <a:latin typeface="Arial"/>
                <a:cs typeface="Arial"/>
              </a:rPr>
              <a:t>grobeton </a:t>
            </a:r>
            <a:r>
              <a:rPr dirty="0" sz="1800" spc="-135" b="1" i="1">
                <a:latin typeface="Arial"/>
                <a:cs typeface="Arial"/>
              </a:rPr>
              <a:t>ve </a:t>
            </a:r>
            <a:r>
              <a:rPr dirty="0" sz="1800" spc="-150" b="1" i="1">
                <a:latin typeface="Arial"/>
                <a:cs typeface="Arial"/>
              </a:rPr>
              <a:t>kamyon  </a:t>
            </a:r>
            <a:r>
              <a:rPr dirty="0" sz="1800" spc="-100" b="1" i="1">
                <a:latin typeface="Arial"/>
                <a:cs typeface="Arial"/>
              </a:rPr>
              <a:t>kaynakları </a:t>
            </a:r>
            <a:r>
              <a:rPr dirty="0" sz="1800" spc="-90" b="1" i="1">
                <a:latin typeface="Arial"/>
                <a:cs typeface="Arial"/>
              </a:rPr>
              <a:t>aktiviteye</a:t>
            </a:r>
            <a:r>
              <a:rPr dirty="0" sz="1800" spc="-40" b="1" i="1">
                <a:latin typeface="Arial"/>
                <a:cs typeface="Arial"/>
              </a:rPr>
              <a:t> </a:t>
            </a:r>
            <a:r>
              <a:rPr dirty="0" sz="1800" spc="-80" b="1" i="1">
                <a:latin typeface="Arial"/>
                <a:cs typeface="Arial"/>
              </a:rPr>
              <a:t>atanır.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43237" y="2794471"/>
            <a:ext cx="5214975" cy="400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180624" y="836172"/>
            <a:ext cx="8739698" cy="3777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239188" y="848052"/>
            <a:ext cx="8640729" cy="5254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3773" y="804329"/>
            <a:ext cx="8557895" cy="569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 marR="5715">
              <a:lnSpc>
                <a:spcPct val="100000"/>
              </a:lnSpc>
              <a:spcBef>
                <a:spcPts val="100"/>
              </a:spcBef>
              <a:tabLst>
                <a:tab pos="687070" algn="l"/>
                <a:tab pos="1317625" algn="l"/>
                <a:tab pos="1651635" algn="l"/>
                <a:tab pos="2439670" algn="l"/>
                <a:tab pos="2889250" algn="l"/>
                <a:tab pos="3764279" algn="l"/>
                <a:tab pos="4093845" algn="l"/>
                <a:tab pos="4711065" algn="l"/>
                <a:tab pos="5380990" algn="l"/>
                <a:tab pos="5789295" algn="l"/>
                <a:tab pos="6372225" algn="l"/>
                <a:tab pos="6939915" algn="l"/>
                <a:tab pos="7687309" algn="l"/>
              </a:tabLst>
            </a:pPr>
            <a:r>
              <a:rPr dirty="0" sz="1800" spc="-150" b="1" i="1">
                <a:latin typeface="Arial"/>
                <a:cs typeface="Arial"/>
              </a:rPr>
              <a:t>Admin </a:t>
            </a:r>
            <a:r>
              <a:rPr dirty="0" sz="1800" spc="-155" b="1" i="1">
                <a:latin typeface="Arial"/>
                <a:cs typeface="Arial"/>
              </a:rPr>
              <a:t>&gt; </a:t>
            </a:r>
            <a:r>
              <a:rPr dirty="0" sz="1800" spc="-150" b="1" i="1">
                <a:latin typeface="Arial"/>
                <a:cs typeface="Arial"/>
              </a:rPr>
              <a:t>Admin </a:t>
            </a:r>
            <a:r>
              <a:rPr dirty="0" sz="1800" spc="-185" b="1" i="1">
                <a:latin typeface="Arial"/>
                <a:cs typeface="Arial"/>
              </a:rPr>
              <a:t>Preferences</a:t>
            </a:r>
            <a:r>
              <a:rPr dirty="0" sz="1800" spc="-185" i="1">
                <a:latin typeface="Arial"/>
                <a:cs typeface="Arial"/>
              </a:rPr>
              <a:t>… </a:t>
            </a:r>
            <a:r>
              <a:rPr dirty="0" sz="1800" spc="-70" i="1">
                <a:latin typeface="Arial"/>
                <a:cs typeface="Arial"/>
              </a:rPr>
              <a:t>‘a </a:t>
            </a:r>
            <a:r>
              <a:rPr dirty="0" sz="1800" spc="-75" i="1">
                <a:latin typeface="Arial"/>
                <a:cs typeface="Arial"/>
              </a:rPr>
              <a:t>basılarak </a:t>
            </a:r>
            <a:r>
              <a:rPr dirty="0" sz="1800" spc="-80" i="1">
                <a:latin typeface="Arial"/>
                <a:cs typeface="Arial"/>
              </a:rPr>
              <a:t>açılan </a:t>
            </a:r>
            <a:r>
              <a:rPr dirty="0" sz="1800" spc="-100" i="1">
                <a:latin typeface="Arial"/>
                <a:cs typeface="Arial"/>
              </a:rPr>
              <a:t>menüden </a:t>
            </a:r>
            <a:r>
              <a:rPr dirty="0" sz="1800" spc="-114" i="1">
                <a:latin typeface="Arial"/>
                <a:cs typeface="Arial"/>
              </a:rPr>
              <a:t>Time </a:t>
            </a:r>
            <a:r>
              <a:rPr dirty="0" sz="1800" spc="-120" i="1">
                <a:latin typeface="Arial"/>
                <a:cs typeface="Arial"/>
              </a:rPr>
              <a:t>Periods </a:t>
            </a:r>
            <a:r>
              <a:rPr dirty="0" sz="1800" spc="-105" i="1">
                <a:latin typeface="Arial"/>
                <a:cs typeface="Arial"/>
              </a:rPr>
              <a:t>sekmesinden;  </a:t>
            </a:r>
            <a:r>
              <a:rPr dirty="0" sz="1800" spc="-215" b="1" i="1">
                <a:latin typeface="Arial"/>
                <a:cs typeface="Arial"/>
              </a:rPr>
              <a:t>A</a:t>
            </a:r>
            <a:r>
              <a:rPr dirty="0" sz="1800" spc="-65" b="1" i="1">
                <a:latin typeface="Arial"/>
                <a:cs typeface="Arial"/>
              </a:rPr>
              <a:t>l</a:t>
            </a:r>
            <a:r>
              <a:rPr dirty="0" sz="1800" spc="-60" b="1" i="1">
                <a:latin typeface="Arial"/>
                <a:cs typeface="Arial"/>
              </a:rPr>
              <a:t>l</a:t>
            </a:r>
            <a:r>
              <a:rPr dirty="0" sz="1800" spc="-110" b="1" i="1">
                <a:latin typeface="Arial"/>
                <a:cs typeface="Arial"/>
              </a:rPr>
              <a:t>o</a:t>
            </a:r>
            <a:r>
              <a:rPr dirty="0" sz="1800" spc="-120" b="1" i="1">
                <a:latin typeface="Arial"/>
                <a:cs typeface="Arial"/>
              </a:rPr>
              <a:t>w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160" b="1" i="1">
                <a:latin typeface="Arial"/>
                <a:cs typeface="Arial"/>
              </a:rPr>
              <a:t>u</a:t>
            </a:r>
            <a:r>
              <a:rPr dirty="0" sz="1800" spc="-295" b="1" i="1">
                <a:latin typeface="Arial"/>
                <a:cs typeface="Arial"/>
              </a:rPr>
              <a:t>s</a:t>
            </a:r>
            <a:r>
              <a:rPr dirty="0" sz="1800" spc="-114" b="1" i="1">
                <a:latin typeface="Arial"/>
                <a:cs typeface="Arial"/>
              </a:rPr>
              <a:t>e</a:t>
            </a:r>
            <a:r>
              <a:rPr dirty="0" sz="1800" spc="-75" b="1" i="1">
                <a:latin typeface="Arial"/>
                <a:cs typeface="Arial"/>
              </a:rPr>
              <a:t>r</a:t>
            </a:r>
            <a:r>
              <a:rPr dirty="0" sz="1800" spc="-295" b="1" i="1">
                <a:latin typeface="Arial"/>
                <a:cs typeface="Arial"/>
              </a:rPr>
              <a:t>s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80" b="1" i="1">
                <a:latin typeface="Arial"/>
                <a:cs typeface="Arial"/>
              </a:rPr>
              <a:t>to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295" b="1" i="1">
                <a:latin typeface="Arial"/>
                <a:cs typeface="Arial"/>
              </a:rPr>
              <a:t>s</a:t>
            </a:r>
            <a:r>
              <a:rPr dirty="0" sz="1800" spc="-150" b="1" i="1">
                <a:latin typeface="Arial"/>
                <a:cs typeface="Arial"/>
              </a:rPr>
              <a:t>p</a:t>
            </a:r>
            <a:r>
              <a:rPr dirty="0" sz="1800" spc="-195" b="1" i="1">
                <a:latin typeface="Arial"/>
                <a:cs typeface="Arial"/>
              </a:rPr>
              <a:t>es</a:t>
            </a:r>
            <a:r>
              <a:rPr dirty="0" sz="1800" spc="-95" b="1" i="1">
                <a:latin typeface="Arial"/>
                <a:cs typeface="Arial"/>
              </a:rPr>
              <a:t>i</a:t>
            </a:r>
            <a:r>
              <a:rPr dirty="0" sz="1800" spc="-20" b="1" i="1">
                <a:latin typeface="Arial"/>
                <a:cs typeface="Arial"/>
              </a:rPr>
              <a:t>f</a:t>
            </a:r>
            <a:r>
              <a:rPr dirty="0" sz="1800" spc="-160" b="1" i="1">
                <a:latin typeface="Arial"/>
                <a:cs typeface="Arial"/>
              </a:rPr>
              <a:t>y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45" b="1" i="1">
                <a:latin typeface="Arial"/>
                <a:cs typeface="Arial"/>
              </a:rPr>
              <a:t>t</a:t>
            </a:r>
            <a:r>
              <a:rPr dirty="0" sz="1800" spc="-85" b="1" i="1">
                <a:latin typeface="Arial"/>
                <a:cs typeface="Arial"/>
              </a:rPr>
              <a:t>h</a:t>
            </a:r>
            <a:r>
              <a:rPr dirty="0" sz="1800" spc="-120" b="1" i="1">
                <a:latin typeface="Arial"/>
                <a:cs typeface="Arial"/>
              </a:rPr>
              <a:t>e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160" b="1" i="1">
                <a:latin typeface="Arial"/>
                <a:cs typeface="Arial"/>
              </a:rPr>
              <a:t>nu</a:t>
            </a:r>
            <a:r>
              <a:rPr dirty="0" sz="1800" spc="-155" b="1" i="1">
                <a:latin typeface="Arial"/>
                <a:cs typeface="Arial"/>
              </a:rPr>
              <a:t>m</a:t>
            </a:r>
            <a:r>
              <a:rPr dirty="0" sz="1800" spc="-150" b="1" i="1">
                <a:latin typeface="Arial"/>
                <a:cs typeface="Arial"/>
              </a:rPr>
              <a:t>b</a:t>
            </a:r>
            <a:r>
              <a:rPr dirty="0" sz="1800" spc="-114" b="1" i="1">
                <a:latin typeface="Arial"/>
                <a:cs typeface="Arial"/>
              </a:rPr>
              <a:t>e</a:t>
            </a:r>
            <a:r>
              <a:rPr dirty="0" sz="1800" spc="-80" b="1" i="1">
                <a:latin typeface="Arial"/>
                <a:cs typeface="Arial"/>
              </a:rPr>
              <a:t>r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160" b="1" i="1">
                <a:latin typeface="Arial"/>
                <a:cs typeface="Arial"/>
              </a:rPr>
              <a:t>o</a:t>
            </a:r>
            <a:r>
              <a:rPr dirty="0" sz="1800" spc="-35" b="1" i="1">
                <a:latin typeface="Arial"/>
                <a:cs typeface="Arial"/>
              </a:rPr>
              <a:t>f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60" b="1" i="1">
                <a:latin typeface="Arial"/>
                <a:cs typeface="Arial"/>
              </a:rPr>
              <a:t>w</a:t>
            </a:r>
            <a:r>
              <a:rPr dirty="0" sz="1800" spc="-160" b="1" i="1">
                <a:latin typeface="Arial"/>
                <a:cs typeface="Arial"/>
              </a:rPr>
              <a:t>o</a:t>
            </a:r>
            <a:r>
              <a:rPr dirty="0" sz="1800" spc="-70" b="1" i="1">
                <a:latin typeface="Arial"/>
                <a:cs typeface="Arial"/>
              </a:rPr>
              <a:t>r</a:t>
            </a:r>
            <a:r>
              <a:rPr dirty="0" sz="1800" spc="-140" b="1" i="1">
                <a:latin typeface="Arial"/>
                <a:cs typeface="Arial"/>
              </a:rPr>
              <a:t>k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160" b="1" i="1">
                <a:latin typeface="Arial"/>
                <a:cs typeface="Arial"/>
              </a:rPr>
              <a:t>ho</a:t>
            </a:r>
            <a:r>
              <a:rPr dirty="0" sz="1800" spc="-150" b="1" i="1">
                <a:latin typeface="Arial"/>
                <a:cs typeface="Arial"/>
              </a:rPr>
              <a:t>u</a:t>
            </a:r>
            <a:r>
              <a:rPr dirty="0" sz="1800" spc="-65" b="1" i="1">
                <a:latin typeface="Arial"/>
                <a:cs typeface="Arial"/>
              </a:rPr>
              <a:t>r</a:t>
            </a:r>
            <a:r>
              <a:rPr dirty="0" sz="1800" spc="-295" b="1" i="1">
                <a:latin typeface="Arial"/>
                <a:cs typeface="Arial"/>
              </a:rPr>
              <a:t>s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80" b="1" i="1">
                <a:latin typeface="Arial"/>
                <a:cs typeface="Arial"/>
              </a:rPr>
              <a:t>f</a:t>
            </a:r>
            <a:r>
              <a:rPr dirty="0" sz="1800" spc="-125" b="1" i="1">
                <a:latin typeface="Arial"/>
                <a:cs typeface="Arial"/>
              </a:rPr>
              <a:t>o</a:t>
            </a:r>
            <a:r>
              <a:rPr dirty="0" sz="1800" spc="-70" b="1" i="1">
                <a:latin typeface="Arial"/>
                <a:cs typeface="Arial"/>
              </a:rPr>
              <a:t>r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120" b="1" i="1">
                <a:latin typeface="Arial"/>
                <a:cs typeface="Arial"/>
              </a:rPr>
              <a:t>e</a:t>
            </a:r>
            <a:r>
              <a:rPr dirty="0" sz="1800" spc="-60" b="1" i="1">
                <a:latin typeface="Arial"/>
                <a:cs typeface="Arial"/>
              </a:rPr>
              <a:t>a</a:t>
            </a:r>
            <a:r>
              <a:rPr dirty="0" sz="1800" spc="-204" b="1" i="1">
                <a:latin typeface="Arial"/>
                <a:cs typeface="Arial"/>
              </a:rPr>
              <a:t>c</a:t>
            </a:r>
            <a:r>
              <a:rPr dirty="0" sz="1800" spc="-215" b="1" i="1">
                <a:latin typeface="Arial"/>
                <a:cs typeface="Arial"/>
              </a:rPr>
              <a:t>h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20" b="1" i="1">
                <a:latin typeface="Arial"/>
                <a:cs typeface="Arial"/>
              </a:rPr>
              <a:t>ti</a:t>
            </a:r>
            <a:r>
              <a:rPr dirty="0" sz="1800" spc="-155" b="1" i="1">
                <a:latin typeface="Arial"/>
                <a:cs typeface="Arial"/>
              </a:rPr>
              <a:t>m</a:t>
            </a:r>
            <a:r>
              <a:rPr dirty="0" sz="1800" spc="-120" b="1" i="1">
                <a:latin typeface="Arial"/>
                <a:cs typeface="Arial"/>
              </a:rPr>
              <a:t>e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150" b="1" i="1">
                <a:latin typeface="Arial"/>
                <a:cs typeface="Arial"/>
              </a:rPr>
              <a:t>p</a:t>
            </a:r>
            <a:r>
              <a:rPr dirty="0" sz="1800" spc="-114" b="1" i="1">
                <a:latin typeface="Arial"/>
                <a:cs typeface="Arial"/>
              </a:rPr>
              <a:t>e</a:t>
            </a:r>
            <a:r>
              <a:rPr dirty="0" sz="1800" spc="-75" b="1" i="1">
                <a:latin typeface="Arial"/>
                <a:cs typeface="Arial"/>
              </a:rPr>
              <a:t>r</a:t>
            </a:r>
            <a:r>
              <a:rPr dirty="0" sz="1800" spc="-60" b="1" i="1">
                <a:latin typeface="Arial"/>
                <a:cs typeface="Arial"/>
              </a:rPr>
              <a:t>i</a:t>
            </a:r>
            <a:r>
              <a:rPr dirty="0" sz="1800" spc="-160" b="1" i="1">
                <a:latin typeface="Arial"/>
                <a:cs typeface="Arial"/>
              </a:rPr>
              <a:t>o</a:t>
            </a:r>
            <a:r>
              <a:rPr dirty="0" sz="1800" spc="-150" b="1" i="1">
                <a:latin typeface="Arial"/>
                <a:cs typeface="Arial"/>
              </a:rPr>
              <a:t>d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130" i="1">
                <a:latin typeface="Arial"/>
                <a:cs typeface="Arial"/>
              </a:rPr>
              <a:t>k</a:t>
            </a:r>
            <a:r>
              <a:rPr dirty="0" sz="1800" spc="5" i="1">
                <a:latin typeface="Arial"/>
                <a:cs typeface="Arial"/>
              </a:rPr>
              <a:t>ut</a:t>
            </a:r>
            <a:r>
              <a:rPr dirty="0" sz="1800" spc="-125" i="1">
                <a:latin typeface="Arial"/>
                <a:cs typeface="Arial"/>
              </a:rPr>
              <a:t>u</a:t>
            </a:r>
            <a:r>
              <a:rPr dirty="0" sz="1800" spc="-110" i="1">
                <a:latin typeface="Arial"/>
                <a:cs typeface="Arial"/>
              </a:rPr>
              <a:t>c</a:t>
            </a:r>
            <a:r>
              <a:rPr dirty="0" sz="1800" spc="-75" i="1">
                <a:latin typeface="Arial"/>
                <a:cs typeface="Arial"/>
              </a:rPr>
              <a:t>uğu </a:t>
            </a:r>
            <a:r>
              <a:rPr dirty="0" sz="1800" spc="-45" i="1">
                <a:latin typeface="Arial"/>
                <a:cs typeface="Arial"/>
              </a:rPr>
              <a:t> </a:t>
            </a:r>
            <a:r>
              <a:rPr dirty="0" sz="1800" spc="-65" i="1">
                <a:latin typeface="Arial"/>
                <a:cs typeface="Arial"/>
              </a:rPr>
              <a:t>işaretlenirse;</a:t>
            </a:r>
            <a:endParaRPr sz="1800">
              <a:latin typeface="Arial"/>
              <a:cs typeface="Arial"/>
            </a:endParaRPr>
          </a:p>
          <a:p>
            <a:pPr marL="13335" marR="5715">
              <a:lnSpc>
                <a:spcPct val="100000"/>
              </a:lnSpc>
              <a:spcBef>
                <a:spcPts val="600"/>
              </a:spcBef>
            </a:pPr>
            <a:r>
              <a:rPr dirty="0" sz="1800" spc="-145" b="1" i="1">
                <a:latin typeface="Arial"/>
                <a:cs typeface="Arial"/>
              </a:rPr>
              <a:t>Edit </a:t>
            </a:r>
            <a:r>
              <a:rPr dirty="0" sz="1800" spc="-155" b="1" i="1">
                <a:latin typeface="Arial"/>
                <a:cs typeface="Arial"/>
              </a:rPr>
              <a:t>&gt; User </a:t>
            </a:r>
            <a:r>
              <a:rPr dirty="0" sz="1800" spc="-150" b="1" i="1">
                <a:latin typeface="Arial"/>
                <a:cs typeface="Arial"/>
              </a:rPr>
              <a:t>Preferences </a:t>
            </a:r>
            <a:r>
              <a:rPr dirty="0" sz="1800" spc="-70" i="1">
                <a:latin typeface="Arial"/>
                <a:cs typeface="Arial"/>
              </a:rPr>
              <a:t>‘a </a:t>
            </a:r>
            <a:r>
              <a:rPr dirty="0" sz="1800" spc="-65" i="1">
                <a:latin typeface="Arial"/>
                <a:cs typeface="Arial"/>
              </a:rPr>
              <a:t>tıklatığımızda </a:t>
            </a:r>
            <a:r>
              <a:rPr dirty="0" sz="1800" spc="-110" i="1">
                <a:latin typeface="Arial"/>
                <a:cs typeface="Arial"/>
              </a:rPr>
              <a:t>karşımıza </a:t>
            </a:r>
            <a:r>
              <a:rPr dirty="0" sz="1800" spc="-90" i="1">
                <a:latin typeface="Arial"/>
                <a:cs typeface="Arial"/>
              </a:rPr>
              <a:t>gelen menüdeki </a:t>
            </a:r>
            <a:r>
              <a:rPr dirty="0" sz="1800" spc="-140" b="1" i="1">
                <a:latin typeface="Arial"/>
                <a:cs typeface="Arial"/>
              </a:rPr>
              <a:t>Time </a:t>
            </a:r>
            <a:r>
              <a:rPr dirty="0" sz="1800" spc="-125" b="1" i="1">
                <a:latin typeface="Arial"/>
                <a:cs typeface="Arial"/>
              </a:rPr>
              <a:t>Units </a:t>
            </a:r>
            <a:r>
              <a:rPr dirty="0" sz="1800" spc="-114" i="1">
                <a:latin typeface="Arial"/>
                <a:cs typeface="Arial"/>
              </a:rPr>
              <a:t>sekmesinde  </a:t>
            </a:r>
            <a:r>
              <a:rPr dirty="0" sz="1800" spc="-114" i="1">
                <a:latin typeface="Arial"/>
                <a:cs typeface="Arial"/>
              </a:rPr>
              <a:t>Time </a:t>
            </a:r>
            <a:r>
              <a:rPr dirty="0" sz="1800" spc="-45" i="1">
                <a:latin typeface="Arial"/>
                <a:cs typeface="Arial"/>
              </a:rPr>
              <a:t>Unit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45" i="1">
                <a:latin typeface="Arial"/>
                <a:cs typeface="Arial"/>
              </a:rPr>
              <a:t>değiştirilebilir.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dirty="0" sz="1800" spc="-145">
                <a:latin typeface="Arial"/>
                <a:cs typeface="Arial"/>
              </a:rPr>
              <a:t>Bu </a:t>
            </a:r>
            <a:r>
              <a:rPr dirty="0" sz="1800" spc="-80">
                <a:latin typeface="Arial"/>
                <a:cs typeface="Arial"/>
              </a:rPr>
              <a:t>şekilde </a:t>
            </a:r>
            <a:r>
              <a:rPr dirty="0" sz="1800" spc="-165" b="1">
                <a:latin typeface="Arial"/>
                <a:cs typeface="Arial"/>
              </a:rPr>
              <a:t>Hours </a:t>
            </a:r>
            <a:r>
              <a:rPr dirty="0" sz="1800" spc="-145" b="1">
                <a:latin typeface="Arial"/>
                <a:cs typeface="Arial"/>
              </a:rPr>
              <a:t>Per </a:t>
            </a:r>
            <a:r>
              <a:rPr dirty="0" sz="1800" spc="-130" b="1">
                <a:latin typeface="Arial"/>
                <a:cs typeface="Arial"/>
              </a:rPr>
              <a:t>Time Period </a:t>
            </a:r>
            <a:r>
              <a:rPr dirty="0" sz="1800" spc="-90">
                <a:latin typeface="Arial"/>
                <a:cs typeface="Arial"/>
              </a:rPr>
              <a:t>kısmındaki </a:t>
            </a:r>
            <a:r>
              <a:rPr dirty="0" sz="1800" spc="-130" b="1">
                <a:latin typeface="Arial"/>
                <a:cs typeface="Arial"/>
              </a:rPr>
              <a:t>Hours/Day </a:t>
            </a:r>
            <a:r>
              <a:rPr dirty="0" sz="1800">
                <a:latin typeface="Arial"/>
                <a:cs typeface="Arial"/>
              </a:rPr>
              <a:t>‘i </a:t>
            </a:r>
            <a:r>
              <a:rPr dirty="0" sz="1800" spc="-90">
                <a:latin typeface="Arial"/>
                <a:cs typeface="Arial"/>
              </a:rPr>
              <a:t>10 </a:t>
            </a:r>
            <a:r>
              <a:rPr dirty="0" sz="1800" spc="-114">
                <a:latin typeface="Arial"/>
                <a:cs typeface="Arial"/>
              </a:rPr>
              <a:t>saat </a:t>
            </a:r>
            <a:r>
              <a:rPr dirty="0" sz="1800" spc="-75">
                <a:latin typeface="Arial"/>
                <a:cs typeface="Arial"/>
              </a:rPr>
              <a:t>olarak </a:t>
            </a:r>
            <a:r>
              <a:rPr dirty="0" sz="1800" spc="-65">
                <a:latin typeface="Arial"/>
                <a:cs typeface="Arial"/>
              </a:rPr>
              <a:t>seçebiliriz. </a:t>
            </a:r>
            <a:r>
              <a:rPr dirty="0" sz="1800" spc="-145">
                <a:latin typeface="Arial"/>
                <a:cs typeface="Arial"/>
              </a:rPr>
              <a:t>Bu  </a:t>
            </a:r>
            <a:r>
              <a:rPr dirty="0" sz="1800" spc="-80">
                <a:latin typeface="Arial"/>
                <a:cs typeface="Arial"/>
              </a:rPr>
              <a:t>şekilde </a:t>
            </a:r>
            <a:r>
              <a:rPr dirty="0" sz="1800" spc="-70">
                <a:latin typeface="Arial"/>
                <a:cs typeface="Arial"/>
              </a:rPr>
              <a:t>günlük </a:t>
            </a:r>
            <a:r>
              <a:rPr dirty="0" sz="1800" spc="-114">
                <a:latin typeface="Arial"/>
                <a:cs typeface="Arial"/>
              </a:rPr>
              <a:t>çalışma </a:t>
            </a:r>
            <a:r>
              <a:rPr dirty="0" sz="1800" spc="-90">
                <a:latin typeface="Arial"/>
                <a:cs typeface="Arial"/>
              </a:rPr>
              <a:t>saati </a:t>
            </a:r>
            <a:r>
              <a:rPr dirty="0" sz="1800" spc="-50">
                <a:latin typeface="Arial"/>
                <a:cs typeface="Arial"/>
              </a:rPr>
              <a:t>belirlenmiş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olur.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800" spc="-140">
                <a:latin typeface="Arial"/>
                <a:cs typeface="Arial"/>
              </a:rPr>
              <a:t>Tabi </a:t>
            </a:r>
            <a:r>
              <a:rPr dirty="0" sz="1800" spc="-70">
                <a:latin typeface="Arial"/>
                <a:cs typeface="Arial"/>
              </a:rPr>
              <a:t>planlama </a:t>
            </a:r>
            <a:r>
              <a:rPr dirty="0" sz="1800" spc="-125">
                <a:latin typeface="Arial"/>
                <a:cs typeface="Arial"/>
              </a:rPr>
              <a:t>aşamasında </a:t>
            </a:r>
            <a:r>
              <a:rPr dirty="0" sz="1800" spc="-120">
                <a:latin typeface="Arial"/>
                <a:cs typeface="Arial"/>
              </a:rPr>
              <a:t>bazı </a:t>
            </a:r>
            <a:r>
              <a:rPr dirty="0" sz="1800" spc="-65">
                <a:latin typeface="Arial"/>
                <a:cs typeface="Arial"/>
              </a:rPr>
              <a:t>dikkat </a:t>
            </a:r>
            <a:r>
              <a:rPr dirty="0" sz="1800" spc="-70">
                <a:latin typeface="Arial"/>
                <a:cs typeface="Arial"/>
              </a:rPr>
              <a:t>edilmesi </a:t>
            </a:r>
            <a:r>
              <a:rPr dirty="0" sz="1800" spc="-105">
                <a:latin typeface="Arial"/>
                <a:cs typeface="Arial"/>
              </a:rPr>
              <a:t>gereken </a:t>
            </a:r>
            <a:r>
              <a:rPr dirty="0" sz="1800" spc="-55">
                <a:latin typeface="Arial"/>
                <a:cs typeface="Arial"/>
              </a:rPr>
              <a:t>noktaları </a:t>
            </a:r>
            <a:r>
              <a:rPr dirty="0" sz="1800" spc="-100">
                <a:latin typeface="Arial"/>
                <a:cs typeface="Arial"/>
              </a:rPr>
              <a:t>da </a:t>
            </a:r>
            <a:r>
              <a:rPr dirty="0" sz="1800" spc="-40">
                <a:latin typeface="Arial"/>
                <a:cs typeface="Arial"/>
              </a:rPr>
              <a:t>belirtmek </a:t>
            </a:r>
            <a:r>
              <a:rPr dirty="0" sz="1800" spc="-85">
                <a:latin typeface="Arial"/>
                <a:cs typeface="Arial"/>
              </a:rPr>
              <a:t>gerekir.  Bunlardan </a:t>
            </a:r>
            <a:r>
              <a:rPr dirty="0" sz="1800" spc="-20">
                <a:latin typeface="Arial"/>
                <a:cs typeface="Arial"/>
              </a:rPr>
              <a:t>bir </a:t>
            </a:r>
            <a:r>
              <a:rPr dirty="0" sz="1800" spc="-90">
                <a:latin typeface="Arial"/>
                <a:cs typeface="Arial"/>
              </a:rPr>
              <a:t>tanesi </a:t>
            </a:r>
            <a:r>
              <a:rPr dirty="0" sz="1800" spc="-200" b="1" i="1">
                <a:latin typeface="Arial"/>
                <a:cs typeface="Arial"/>
              </a:rPr>
              <a:t>Resources </a:t>
            </a:r>
            <a:r>
              <a:rPr dirty="0" sz="1800" spc="-80" i="1">
                <a:latin typeface="Arial"/>
                <a:cs typeface="Arial"/>
              </a:rPr>
              <a:t>ekranda </a:t>
            </a:r>
            <a:r>
              <a:rPr dirty="0" sz="1800" spc="-70" i="1">
                <a:latin typeface="Arial"/>
                <a:cs typeface="Arial"/>
              </a:rPr>
              <a:t>eklediğimiz </a:t>
            </a:r>
            <a:r>
              <a:rPr dirty="0" sz="1800" spc="-65" i="1">
                <a:latin typeface="Arial"/>
                <a:cs typeface="Arial"/>
              </a:rPr>
              <a:t>kolonlardan </a:t>
            </a:r>
            <a:r>
              <a:rPr dirty="0" sz="1800" spc="-20" i="1">
                <a:latin typeface="Arial"/>
                <a:cs typeface="Arial"/>
              </a:rPr>
              <a:t>biri </a:t>
            </a:r>
            <a:r>
              <a:rPr dirty="0" sz="1800" spc="-60" i="1">
                <a:latin typeface="Arial"/>
                <a:cs typeface="Arial"/>
              </a:rPr>
              <a:t>olan </a:t>
            </a:r>
            <a:r>
              <a:rPr dirty="0" sz="1800" spc="-145" b="1" i="1">
                <a:latin typeface="Arial"/>
                <a:cs typeface="Arial"/>
              </a:rPr>
              <a:t>Budgeted </a:t>
            </a:r>
            <a:r>
              <a:rPr dirty="0" sz="1800" spc="-125" b="1" i="1">
                <a:latin typeface="Arial"/>
                <a:cs typeface="Arial"/>
              </a:rPr>
              <a:t>Units  </a:t>
            </a:r>
            <a:r>
              <a:rPr dirty="0" sz="1800" spc="-85" i="1">
                <a:latin typeface="Arial"/>
                <a:cs typeface="Arial"/>
              </a:rPr>
              <a:t>(Planlanan </a:t>
            </a:r>
            <a:r>
              <a:rPr dirty="0" sz="1800" spc="-30" i="1">
                <a:latin typeface="Arial"/>
                <a:cs typeface="Arial"/>
              </a:rPr>
              <a:t>Miktar) </a:t>
            </a:r>
            <a:r>
              <a:rPr dirty="0" sz="1800" spc="-80" i="1">
                <a:latin typeface="Arial"/>
                <a:cs typeface="Arial"/>
              </a:rPr>
              <a:t>kolonudur. </a:t>
            </a:r>
            <a:r>
              <a:rPr dirty="0" sz="1800" spc="-95" i="1">
                <a:latin typeface="Arial"/>
                <a:cs typeface="Arial"/>
              </a:rPr>
              <a:t>Burada </a:t>
            </a:r>
            <a:r>
              <a:rPr dirty="0" sz="1800" spc="-60" i="1">
                <a:latin typeface="Arial"/>
                <a:cs typeface="Arial"/>
              </a:rPr>
              <a:t>toplam </a:t>
            </a:r>
            <a:r>
              <a:rPr dirty="0" sz="1800" spc="-30" i="1">
                <a:latin typeface="Arial"/>
                <a:cs typeface="Arial"/>
              </a:rPr>
              <a:t>birim </a:t>
            </a:r>
            <a:r>
              <a:rPr dirty="0" sz="1800" spc="-95" i="1">
                <a:latin typeface="Arial"/>
                <a:cs typeface="Arial"/>
              </a:rPr>
              <a:t>iş </a:t>
            </a:r>
            <a:r>
              <a:rPr dirty="0" sz="1800" spc="-114" i="1">
                <a:latin typeface="Arial"/>
                <a:cs typeface="Arial"/>
              </a:rPr>
              <a:t>ne </a:t>
            </a:r>
            <a:r>
              <a:rPr dirty="0" sz="1800" spc="-110" i="1">
                <a:latin typeface="Arial"/>
                <a:cs typeface="Arial"/>
              </a:rPr>
              <a:t>ise </a:t>
            </a:r>
            <a:r>
              <a:rPr dirty="0" sz="1800" spc="-80" i="1">
                <a:latin typeface="Arial"/>
                <a:cs typeface="Arial"/>
              </a:rPr>
              <a:t>onun </a:t>
            </a:r>
            <a:r>
              <a:rPr dirty="0" sz="1800" spc="-100" i="1">
                <a:latin typeface="Arial"/>
                <a:cs typeface="Arial"/>
              </a:rPr>
              <a:t>yazılmasına </a:t>
            </a:r>
            <a:r>
              <a:rPr dirty="0" sz="1800" spc="-60" i="1">
                <a:latin typeface="Arial"/>
                <a:cs typeface="Arial"/>
              </a:rPr>
              <a:t>dikkat </a:t>
            </a:r>
            <a:r>
              <a:rPr dirty="0" sz="1800" spc="-85" i="1">
                <a:latin typeface="Arial"/>
                <a:cs typeface="Arial"/>
              </a:rPr>
              <a:t>etmek  </a:t>
            </a:r>
            <a:r>
              <a:rPr dirty="0" sz="1800" spc="-95" i="1">
                <a:latin typeface="Arial"/>
                <a:cs typeface="Arial"/>
              </a:rPr>
              <a:t>gerekir.(Zaman </a:t>
            </a:r>
            <a:r>
              <a:rPr dirty="0" sz="1800" spc="-114" i="1">
                <a:latin typeface="Arial"/>
                <a:cs typeface="Arial"/>
              </a:rPr>
              <a:t>ise </a:t>
            </a:r>
            <a:r>
              <a:rPr dirty="0" sz="1800" spc="-100" i="1">
                <a:latin typeface="Arial"/>
                <a:cs typeface="Arial"/>
              </a:rPr>
              <a:t>zaman, </a:t>
            </a:r>
            <a:r>
              <a:rPr dirty="0" sz="1800" spc="-80" i="1">
                <a:latin typeface="Arial"/>
                <a:cs typeface="Arial"/>
              </a:rPr>
              <a:t>metrekare </a:t>
            </a:r>
            <a:r>
              <a:rPr dirty="0" sz="1800" spc="-114" i="1">
                <a:latin typeface="Arial"/>
                <a:cs typeface="Arial"/>
              </a:rPr>
              <a:t>ise</a:t>
            </a:r>
            <a:r>
              <a:rPr dirty="0" sz="1800" spc="25" i="1">
                <a:latin typeface="Arial"/>
                <a:cs typeface="Arial"/>
              </a:rPr>
              <a:t> </a:t>
            </a:r>
            <a:r>
              <a:rPr dirty="0" sz="1800" spc="-70" i="1">
                <a:latin typeface="Arial"/>
                <a:cs typeface="Arial"/>
              </a:rPr>
              <a:t>metrekare).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90">
                <a:latin typeface="Arial"/>
                <a:cs typeface="Arial"/>
              </a:rPr>
              <a:t>Diğer </a:t>
            </a:r>
            <a:r>
              <a:rPr dirty="0" sz="1800" spc="-95">
                <a:latin typeface="Arial"/>
                <a:cs typeface="Arial"/>
              </a:rPr>
              <a:t>yandan </a:t>
            </a:r>
            <a:r>
              <a:rPr dirty="0" sz="1800" spc="-90">
                <a:latin typeface="Arial"/>
                <a:cs typeface="Arial"/>
              </a:rPr>
              <a:t>eğer </a:t>
            </a:r>
            <a:r>
              <a:rPr dirty="0" sz="1800" spc="-20">
                <a:latin typeface="Arial"/>
                <a:cs typeface="Arial"/>
              </a:rPr>
              <a:t>bir </a:t>
            </a:r>
            <a:r>
              <a:rPr dirty="0" sz="1800" spc="-90">
                <a:latin typeface="Arial"/>
                <a:cs typeface="Arial"/>
              </a:rPr>
              <a:t>malzemeyi </a:t>
            </a:r>
            <a:r>
              <a:rPr dirty="0" sz="1800" spc="-135">
                <a:latin typeface="Arial"/>
                <a:cs typeface="Arial"/>
              </a:rPr>
              <a:t>başka </a:t>
            </a:r>
            <a:r>
              <a:rPr dirty="0" sz="1800" spc="-20">
                <a:latin typeface="Arial"/>
                <a:cs typeface="Arial"/>
              </a:rPr>
              <a:t>bir </a:t>
            </a:r>
            <a:r>
              <a:rPr dirty="0" sz="1800" spc="-55">
                <a:latin typeface="Arial"/>
                <a:cs typeface="Arial"/>
              </a:rPr>
              <a:t>projeden, </a:t>
            </a:r>
            <a:r>
              <a:rPr dirty="0" sz="1800" spc="-75">
                <a:latin typeface="Arial"/>
                <a:cs typeface="Arial"/>
              </a:rPr>
              <a:t>binadan </a:t>
            </a:r>
            <a:r>
              <a:rPr dirty="0" sz="1800" spc="-114">
                <a:latin typeface="Arial"/>
                <a:cs typeface="Arial"/>
              </a:rPr>
              <a:t>vs. </a:t>
            </a:r>
            <a:r>
              <a:rPr dirty="0" sz="1800" spc="-65">
                <a:latin typeface="Arial"/>
                <a:cs typeface="Arial"/>
              </a:rPr>
              <a:t>getiriyorsak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50" b="1" i="1">
                <a:latin typeface="Arial"/>
                <a:cs typeface="Arial"/>
              </a:rPr>
              <a:t>Budget </a:t>
            </a:r>
            <a:r>
              <a:rPr dirty="0" sz="1800" spc="-130" b="1" i="1">
                <a:latin typeface="Arial"/>
                <a:cs typeface="Arial"/>
              </a:rPr>
              <a:t>Units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85" i="1">
                <a:latin typeface="Arial"/>
                <a:cs typeface="Arial"/>
              </a:rPr>
              <a:t>(Planlanan </a:t>
            </a:r>
            <a:r>
              <a:rPr dirty="0" sz="1800" spc="-30" i="1">
                <a:latin typeface="Arial"/>
                <a:cs typeface="Arial"/>
              </a:rPr>
              <a:t>Miktar) </a:t>
            </a:r>
            <a:r>
              <a:rPr dirty="0" sz="1800" spc="-60" i="1">
                <a:latin typeface="Arial"/>
                <a:cs typeface="Arial"/>
              </a:rPr>
              <a:t>değil </a:t>
            </a:r>
            <a:r>
              <a:rPr dirty="0" sz="1800" spc="-150" b="1" i="1">
                <a:latin typeface="Arial"/>
                <a:cs typeface="Arial"/>
              </a:rPr>
              <a:t>Budget </a:t>
            </a:r>
            <a:r>
              <a:rPr dirty="0" sz="1800" spc="-215" b="1" i="1">
                <a:latin typeface="Arial"/>
                <a:cs typeface="Arial"/>
              </a:rPr>
              <a:t>Cost </a:t>
            </a:r>
            <a:r>
              <a:rPr dirty="0" sz="1800" spc="-85" i="1">
                <a:latin typeface="Arial"/>
                <a:cs typeface="Arial"/>
              </a:rPr>
              <a:t>(Planlanan </a:t>
            </a:r>
            <a:r>
              <a:rPr dirty="0" sz="1800" spc="-90" i="1">
                <a:latin typeface="Arial"/>
                <a:cs typeface="Arial"/>
              </a:rPr>
              <a:t>Bütçe/Keşif </a:t>
            </a:r>
            <a:r>
              <a:rPr dirty="0" sz="1800" spc="-75" i="1">
                <a:latin typeface="Arial"/>
                <a:cs typeface="Arial"/>
              </a:rPr>
              <a:t>bedeli) </a:t>
            </a:r>
            <a:r>
              <a:rPr dirty="0" sz="1800" spc="-65" i="1">
                <a:latin typeface="Arial"/>
                <a:cs typeface="Arial"/>
              </a:rPr>
              <a:t>sıfır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spc="-65" i="1">
                <a:latin typeface="Arial"/>
                <a:cs typeface="Arial"/>
              </a:rPr>
              <a:t>olur.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80">
                <a:latin typeface="Arial"/>
                <a:cs typeface="Arial"/>
              </a:rPr>
              <a:t>Bir </a:t>
            </a:r>
            <a:r>
              <a:rPr dirty="0" sz="1800" spc="-60">
                <a:latin typeface="Arial"/>
                <a:cs typeface="Arial"/>
              </a:rPr>
              <a:t>diğer </a:t>
            </a:r>
            <a:r>
              <a:rPr dirty="0" sz="1800" spc="-114">
                <a:latin typeface="Arial"/>
                <a:cs typeface="Arial"/>
              </a:rPr>
              <a:t>husus </a:t>
            </a:r>
            <a:r>
              <a:rPr dirty="0" sz="1800" spc="-45">
                <a:latin typeface="Arial"/>
                <a:cs typeface="Arial"/>
              </a:rPr>
              <a:t>götürü </a:t>
            </a:r>
            <a:r>
              <a:rPr dirty="0" sz="1800" spc="-70">
                <a:latin typeface="Arial"/>
                <a:cs typeface="Arial"/>
              </a:rPr>
              <a:t>bedelde </a:t>
            </a:r>
            <a:r>
              <a:rPr dirty="0" sz="1800" spc="-150" b="1" i="1">
                <a:latin typeface="Arial"/>
                <a:cs typeface="Arial"/>
              </a:rPr>
              <a:t>Budet </a:t>
            </a:r>
            <a:r>
              <a:rPr dirty="0" sz="1800" spc="-130" b="1" i="1">
                <a:latin typeface="Arial"/>
                <a:cs typeface="Arial"/>
              </a:rPr>
              <a:t>Units </a:t>
            </a:r>
            <a:r>
              <a:rPr dirty="0" sz="1800" spc="-85" i="1">
                <a:latin typeface="Arial"/>
                <a:cs typeface="Arial"/>
              </a:rPr>
              <a:t>(Planlanan </a:t>
            </a:r>
            <a:r>
              <a:rPr dirty="0" sz="1800" spc="-30" i="1">
                <a:latin typeface="Arial"/>
                <a:cs typeface="Arial"/>
              </a:rPr>
              <a:t>Miktar) </a:t>
            </a:r>
            <a:r>
              <a:rPr dirty="0" sz="1800" spc="-90" i="1">
                <a:latin typeface="Arial"/>
                <a:cs typeface="Arial"/>
              </a:rPr>
              <a:t>100 </a:t>
            </a:r>
            <a:r>
              <a:rPr dirty="0" sz="1800" spc="-55" i="1">
                <a:latin typeface="Arial"/>
                <a:cs typeface="Arial"/>
              </a:rPr>
              <a:t>olarak </a:t>
            </a:r>
            <a:r>
              <a:rPr dirty="0" sz="1800" spc="-90" i="1">
                <a:latin typeface="Arial"/>
                <a:cs typeface="Arial"/>
              </a:rPr>
              <a:t>yazılır.</a:t>
            </a:r>
            <a:r>
              <a:rPr dirty="0" sz="1800" spc="-190" i="1">
                <a:latin typeface="Arial"/>
                <a:cs typeface="Arial"/>
              </a:rPr>
              <a:t> </a:t>
            </a:r>
            <a:r>
              <a:rPr dirty="0" sz="1800" spc="-140" i="1">
                <a:latin typeface="Arial"/>
                <a:cs typeface="Arial"/>
              </a:rPr>
              <a:t>Çünkü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90" b="1" i="1">
                <a:latin typeface="Arial"/>
                <a:cs typeface="Arial"/>
              </a:rPr>
              <a:t>Resource </a:t>
            </a:r>
            <a:r>
              <a:rPr dirty="0" sz="1800" spc="-110" i="1">
                <a:latin typeface="Arial"/>
                <a:cs typeface="Arial"/>
              </a:rPr>
              <a:t>(Kaynak) </a:t>
            </a:r>
            <a:r>
              <a:rPr dirty="0" sz="1800" spc="-75" i="1">
                <a:latin typeface="Arial"/>
                <a:cs typeface="Arial"/>
              </a:rPr>
              <a:t>atarken </a:t>
            </a:r>
            <a:r>
              <a:rPr dirty="0" sz="1800" spc="-60" i="1">
                <a:latin typeface="Arial"/>
                <a:cs typeface="Arial"/>
              </a:rPr>
              <a:t>toplam </a:t>
            </a:r>
            <a:r>
              <a:rPr dirty="0" sz="1800" spc="-45" i="1">
                <a:latin typeface="Arial"/>
                <a:cs typeface="Arial"/>
              </a:rPr>
              <a:t>götürü </a:t>
            </a:r>
            <a:r>
              <a:rPr dirty="0" sz="1800" spc="-75" i="1">
                <a:latin typeface="Arial"/>
                <a:cs typeface="Arial"/>
              </a:rPr>
              <a:t>bedelin </a:t>
            </a:r>
            <a:r>
              <a:rPr dirty="0" sz="1800" spc="-204" i="1">
                <a:latin typeface="Arial"/>
                <a:cs typeface="Arial"/>
              </a:rPr>
              <a:t>%1 </a:t>
            </a:r>
            <a:r>
              <a:rPr dirty="0" sz="1800" i="1">
                <a:latin typeface="Arial"/>
                <a:cs typeface="Arial"/>
              </a:rPr>
              <a:t>‘ i</a:t>
            </a:r>
            <a:r>
              <a:rPr dirty="0" sz="1800" spc="10" i="1">
                <a:latin typeface="Arial"/>
                <a:cs typeface="Arial"/>
              </a:rPr>
              <a:t> </a:t>
            </a:r>
            <a:r>
              <a:rPr dirty="0" sz="1800" spc="-90" i="1">
                <a:latin typeface="Arial"/>
                <a:cs typeface="Arial"/>
              </a:rPr>
              <a:t>yazılır.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800" spc="-114">
                <a:latin typeface="Arial"/>
                <a:cs typeface="Arial"/>
              </a:rPr>
              <a:t>Sıhhi </a:t>
            </a:r>
            <a:r>
              <a:rPr dirty="0" sz="1800" spc="-90">
                <a:latin typeface="Arial"/>
                <a:cs typeface="Arial"/>
              </a:rPr>
              <a:t>tesisat, </a:t>
            </a:r>
            <a:r>
              <a:rPr dirty="0" sz="1800" spc="-40">
                <a:latin typeface="Arial"/>
                <a:cs typeface="Arial"/>
              </a:rPr>
              <a:t>boru </a:t>
            </a:r>
            <a:r>
              <a:rPr dirty="0" sz="1800" spc="-45">
                <a:latin typeface="Arial"/>
                <a:cs typeface="Arial"/>
              </a:rPr>
              <a:t>montajı, </a:t>
            </a:r>
            <a:r>
              <a:rPr dirty="0" sz="1800" spc="-25">
                <a:latin typeface="Arial"/>
                <a:cs typeface="Arial"/>
              </a:rPr>
              <a:t>vitrifiye </a:t>
            </a:r>
            <a:r>
              <a:rPr dirty="0" sz="1800" spc="-45">
                <a:latin typeface="Arial"/>
                <a:cs typeface="Arial"/>
              </a:rPr>
              <a:t>montajı </a:t>
            </a:r>
            <a:r>
              <a:rPr dirty="0" sz="1800" spc="-55">
                <a:latin typeface="Arial"/>
                <a:cs typeface="Arial"/>
              </a:rPr>
              <a:t>gibi </a:t>
            </a:r>
            <a:r>
              <a:rPr dirty="0" sz="1800" spc="-60">
                <a:latin typeface="Arial"/>
                <a:cs typeface="Arial"/>
              </a:rPr>
              <a:t>içinde </a:t>
            </a:r>
            <a:r>
              <a:rPr dirty="0" sz="1800" spc="-50">
                <a:latin typeface="Arial"/>
                <a:cs typeface="Arial"/>
              </a:rPr>
              <a:t>birden </a:t>
            </a:r>
            <a:r>
              <a:rPr dirty="0" sz="1800" spc="-100">
                <a:latin typeface="Arial"/>
                <a:cs typeface="Arial"/>
              </a:rPr>
              <a:t>fazla </a:t>
            </a:r>
            <a:r>
              <a:rPr dirty="0" sz="1800" spc="-90">
                <a:latin typeface="Arial"/>
                <a:cs typeface="Arial"/>
              </a:rPr>
              <a:t>iş </a:t>
            </a:r>
            <a:r>
              <a:rPr dirty="0" sz="1800" spc="-75">
                <a:latin typeface="Arial"/>
                <a:cs typeface="Arial"/>
              </a:rPr>
              <a:t>içeren </a:t>
            </a:r>
            <a:r>
              <a:rPr dirty="0" sz="1800" spc="-65">
                <a:latin typeface="Arial"/>
                <a:cs typeface="Arial"/>
              </a:rPr>
              <a:t>işlerde </a:t>
            </a:r>
            <a:r>
              <a:rPr dirty="0" sz="1800" spc="-100">
                <a:latin typeface="Arial"/>
                <a:cs typeface="Arial"/>
              </a:rPr>
              <a:t>Budget  </a:t>
            </a:r>
            <a:r>
              <a:rPr dirty="0" sz="1800" spc="-65">
                <a:latin typeface="Arial"/>
                <a:cs typeface="Arial"/>
              </a:rPr>
              <a:t>Units </a:t>
            </a:r>
            <a:r>
              <a:rPr dirty="0" sz="1800" spc="-90">
                <a:latin typeface="Arial"/>
                <a:cs typeface="Arial"/>
              </a:rPr>
              <a:t>(Planlanan </a:t>
            </a:r>
            <a:r>
              <a:rPr dirty="0" sz="1800" spc="-40">
                <a:latin typeface="Arial"/>
                <a:cs typeface="Arial"/>
              </a:rPr>
              <a:t>Miktar) </a:t>
            </a:r>
            <a:r>
              <a:rPr dirty="0" sz="1800" spc="-110">
                <a:latin typeface="Arial"/>
                <a:cs typeface="Arial"/>
              </a:rPr>
              <a:t>yüzde </a:t>
            </a:r>
            <a:r>
              <a:rPr dirty="0" sz="1800" spc="-140">
                <a:latin typeface="Arial"/>
                <a:cs typeface="Arial"/>
              </a:rPr>
              <a:t>(%) </a:t>
            </a:r>
            <a:r>
              <a:rPr dirty="0" sz="1800" spc="-75">
                <a:latin typeface="Arial"/>
                <a:cs typeface="Arial"/>
              </a:rPr>
              <a:t>cinsinden yazılabilir. </a:t>
            </a:r>
            <a:r>
              <a:rPr dirty="0" sz="1800" spc="-120">
                <a:latin typeface="Arial"/>
                <a:cs typeface="Arial"/>
              </a:rPr>
              <a:t>(Sıhhı </a:t>
            </a:r>
            <a:r>
              <a:rPr dirty="0" sz="1800" spc="-145">
                <a:latin typeface="Arial"/>
                <a:cs typeface="Arial"/>
              </a:rPr>
              <a:t>Tesisat </a:t>
            </a:r>
            <a:r>
              <a:rPr dirty="0" sz="1800" spc="-170">
                <a:latin typeface="Arial"/>
                <a:cs typeface="Arial"/>
              </a:rPr>
              <a:t>%80 </a:t>
            </a:r>
            <a:r>
              <a:rPr dirty="0" sz="1800" spc="-155">
                <a:latin typeface="Arial"/>
                <a:cs typeface="Arial"/>
              </a:rPr>
              <a:t>+ </a:t>
            </a:r>
            <a:r>
              <a:rPr dirty="0" sz="1800" spc="-105">
                <a:latin typeface="Arial"/>
                <a:cs typeface="Arial"/>
              </a:rPr>
              <a:t>Batarya </a:t>
            </a:r>
            <a:r>
              <a:rPr dirty="0" sz="1800" spc="-170">
                <a:latin typeface="Arial"/>
                <a:cs typeface="Arial"/>
              </a:rPr>
              <a:t>%10 </a:t>
            </a:r>
            <a:r>
              <a:rPr dirty="0" sz="1800" spc="-155">
                <a:latin typeface="Arial"/>
                <a:cs typeface="Arial"/>
              </a:rPr>
              <a:t>+  </a:t>
            </a:r>
            <a:r>
              <a:rPr dirty="0" sz="1800" spc="-35">
                <a:latin typeface="Arial"/>
                <a:cs typeface="Arial"/>
              </a:rPr>
              <a:t>Vitfiriye </a:t>
            </a:r>
            <a:r>
              <a:rPr dirty="0" sz="1800" spc="-170">
                <a:latin typeface="Arial"/>
                <a:cs typeface="Arial"/>
              </a:rPr>
              <a:t>%10 </a:t>
            </a:r>
            <a:r>
              <a:rPr dirty="0" sz="1800" spc="-155">
                <a:latin typeface="Arial"/>
                <a:cs typeface="Arial"/>
              </a:rPr>
              <a:t>= </a:t>
            </a:r>
            <a:r>
              <a:rPr dirty="0" sz="1800" spc="-150">
                <a:latin typeface="Arial"/>
                <a:cs typeface="Arial"/>
              </a:rPr>
              <a:t>%100 </a:t>
            </a:r>
            <a:r>
              <a:rPr dirty="0" sz="1800" spc="-55">
                <a:latin typeface="Arial"/>
                <a:cs typeface="Arial"/>
              </a:rPr>
              <a:t>gibi </a:t>
            </a:r>
            <a:r>
              <a:rPr dirty="0" sz="1800" spc="-120">
                <a:latin typeface="Arial"/>
                <a:cs typeface="Arial"/>
              </a:rPr>
              <a:t>veya </a:t>
            </a:r>
            <a:r>
              <a:rPr dirty="0" sz="1800" spc="-70">
                <a:latin typeface="Arial"/>
                <a:cs typeface="Arial"/>
              </a:rPr>
              <a:t>Elektrik </a:t>
            </a:r>
            <a:r>
              <a:rPr dirty="0" sz="1800" spc="-40">
                <a:latin typeface="Arial"/>
                <a:cs typeface="Arial"/>
              </a:rPr>
              <a:t>boru </a:t>
            </a:r>
            <a:r>
              <a:rPr dirty="0" sz="1800" spc="-50">
                <a:latin typeface="Arial"/>
                <a:cs typeface="Arial"/>
              </a:rPr>
              <a:t>montajı </a:t>
            </a:r>
            <a:r>
              <a:rPr dirty="0" sz="1800" spc="-165">
                <a:latin typeface="Arial"/>
                <a:cs typeface="Arial"/>
              </a:rPr>
              <a:t>%40 </a:t>
            </a:r>
            <a:r>
              <a:rPr dirty="0" sz="1800" spc="-155">
                <a:latin typeface="Arial"/>
                <a:cs typeface="Arial"/>
              </a:rPr>
              <a:t>+ </a:t>
            </a:r>
            <a:r>
              <a:rPr dirty="0" sz="1800" spc="-70">
                <a:latin typeface="Arial"/>
                <a:cs typeface="Arial"/>
              </a:rPr>
              <a:t>Elektrik </a:t>
            </a:r>
            <a:r>
              <a:rPr dirty="0" sz="1800" spc="-80">
                <a:latin typeface="Arial"/>
                <a:cs typeface="Arial"/>
              </a:rPr>
              <a:t>kablolama </a:t>
            </a:r>
            <a:r>
              <a:rPr dirty="0" sz="1800" spc="-155">
                <a:latin typeface="Arial"/>
                <a:cs typeface="Arial"/>
              </a:rPr>
              <a:t>+ </a:t>
            </a:r>
            <a:r>
              <a:rPr dirty="0" sz="1800" spc="-60">
                <a:latin typeface="Arial"/>
                <a:cs typeface="Arial"/>
              </a:rPr>
              <a:t>Armatür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70">
                <a:latin typeface="Arial"/>
                <a:cs typeface="Arial"/>
              </a:rPr>
              <a:t>%20 </a:t>
            </a:r>
            <a:r>
              <a:rPr dirty="0" sz="1800" spc="-155">
                <a:latin typeface="Arial"/>
                <a:cs typeface="Arial"/>
              </a:rPr>
              <a:t>= </a:t>
            </a:r>
            <a:r>
              <a:rPr dirty="0" sz="1800" spc="-150">
                <a:latin typeface="Arial"/>
                <a:cs typeface="Arial"/>
              </a:rPr>
              <a:t>%100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gibi)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4459" y="728205"/>
            <a:ext cx="8478520" cy="72644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 spc="-285" b="1">
                <a:solidFill>
                  <a:srgbClr val="C00000"/>
                </a:solidFill>
                <a:latin typeface="Arial"/>
                <a:cs typeface="Arial"/>
              </a:rPr>
              <a:t>EXPENSES </a:t>
            </a:r>
            <a:r>
              <a:rPr dirty="0" sz="1800" spc="-200" b="1">
                <a:solidFill>
                  <a:srgbClr val="C00000"/>
                </a:solidFill>
                <a:latin typeface="Arial"/>
                <a:cs typeface="Arial"/>
              </a:rPr>
              <a:t>(GİDERLERİN</a:t>
            </a:r>
            <a:r>
              <a:rPr dirty="0" sz="1800" spc="-1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210" b="1">
                <a:solidFill>
                  <a:srgbClr val="C00000"/>
                </a:solidFill>
                <a:latin typeface="Arial"/>
                <a:cs typeface="Arial"/>
              </a:rPr>
              <a:t>HESABI)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800" spc="-55">
                <a:latin typeface="Arial"/>
                <a:cs typeface="Arial"/>
              </a:rPr>
              <a:t>Giderlerin </a:t>
            </a:r>
            <a:r>
              <a:rPr dirty="0" sz="1800" spc="-110">
                <a:latin typeface="Arial"/>
                <a:cs typeface="Arial"/>
              </a:rPr>
              <a:t>hesabı </a:t>
            </a:r>
            <a:r>
              <a:rPr dirty="0" sz="1800" spc="-100">
                <a:latin typeface="Arial"/>
                <a:cs typeface="Arial"/>
              </a:rPr>
              <a:t>da </a:t>
            </a:r>
            <a:r>
              <a:rPr dirty="0" sz="1800" spc="-60">
                <a:latin typeface="Arial"/>
                <a:cs typeface="Arial"/>
              </a:rPr>
              <a:t>yine </a:t>
            </a:r>
            <a:r>
              <a:rPr dirty="0" sz="1800" spc="-75">
                <a:latin typeface="Arial"/>
                <a:cs typeface="Arial"/>
              </a:rPr>
              <a:t>soldaki menüden </a:t>
            </a:r>
            <a:r>
              <a:rPr dirty="0" sz="1800" spc="-210" b="1" i="1">
                <a:latin typeface="Arial"/>
                <a:cs typeface="Arial"/>
              </a:rPr>
              <a:t>Expenses </a:t>
            </a:r>
            <a:r>
              <a:rPr dirty="0" sz="1800" spc="-100" i="1">
                <a:latin typeface="Arial"/>
                <a:cs typeface="Arial"/>
              </a:rPr>
              <a:t>seçilerek </a:t>
            </a:r>
            <a:r>
              <a:rPr dirty="0" sz="1800" spc="-110" i="1">
                <a:latin typeface="Arial"/>
                <a:cs typeface="Arial"/>
              </a:rPr>
              <a:t>veya </a:t>
            </a:r>
            <a:r>
              <a:rPr dirty="0" sz="1800" spc="-130" b="1" i="1">
                <a:latin typeface="Arial"/>
                <a:cs typeface="Arial"/>
              </a:rPr>
              <a:t>Project </a:t>
            </a:r>
            <a:r>
              <a:rPr dirty="0" sz="1800" spc="-155" b="1" i="1">
                <a:latin typeface="Arial"/>
                <a:cs typeface="Arial"/>
              </a:rPr>
              <a:t>&gt; </a:t>
            </a:r>
            <a:r>
              <a:rPr dirty="0" sz="1800" spc="-210" b="1" i="1">
                <a:latin typeface="Arial"/>
                <a:cs typeface="Arial"/>
              </a:rPr>
              <a:t>Expenses </a:t>
            </a:r>
            <a:r>
              <a:rPr dirty="0" sz="1800" spc="-65" i="1">
                <a:latin typeface="Arial"/>
                <a:cs typeface="Arial"/>
              </a:rPr>
              <a:t>yolu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993" y="1429093"/>
            <a:ext cx="102361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 i="1">
                <a:latin typeface="Arial"/>
                <a:cs typeface="Arial"/>
              </a:rPr>
              <a:t>takip</a:t>
            </a:r>
            <a:r>
              <a:rPr dirty="0" sz="1800" spc="-165" i="1">
                <a:latin typeface="Arial"/>
                <a:cs typeface="Arial"/>
              </a:rPr>
              <a:t> </a:t>
            </a:r>
            <a:r>
              <a:rPr dirty="0" sz="1800" spc="-60" i="1">
                <a:latin typeface="Arial"/>
                <a:cs typeface="Arial"/>
              </a:rPr>
              <a:t>edilir.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6208" y="1795449"/>
            <a:ext cx="8629650" cy="4972685"/>
            <a:chOff x="376208" y="1795449"/>
            <a:chExt cx="8629650" cy="4972685"/>
          </a:xfrm>
        </p:grpSpPr>
        <p:sp>
          <p:nvSpPr>
            <p:cNvPr id="6" name="object 6"/>
            <p:cNvSpPr/>
            <p:nvPr/>
          </p:nvSpPr>
          <p:spPr>
            <a:xfrm>
              <a:off x="376208" y="1795449"/>
              <a:ext cx="3105150" cy="37623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357424" y="4357700"/>
              <a:ext cx="6648437" cy="24098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793020" y="2090216"/>
            <a:ext cx="5129530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latin typeface="Arial"/>
                <a:cs typeface="Arial"/>
              </a:rPr>
              <a:t>Giderleri </a:t>
            </a:r>
            <a:r>
              <a:rPr dirty="0" sz="1800" spc="-80">
                <a:latin typeface="Arial"/>
                <a:cs typeface="Arial"/>
              </a:rPr>
              <a:t>eklemek </a:t>
            </a:r>
            <a:r>
              <a:rPr dirty="0" sz="1800" spc="-45">
                <a:latin typeface="Arial"/>
                <a:cs typeface="Arial"/>
              </a:rPr>
              <a:t>için </a:t>
            </a:r>
            <a:r>
              <a:rPr dirty="0" sz="1800" spc="-190" b="1">
                <a:latin typeface="Arial"/>
                <a:cs typeface="Arial"/>
              </a:rPr>
              <a:t>Expense</a:t>
            </a:r>
            <a:r>
              <a:rPr dirty="0" sz="1800" spc="-190">
                <a:latin typeface="Arial"/>
                <a:cs typeface="Arial"/>
              </a:rPr>
              <a:t>s </a:t>
            </a:r>
            <a:r>
              <a:rPr dirty="0" sz="1800" spc="-80">
                <a:latin typeface="Arial"/>
                <a:cs typeface="Arial"/>
              </a:rPr>
              <a:t>ekranın </a:t>
            </a:r>
            <a:r>
              <a:rPr dirty="0" sz="1800" spc="-114">
                <a:latin typeface="Arial"/>
                <a:cs typeface="Arial"/>
              </a:rPr>
              <a:t>sağından </a:t>
            </a:r>
            <a:r>
              <a:rPr dirty="0" sz="1800" spc="-165" b="1">
                <a:latin typeface="Arial"/>
                <a:cs typeface="Arial"/>
              </a:rPr>
              <a:t>Add  </a:t>
            </a:r>
            <a:r>
              <a:rPr dirty="0" sz="1800" spc="-60">
                <a:latin typeface="Arial"/>
                <a:cs typeface="Arial"/>
              </a:rPr>
              <a:t>butonuna </a:t>
            </a:r>
            <a:r>
              <a:rPr dirty="0" sz="1800" spc="-114">
                <a:latin typeface="Arial"/>
                <a:cs typeface="Arial"/>
              </a:rPr>
              <a:t>basarak </a:t>
            </a:r>
            <a:r>
              <a:rPr dirty="0" sz="1800" spc="-150" b="1">
                <a:latin typeface="Arial"/>
                <a:cs typeface="Arial"/>
              </a:rPr>
              <a:t>Select </a:t>
            </a:r>
            <a:r>
              <a:rPr dirty="0" sz="1800" spc="-110" b="1">
                <a:latin typeface="Arial"/>
                <a:cs typeface="Arial"/>
              </a:rPr>
              <a:t>Activity </a:t>
            </a:r>
            <a:r>
              <a:rPr dirty="0" sz="1800" spc="-80">
                <a:latin typeface="Arial"/>
                <a:cs typeface="Arial"/>
              </a:rPr>
              <a:t>ekranını </a:t>
            </a:r>
            <a:r>
              <a:rPr dirty="0" sz="1800" spc="-95">
                <a:latin typeface="Arial"/>
                <a:cs typeface="Arial"/>
              </a:rPr>
              <a:t>açıyoruz </a:t>
            </a:r>
            <a:r>
              <a:rPr dirty="0" sz="1800" spc="-110">
                <a:latin typeface="Arial"/>
                <a:cs typeface="Arial"/>
              </a:rPr>
              <a:t>ve  </a:t>
            </a:r>
            <a:r>
              <a:rPr dirty="0" sz="1800" spc="-75">
                <a:latin typeface="Arial"/>
                <a:cs typeface="Arial"/>
              </a:rPr>
              <a:t>buradan </a:t>
            </a:r>
            <a:r>
              <a:rPr dirty="0" sz="1800" spc="-45">
                <a:latin typeface="Arial"/>
                <a:cs typeface="Arial"/>
              </a:rPr>
              <a:t>aktiviteyi </a:t>
            </a:r>
            <a:r>
              <a:rPr dirty="0" sz="1800" spc="-90">
                <a:latin typeface="Arial"/>
                <a:cs typeface="Arial"/>
              </a:rPr>
              <a:t>seçiyoruz. </a:t>
            </a:r>
            <a:r>
              <a:rPr dirty="0" sz="1800" spc="-110">
                <a:latin typeface="Arial"/>
                <a:cs typeface="Arial"/>
              </a:rPr>
              <a:t>Burada </a:t>
            </a:r>
            <a:r>
              <a:rPr dirty="0" sz="1800" spc="-45">
                <a:latin typeface="Arial"/>
                <a:cs typeface="Arial"/>
              </a:rPr>
              <a:t>önemli </a:t>
            </a:r>
            <a:r>
              <a:rPr dirty="0" sz="1800" spc="-55">
                <a:latin typeface="Arial"/>
                <a:cs typeface="Arial"/>
              </a:rPr>
              <a:t>nokta  </a:t>
            </a:r>
            <a:r>
              <a:rPr dirty="0" sz="1800" spc="-40">
                <a:latin typeface="Arial"/>
                <a:cs typeface="Arial"/>
              </a:rPr>
              <a:t>giderleri </a:t>
            </a:r>
            <a:r>
              <a:rPr dirty="0" sz="1800" spc="-90">
                <a:latin typeface="Arial"/>
                <a:cs typeface="Arial"/>
              </a:rPr>
              <a:t>uygun </a:t>
            </a:r>
            <a:r>
              <a:rPr dirty="0" sz="1800" spc="-145">
                <a:latin typeface="Arial"/>
                <a:cs typeface="Arial"/>
              </a:rPr>
              <a:t>aya </a:t>
            </a:r>
            <a:r>
              <a:rPr dirty="0" sz="1800" spc="-30">
                <a:latin typeface="Arial"/>
                <a:cs typeface="Arial"/>
              </a:rPr>
              <a:t>ait </a:t>
            </a:r>
            <a:r>
              <a:rPr dirty="0" sz="1800" spc="-60">
                <a:latin typeface="Arial"/>
                <a:cs typeface="Arial"/>
              </a:rPr>
              <a:t>aktiviteye </a:t>
            </a:r>
            <a:r>
              <a:rPr dirty="0" sz="1800" spc="-95">
                <a:latin typeface="Arial"/>
                <a:cs typeface="Arial"/>
              </a:rPr>
              <a:t>atamamız </a:t>
            </a:r>
            <a:r>
              <a:rPr dirty="0" sz="1800" spc="-85">
                <a:latin typeface="Arial"/>
                <a:cs typeface="Arial"/>
              </a:rPr>
              <a:t>gerekiyor.  </a:t>
            </a:r>
            <a:r>
              <a:rPr dirty="0" sz="1800" spc="-80">
                <a:latin typeface="Arial"/>
                <a:cs typeface="Arial"/>
              </a:rPr>
              <a:t>Örneğin </a:t>
            </a:r>
            <a:r>
              <a:rPr dirty="0" sz="1800" spc="-65">
                <a:latin typeface="Arial"/>
                <a:cs typeface="Arial"/>
              </a:rPr>
              <a:t>ruhsat </a:t>
            </a:r>
            <a:r>
              <a:rPr dirty="0" sz="1800" spc="-90">
                <a:latin typeface="Arial"/>
                <a:cs typeface="Arial"/>
              </a:rPr>
              <a:t>harç </a:t>
            </a:r>
            <a:r>
              <a:rPr dirty="0" sz="1800" spc="-110">
                <a:latin typeface="Arial"/>
                <a:cs typeface="Arial"/>
              </a:rPr>
              <a:t>parası </a:t>
            </a:r>
            <a:r>
              <a:rPr dirty="0" sz="1800" spc="-125">
                <a:latin typeface="Arial"/>
                <a:cs typeface="Arial"/>
              </a:rPr>
              <a:t>sadece </a:t>
            </a:r>
            <a:r>
              <a:rPr dirty="0" sz="1800" spc="-45">
                <a:latin typeface="Arial"/>
                <a:cs typeface="Arial"/>
              </a:rPr>
              <a:t>proje </a:t>
            </a:r>
            <a:r>
              <a:rPr dirty="0" sz="1800" spc="-100">
                <a:latin typeface="Arial"/>
                <a:cs typeface="Arial"/>
              </a:rPr>
              <a:t>başlangıcında  </a:t>
            </a:r>
            <a:r>
              <a:rPr dirty="0" sz="1800" spc="-75">
                <a:latin typeface="Arial"/>
                <a:cs typeface="Arial"/>
              </a:rPr>
              <a:t>ödenen </a:t>
            </a:r>
            <a:r>
              <a:rPr dirty="0" sz="1800" spc="-20">
                <a:latin typeface="Arial"/>
                <a:cs typeface="Arial"/>
              </a:rPr>
              <a:t>bir </a:t>
            </a:r>
            <a:r>
              <a:rPr dirty="0" sz="1800" spc="-90">
                <a:latin typeface="Arial"/>
                <a:cs typeface="Arial"/>
              </a:rPr>
              <a:t>paradır. Bunun </a:t>
            </a:r>
            <a:r>
              <a:rPr dirty="0" sz="1800" spc="-45">
                <a:latin typeface="Arial"/>
                <a:cs typeface="Arial"/>
              </a:rPr>
              <a:t>proje </a:t>
            </a:r>
            <a:r>
              <a:rPr dirty="0" sz="1800" spc="-100">
                <a:latin typeface="Arial"/>
                <a:cs typeface="Arial"/>
              </a:rPr>
              <a:t>başlangıcında  </a:t>
            </a:r>
            <a:r>
              <a:rPr dirty="0" sz="1800" spc="-65">
                <a:latin typeface="Arial"/>
                <a:cs typeface="Arial"/>
              </a:rPr>
              <a:t>tanımlanan </a:t>
            </a:r>
            <a:r>
              <a:rPr dirty="0" sz="1800" spc="-60">
                <a:latin typeface="Arial"/>
                <a:cs typeface="Arial"/>
              </a:rPr>
              <a:t>aktiviteye </a:t>
            </a:r>
            <a:r>
              <a:rPr dirty="0" sz="1800" spc="-100">
                <a:latin typeface="Arial"/>
                <a:cs typeface="Arial"/>
              </a:rPr>
              <a:t>atanması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gerekmektedir.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71599" y="1214424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30" h="786130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7"/>
                </a:lnTo>
                <a:lnTo>
                  <a:pt x="773812" y="489655"/>
                </a:lnTo>
                <a:lnTo>
                  <a:pt x="759365" y="534918"/>
                </a:lnTo>
                <a:lnTo>
                  <a:pt x="739778" y="577619"/>
                </a:lnTo>
                <a:lnTo>
                  <a:pt x="715417" y="617388"/>
                </a:lnTo>
                <a:lnTo>
                  <a:pt x="686653" y="653858"/>
                </a:lnTo>
                <a:lnTo>
                  <a:pt x="653852" y="686660"/>
                </a:lnTo>
                <a:lnTo>
                  <a:pt x="617384" y="715426"/>
                </a:lnTo>
                <a:lnTo>
                  <a:pt x="577616" y="739787"/>
                </a:lnTo>
                <a:lnTo>
                  <a:pt x="534917" y="759376"/>
                </a:lnTo>
                <a:lnTo>
                  <a:pt x="489654" y="773824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861324" y="1358417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14674" y="3857625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29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7"/>
                </a:lnTo>
                <a:lnTo>
                  <a:pt x="773812" y="489655"/>
                </a:lnTo>
                <a:lnTo>
                  <a:pt x="759365" y="534918"/>
                </a:lnTo>
                <a:lnTo>
                  <a:pt x="739778" y="577619"/>
                </a:lnTo>
                <a:lnTo>
                  <a:pt x="715417" y="617388"/>
                </a:lnTo>
                <a:lnTo>
                  <a:pt x="686653" y="653858"/>
                </a:lnTo>
                <a:lnTo>
                  <a:pt x="653852" y="686660"/>
                </a:lnTo>
                <a:lnTo>
                  <a:pt x="617384" y="715426"/>
                </a:lnTo>
                <a:lnTo>
                  <a:pt x="577616" y="739787"/>
                </a:lnTo>
                <a:lnTo>
                  <a:pt x="534917" y="759376"/>
                </a:lnTo>
                <a:lnTo>
                  <a:pt x="489654" y="773824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504400" y="4001617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57850" y="3000375"/>
            <a:ext cx="3714749" cy="3815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5719" y="1571612"/>
            <a:ext cx="3457567" cy="2200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76155" y="2175700"/>
            <a:ext cx="19850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2870" algn="l"/>
              </a:tabLst>
            </a:pPr>
            <a:r>
              <a:rPr dirty="0" sz="1800" spc="-135" i="1">
                <a:latin typeface="Arial"/>
                <a:cs typeface="Arial"/>
              </a:rPr>
              <a:t>m</a:t>
            </a:r>
            <a:r>
              <a:rPr dirty="0" sz="1800" spc="-90" i="1">
                <a:latin typeface="Arial"/>
                <a:cs typeface="Arial"/>
              </a:rPr>
              <a:t>e</a:t>
            </a:r>
            <a:r>
              <a:rPr dirty="0" sz="1800" spc="-80" i="1">
                <a:latin typeface="Arial"/>
                <a:cs typeface="Arial"/>
              </a:rPr>
              <a:t>n</a:t>
            </a:r>
            <a:r>
              <a:rPr dirty="0" sz="1800" spc="-155" i="1">
                <a:latin typeface="Arial"/>
                <a:cs typeface="Arial"/>
              </a:rPr>
              <a:t>ü</a:t>
            </a:r>
            <a:r>
              <a:rPr dirty="0" sz="1800" spc="-135" i="1">
                <a:latin typeface="Arial"/>
                <a:cs typeface="Arial"/>
              </a:rPr>
              <a:t>s</a:t>
            </a:r>
            <a:r>
              <a:rPr dirty="0" sz="1800" spc="-100" i="1">
                <a:latin typeface="Arial"/>
                <a:cs typeface="Arial"/>
              </a:rPr>
              <a:t>ünd</a:t>
            </a:r>
            <a:r>
              <a:rPr dirty="0" sz="1800" spc="-95" i="1">
                <a:latin typeface="Arial"/>
                <a:cs typeface="Arial"/>
              </a:rPr>
              <a:t>e</a:t>
            </a:r>
            <a:r>
              <a:rPr dirty="0" sz="1800" spc="-80" i="1">
                <a:latin typeface="Arial"/>
                <a:cs typeface="Arial"/>
              </a:rPr>
              <a:t>n</a:t>
            </a:r>
            <a:r>
              <a:rPr dirty="0" sz="1800" i="1">
                <a:latin typeface="Arial"/>
                <a:cs typeface="Arial"/>
              </a:rPr>
              <a:t>	</a:t>
            </a:r>
            <a:r>
              <a:rPr dirty="0" sz="1800" spc="-215" i="1">
                <a:latin typeface="Arial"/>
                <a:cs typeface="Arial"/>
              </a:rPr>
              <a:t>G</a:t>
            </a:r>
            <a:r>
              <a:rPr dirty="0" sz="1800" spc="-60" i="1">
                <a:latin typeface="Arial"/>
                <a:cs typeface="Arial"/>
              </a:rPr>
              <a:t>l</a:t>
            </a:r>
            <a:r>
              <a:rPr dirty="0" sz="1800" spc="-80" i="1">
                <a:latin typeface="Arial"/>
                <a:cs typeface="Arial"/>
              </a:rPr>
              <a:t>o</a:t>
            </a:r>
            <a:r>
              <a:rPr dirty="0" sz="1800" spc="-80" i="1">
                <a:latin typeface="Arial"/>
                <a:cs typeface="Arial"/>
              </a:rPr>
              <a:t>b</a:t>
            </a:r>
            <a:r>
              <a:rPr dirty="0" sz="1800" spc="-45" i="1"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43312" y="1214424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30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7"/>
                </a:lnTo>
                <a:lnTo>
                  <a:pt x="773812" y="489655"/>
                </a:lnTo>
                <a:lnTo>
                  <a:pt x="759365" y="534918"/>
                </a:lnTo>
                <a:lnTo>
                  <a:pt x="739778" y="577619"/>
                </a:lnTo>
                <a:lnTo>
                  <a:pt x="715417" y="617388"/>
                </a:lnTo>
                <a:lnTo>
                  <a:pt x="686653" y="653858"/>
                </a:lnTo>
                <a:lnTo>
                  <a:pt x="653852" y="686660"/>
                </a:lnTo>
                <a:lnTo>
                  <a:pt x="617384" y="715426"/>
                </a:lnTo>
                <a:lnTo>
                  <a:pt x="577616" y="739787"/>
                </a:lnTo>
                <a:lnTo>
                  <a:pt x="534917" y="759376"/>
                </a:lnTo>
                <a:lnTo>
                  <a:pt x="489654" y="773824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64459" y="728205"/>
            <a:ext cx="6569709" cy="17475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 spc="-185" b="1">
                <a:solidFill>
                  <a:srgbClr val="C00000"/>
                </a:solidFill>
                <a:latin typeface="Arial"/>
                <a:cs typeface="Arial"/>
              </a:rPr>
              <a:t>ACTIVITY </a:t>
            </a:r>
            <a:r>
              <a:rPr dirty="0" sz="1800" spc="-285" b="1">
                <a:solidFill>
                  <a:srgbClr val="C00000"/>
                </a:solidFill>
                <a:latin typeface="Arial"/>
                <a:cs typeface="Arial"/>
              </a:rPr>
              <a:t>CODES </a:t>
            </a:r>
            <a:r>
              <a:rPr dirty="0" sz="1800" spc="-170" b="1">
                <a:solidFill>
                  <a:srgbClr val="C00000"/>
                </a:solidFill>
                <a:latin typeface="Arial"/>
                <a:cs typeface="Arial"/>
              </a:rPr>
              <a:t>(AKTİVİTE</a:t>
            </a:r>
            <a:r>
              <a:rPr dirty="0" sz="1800" spc="-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210" b="1">
                <a:solidFill>
                  <a:srgbClr val="C00000"/>
                </a:solidFill>
                <a:latin typeface="Arial"/>
                <a:cs typeface="Arial"/>
              </a:rPr>
              <a:t>KODLARI)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85"/>
              </a:lnSpc>
              <a:spcBef>
                <a:spcPts val="595"/>
              </a:spcBef>
            </a:pPr>
            <a:r>
              <a:rPr dirty="0" sz="1800" spc="-100" i="1">
                <a:latin typeface="Arial"/>
                <a:cs typeface="Arial"/>
              </a:rPr>
              <a:t>Enterprise </a:t>
            </a:r>
            <a:r>
              <a:rPr dirty="0" sz="1800" spc="-155" i="1">
                <a:latin typeface="Arial"/>
                <a:cs typeface="Arial"/>
              </a:rPr>
              <a:t>&gt; </a:t>
            </a:r>
            <a:r>
              <a:rPr dirty="0" sz="1800" spc="-50" i="1">
                <a:latin typeface="Arial"/>
                <a:cs typeface="Arial"/>
              </a:rPr>
              <a:t>Activity </a:t>
            </a:r>
            <a:r>
              <a:rPr dirty="0" sz="1800" spc="-175" i="1">
                <a:latin typeface="Arial"/>
                <a:cs typeface="Arial"/>
              </a:rPr>
              <a:t>Codes </a:t>
            </a:r>
            <a:r>
              <a:rPr dirty="0" sz="1800" spc="-65" i="1">
                <a:latin typeface="Arial"/>
                <a:cs typeface="Arial"/>
              </a:rPr>
              <a:t>yolu </a:t>
            </a:r>
            <a:r>
              <a:rPr dirty="0" sz="1800" spc="-90" i="1">
                <a:latin typeface="Arial"/>
                <a:cs typeface="Arial"/>
              </a:rPr>
              <a:t>izlenerek </a:t>
            </a:r>
            <a:r>
              <a:rPr dirty="0" sz="1800" spc="-50" i="1">
                <a:latin typeface="Arial"/>
                <a:cs typeface="Arial"/>
              </a:rPr>
              <a:t>Activity </a:t>
            </a:r>
            <a:r>
              <a:rPr dirty="0" sz="1800" spc="-175" i="1">
                <a:latin typeface="Arial"/>
                <a:cs typeface="Arial"/>
              </a:rPr>
              <a:t>Codes </a:t>
            </a:r>
            <a:r>
              <a:rPr dirty="0" sz="1800" spc="-80" i="1">
                <a:latin typeface="Arial"/>
                <a:cs typeface="Arial"/>
              </a:rPr>
              <a:t>ekranı </a:t>
            </a:r>
            <a:r>
              <a:rPr dirty="0" sz="1800" spc="-85" i="1">
                <a:latin typeface="Arial"/>
                <a:cs typeface="Arial"/>
              </a:rPr>
              <a:t>açılır.</a:t>
            </a:r>
            <a:endParaRPr sz="1800">
              <a:latin typeface="Arial"/>
              <a:cs typeface="Arial"/>
            </a:endParaRPr>
          </a:p>
          <a:p>
            <a:pPr marL="3580765">
              <a:lnSpc>
                <a:spcPts val="3085"/>
              </a:lnSpc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Arial"/>
              <a:cs typeface="Arial"/>
            </a:endParaRPr>
          </a:p>
          <a:p>
            <a:pPr marL="3584575">
              <a:lnSpc>
                <a:spcPct val="100000"/>
              </a:lnSpc>
              <a:spcBef>
                <a:spcPts val="5"/>
              </a:spcBef>
              <a:tabLst>
                <a:tab pos="4624705" algn="l"/>
                <a:tab pos="5149850" algn="l"/>
                <a:tab pos="6004560" algn="l"/>
              </a:tabLst>
            </a:pPr>
            <a:r>
              <a:rPr dirty="0" sz="1800" spc="-300">
                <a:latin typeface="Arial"/>
                <a:cs typeface="Arial"/>
              </a:rPr>
              <a:t>K</a:t>
            </a:r>
            <a:r>
              <a:rPr dirty="0" sz="1800" spc="-70">
                <a:latin typeface="Arial"/>
                <a:cs typeface="Arial"/>
              </a:rPr>
              <a:t>a</a:t>
            </a:r>
            <a:r>
              <a:rPr dirty="0" sz="1800" spc="-75">
                <a:latin typeface="Arial"/>
                <a:cs typeface="Arial"/>
              </a:rPr>
              <a:t>r</a:t>
            </a:r>
            <a:r>
              <a:rPr dirty="0" sz="1800" spc="-210">
                <a:latin typeface="Arial"/>
                <a:cs typeface="Arial"/>
              </a:rPr>
              <a:t>ş</a:t>
            </a:r>
            <a:r>
              <a:rPr dirty="0" sz="1800" spc="-105">
                <a:latin typeface="Arial"/>
                <a:cs typeface="Arial"/>
              </a:rPr>
              <a:t>ımı</a:t>
            </a:r>
            <a:r>
              <a:rPr dirty="0" sz="1800" spc="-150">
                <a:latin typeface="Arial"/>
                <a:cs typeface="Arial"/>
              </a:rPr>
              <a:t>z</a:t>
            </a:r>
            <a:r>
              <a:rPr dirty="0" sz="1800" spc="-14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40">
                <a:latin typeface="Arial"/>
                <a:cs typeface="Arial"/>
              </a:rPr>
              <a:t>ç</a:t>
            </a:r>
            <a:r>
              <a:rPr dirty="0" sz="1800" spc="-65">
                <a:latin typeface="Arial"/>
                <a:cs typeface="Arial"/>
              </a:rPr>
              <a:t>ı</a:t>
            </a:r>
            <a:r>
              <a:rPr dirty="0" sz="1800" spc="-145">
                <a:latin typeface="Arial"/>
                <a:cs typeface="Arial"/>
              </a:rPr>
              <a:t>k</a:t>
            </a:r>
            <a:r>
              <a:rPr dirty="0" sz="1800" spc="-14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80" i="1">
                <a:latin typeface="Arial"/>
                <a:cs typeface="Arial"/>
              </a:rPr>
              <a:t>A</a:t>
            </a:r>
            <a:r>
              <a:rPr dirty="0" sz="1800" spc="-85" i="1">
                <a:latin typeface="Arial"/>
                <a:cs typeface="Arial"/>
              </a:rPr>
              <a:t>c</a:t>
            </a:r>
            <a:r>
              <a:rPr dirty="0" sz="1800" spc="-5" i="1">
                <a:latin typeface="Arial"/>
                <a:cs typeface="Arial"/>
              </a:rPr>
              <a:t>t</a:t>
            </a:r>
            <a:r>
              <a:rPr dirty="0" sz="1800" spc="-25" i="1">
                <a:latin typeface="Arial"/>
                <a:cs typeface="Arial"/>
              </a:rPr>
              <a:t>i</a:t>
            </a:r>
            <a:r>
              <a:rPr dirty="0" sz="1800" spc="-70" i="1">
                <a:latin typeface="Arial"/>
                <a:cs typeface="Arial"/>
              </a:rPr>
              <a:t>v</a:t>
            </a:r>
            <a:r>
              <a:rPr dirty="0" sz="1800" spc="55" i="1">
                <a:latin typeface="Arial"/>
                <a:cs typeface="Arial"/>
              </a:rPr>
              <a:t>i</a:t>
            </a:r>
            <a:r>
              <a:rPr dirty="0" sz="1800" spc="-10" i="1">
                <a:latin typeface="Arial"/>
                <a:cs typeface="Arial"/>
              </a:rPr>
              <a:t>t</a:t>
            </a:r>
            <a:r>
              <a:rPr dirty="0" sz="1800" spc="-100" i="1">
                <a:latin typeface="Arial"/>
                <a:cs typeface="Arial"/>
              </a:rPr>
              <a:t>y</a:t>
            </a:r>
            <a:r>
              <a:rPr dirty="0" sz="1800" i="1">
                <a:latin typeface="Arial"/>
                <a:cs typeface="Arial"/>
              </a:rPr>
              <a:t>	</a:t>
            </a:r>
            <a:r>
              <a:rPr dirty="0" sz="1800" spc="-365" i="1">
                <a:latin typeface="Arial"/>
                <a:cs typeface="Arial"/>
              </a:rPr>
              <a:t>C</a:t>
            </a:r>
            <a:r>
              <a:rPr dirty="0" sz="1800" spc="-80" i="1">
                <a:latin typeface="Arial"/>
                <a:cs typeface="Arial"/>
              </a:rPr>
              <a:t>o</a:t>
            </a:r>
            <a:r>
              <a:rPr dirty="0" sz="1800" spc="-145" i="1">
                <a:latin typeface="Arial"/>
                <a:cs typeface="Arial"/>
              </a:rPr>
              <a:t>des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14875" y="3214687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29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7"/>
                </a:lnTo>
                <a:lnTo>
                  <a:pt x="773812" y="489655"/>
                </a:lnTo>
                <a:lnTo>
                  <a:pt x="759365" y="534918"/>
                </a:lnTo>
                <a:lnTo>
                  <a:pt x="739778" y="577619"/>
                </a:lnTo>
                <a:lnTo>
                  <a:pt x="715417" y="617388"/>
                </a:lnTo>
                <a:lnTo>
                  <a:pt x="686653" y="653858"/>
                </a:lnTo>
                <a:lnTo>
                  <a:pt x="653852" y="686660"/>
                </a:lnTo>
                <a:lnTo>
                  <a:pt x="617384" y="715426"/>
                </a:lnTo>
                <a:lnTo>
                  <a:pt x="577616" y="739787"/>
                </a:lnTo>
                <a:lnTo>
                  <a:pt x="534917" y="759376"/>
                </a:lnTo>
                <a:lnTo>
                  <a:pt x="489654" y="773824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936563" y="2450020"/>
            <a:ext cx="5127625" cy="1361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80" i="1">
                <a:latin typeface="Arial"/>
                <a:cs typeface="Arial"/>
              </a:rPr>
              <a:t>yerine </a:t>
            </a:r>
            <a:r>
              <a:rPr dirty="0" sz="1800" spc="-55" i="1">
                <a:latin typeface="Arial"/>
                <a:cs typeface="Arial"/>
              </a:rPr>
              <a:t>Project’i </a:t>
            </a:r>
            <a:r>
              <a:rPr dirty="0" sz="1800" spc="-100" i="1">
                <a:latin typeface="Arial"/>
                <a:cs typeface="Arial"/>
              </a:rPr>
              <a:t>seçiyoruz. </a:t>
            </a:r>
            <a:r>
              <a:rPr dirty="0" sz="1800" spc="-140" i="1">
                <a:latin typeface="Arial"/>
                <a:cs typeface="Arial"/>
              </a:rPr>
              <a:t>Çünkü </a:t>
            </a:r>
            <a:r>
              <a:rPr dirty="0" sz="1800" spc="-75" i="1">
                <a:latin typeface="Arial"/>
                <a:cs typeface="Arial"/>
              </a:rPr>
              <a:t>her </a:t>
            </a:r>
            <a:r>
              <a:rPr dirty="0" sz="1800" spc="-60" i="1">
                <a:latin typeface="Arial"/>
                <a:cs typeface="Arial"/>
              </a:rPr>
              <a:t>proje </a:t>
            </a:r>
            <a:r>
              <a:rPr dirty="0" sz="1800" spc="-55" i="1">
                <a:latin typeface="Arial"/>
                <a:cs typeface="Arial"/>
              </a:rPr>
              <a:t>için Activity  </a:t>
            </a:r>
            <a:r>
              <a:rPr dirty="0" sz="1800" spc="-175" i="1">
                <a:latin typeface="Arial"/>
                <a:cs typeface="Arial"/>
              </a:rPr>
              <a:t>Codes </a:t>
            </a:r>
            <a:r>
              <a:rPr dirty="0" sz="1800" spc="-65" i="1">
                <a:latin typeface="Arial"/>
                <a:cs typeface="Arial"/>
              </a:rPr>
              <a:t>tasarımı </a:t>
            </a:r>
            <a:r>
              <a:rPr dirty="0" sz="1800" spc="-60" i="1">
                <a:latin typeface="Arial"/>
                <a:cs typeface="Arial"/>
              </a:rPr>
              <a:t>farklıdır. </a:t>
            </a:r>
            <a:r>
              <a:rPr dirty="0" sz="1800" spc="-110" i="1">
                <a:latin typeface="Arial"/>
                <a:cs typeface="Arial"/>
              </a:rPr>
              <a:t>Daha </a:t>
            </a:r>
            <a:r>
              <a:rPr dirty="0" sz="1800" spc="-90" i="1">
                <a:latin typeface="Arial"/>
                <a:cs typeface="Arial"/>
              </a:rPr>
              <a:t>sonra </a:t>
            </a:r>
            <a:r>
              <a:rPr dirty="0" sz="1800" spc="-95" b="1" i="1">
                <a:latin typeface="Arial"/>
                <a:cs typeface="Arial"/>
              </a:rPr>
              <a:t>Modify </a:t>
            </a:r>
            <a:r>
              <a:rPr dirty="0" sz="1800" spc="-135" b="1" i="1">
                <a:latin typeface="Arial"/>
                <a:cs typeface="Arial"/>
              </a:rPr>
              <a:t>butonunu  </a:t>
            </a:r>
            <a:r>
              <a:rPr dirty="0" sz="1800" spc="-95" b="1" i="1">
                <a:latin typeface="Arial"/>
                <a:cs typeface="Arial"/>
              </a:rPr>
              <a:t>tıklıyoruz.</a:t>
            </a:r>
            <a:endParaRPr sz="1800">
              <a:latin typeface="Arial"/>
              <a:cs typeface="Arial"/>
            </a:endParaRPr>
          </a:p>
          <a:p>
            <a:pPr marL="1080135">
              <a:lnSpc>
                <a:spcPct val="100000"/>
              </a:lnSpc>
              <a:spcBef>
                <a:spcPts val="675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264537" y="810927"/>
            <a:ext cx="8556045" cy="4673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511870" y="809471"/>
            <a:ext cx="7894527" cy="5977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0997" y="798426"/>
            <a:ext cx="8658225" cy="6059805"/>
            <a:chOff x="310997" y="798426"/>
            <a:chExt cx="8658225" cy="6059805"/>
          </a:xfrm>
        </p:grpSpPr>
        <p:sp>
          <p:nvSpPr>
            <p:cNvPr id="4" name="object 4"/>
            <p:cNvSpPr/>
            <p:nvPr/>
          </p:nvSpPr>
          <p:spPr>
            <a:xfrm>
              <a:off x="310997" y="798426"/>
              <a:ext cx="8657732" cy="15925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71599" y="2155990"/>
              <a:ext cx="6062662" cy="47020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429322" y="881281"/>
            <a:ext cx="8142477" cy="5905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375" y="775221"/>
            <a:ext cx="4170679" cy="282956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160145" indent="-233679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90">
                <a:latin typeface="Arial"/>
                <a:cs typeface="Arial"/>
              </a:rPr>
              <a:t>P</a:t>
            </a:r>
            <a:r>
              <a:rPr dirty="0" sz="1800" spc="-90">
                <a:latin typeface="Arial"/>
                <a:cs typeface="Arial"/>
              </a:rPr>
              <a:t>roje </a:t>
            </a:r>
            <a:r>
              <a:rPr dirty="0" sz="1800" spc="-114">
                <a:latin typeface="Arial"/>
                <a:cs typeface="Arial"/>
              </a:rPr>
              <a:t>Tedarik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11601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165">
                <a:latin typeface="Arial"/>
                <a:cs typeface="Arial"/>
              </a:rPr>
              <a:t>Paydaş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70">
                <a:latin typeface="Arial"/>
                <a:cs typeface="Arial"/>
              </a:rPr>
              <a:t>Bilgi Alanları </a:t>
            </a:r>
            <a:r>
              <a:rPr dirty="0" sz="1800" spc="-105">
                <a:latin typeface="Arial"/>
                <a:cs typeface="Arial"/>
              </a:rPr>
              <a:t>ve </a:t>
            </a:r>
            <a:r>
              <a:rPr dirty="0" sz="1800" spc="-135">
                <a:latin typeface="Arial"/>
                <a:cs typeface="Arial"/>
              </a:rPr>
              <a:t>Süreç</a:t>
            </a:r>
            <a:r>
              <a:rPr dirty="0" sz="1800" spc="-17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Grupları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105" b="1">
                <a:latin typeface="Arial"/>
                <a:cs typeface="Arial"/>
              </a:rPr>
              <a:t>İYİ </a:t>
            </a:r>
            <a:r>
              <a:rPr dirty="0" sz="1800" spc="-204" b="1">
                <a:latin typeface="Arial"/>
                <a:cs typeface="Arial"/>
              </a:rPr>
              <a:t>BİR  </a:t>
            </a:r>
            <a:r>
              <a:rPr dirty="0" sz="1800" spc="-300" b="1">
                <a:latin typeface="Arial"/>
                <a:cs typeface="Arial"/>
              </a:rPr>
              <a:t>PROJE  </a:t>
            </a:r>
            <a:r>
              <a:rPr dirty="0" sz="1800" spc="-170" b="1">
                <a:latin typeface="Arial"/>
                <a:cs typeface="Arial"/>
              </a:rPr>
              <a:t>YÖNETİCİSİNİN</a:t>
            </a:r>
            <a:r>
              <a:rPr dirty="0" sz="1800" spc="-295" b="1">
                <a:latin typeface="Arial"/>
                <a:cs typeface="Arial"/>
              </a:rPr>
              <a:t> </a:t>
            </a:r>
            <a:r>
              <a:rPr dirty="0" sz="1800" spc="-254" b="1">
                <a:latin typeface="Arial"/>
                <a:cs typeface="Arial"/>
              </a:rPr>
              <a:t>ÖZELLİKLERİ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160" b="1">
                <a:latin typeface="Arial"/>
                <a:cs typeface="Arial"/>
              </a:rPr>
              <a:t>YÖNETİM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190" b="1">
                <a:latin typeface="Arial"/>
                <a:cs typeface="Arial"/>
              </a:rPr>
              <a:t>YAZILIMLARI</a:t>
            </a:r>
            <a:endParaRPr sz="1800">
              <a:latin typeface="Arial"/>
              <a:cs typeface="Arial"/>
            </a:endParaRPr>
          </a:p>
          <a:p>
            <a:pPr lvl="1"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95">
                <a:latin typeface="Arial"/>
                <a:cs typeface="Arial"/>
              </a:rPr>
              <a:t>Primavera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220" b="1">
                <a:latin typeface="Arial"/>
                <a:cs typeface="Arial"/>
              </a:rPr>
              <a:t>SON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270" b="1">
                <a:latin typeface="Arial"/>
                <a:cs typeface="Arial"/>
              </a:rPr>
              <a:t>SÖZ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280" b="1">
                <a:latin typeface="Arial"/>
                <a:cs typeface="Arial"/>
              </a:rPr>
              <a:t>KAYNAKÇA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310420" y="847551"/>
            <a:ext cx="8571104" cy="3544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22" y="4161917"/>
            <a:ext cx="4139565" cy="2021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spc="-110">
                <a:latin typeface="Arial"/>
                <a:cs typeface="Arial"/>
              </a:rPr>
              <a:t>Burada </a:t>
            </a:r>
            <a:r>
              <a:rPr dirty="0" sz="1800" spc="-155" b="1" i="1">
                <a:latin typeface="Arial"/>
                <a:cs typeface="Arial"/>
              </a:rPr>
              <a:t>Timescale </a:t>
            </a:r>
            <a:r>
              <a:rPr dirty="0" sz="1800" spc="-55" i="1">
                <a:latin typeface="Arial"/>
                <a:cs typeface="Arial"/>
              </a:rPr>
              <a:t>ayarlarını </a:t>
            </a:r>
            <a:r>
              <a:rPr dirty="0" sz="1800" spc="-45" i="1">
                <a:latin typeface="Arial"/>
                <a:cs typeface="Arial"/>
              </a:rPr>
              <a:t>görebiliriz.  </a:t>
            </a:r>
            <a:r>
              <a:rPr dirty="0" sz="1800" spc="-95" i="1">
                <a:latin typeface="Arial"/>
                <a:cs typeface="Arial"/>
              </a:rPr>
              <a:t>Burada </a:t>
            </a:r>
            <a:r>
              <a:rPr dirty="0" sz="1800" spc="-60" i="1">
                <a:latin typeface="Arial"/>
                <a:cs typeface="Arial"/>
              </a:rPr>
              <a:t>takvimin </a:t>
            </a:r>
            <a:r>
              <a:rPr dirty="0" sz="1800" spc="-75" i="1">
                <a:latin typeface="Arial"/>
                <a:cs typeface="Arial"/>
              </a:rPr>
              <a:t>görüntüsünü </a:t>
            </a:r>
            <a:r>
              <a:rPr dirty="0" sz="1800" spc="-55" i="1">
                <a:latin typeface="Arial"/>
                <a:cs typeface="Arial"/>
              </a:rPr>
              <a:t>belirleyebiliriz.  </a:t>
            </a:r>
            <a:r>
              <a:rPr dirty="0" sz="1800" spc="-95" i="1">
                <a:latin typeface="Arial"/>
                <a:cs typeface="Arial"/>
              </a:rPr>
              <a:t>Mesela </a:t>
            </a:r>
            <a:r>
              <a:rPr dirty="0" sz="1800" spc="-170" b="1" i="1">
                <a:latin typeface="Arial"/>
                <a:cs typeface="Arial"/>
              </a:rPr>
              <a:t>Type </a:t>
            </a:r>
            <a:r>
              <a:rPr dirty="0" sz="1800" spc="-55" i="1">
                <a:latin typeface="Arial"/>
                <a:cs typeface="Arial"/>
              </a:rPr>
              <a:t>olarak </a:t>
            </a:r>
            <a:r>
              <a:rPr dirty="0" sz="1800" spc="-140" b="1" i="1">
                <a:latin typeface="Arial"/>
                <a:cs typeface="Arial"/>
              </a:rPr>
              <a:t>Calender </a:t>
            </a:r>
            <a:r>
              <a:rPr dirty="0" sz="1800" spc="-140" i="1">
                <a:latin typeface="Arial"/>
                <a:cs typeface="Arial"/>
              </a:rPr>
              <a:t>seçersek  </a:t>
            </a:r>
            <a:r>
              <a:rPr dirty="0" sz="1800" spc="-55" i="1">
                <a:latin typeface="Arial"/>
                <a:cs typeface="Arial"/>
              </a:rPr>
              <a:t>normal </a:t>
            </a:r>
            <a:r>
              <a:rPr dirty="0" sz="1800" spc="-65" i="1">
                <a:latin typeface="Arial"/>
                <a:cs typeface="Arial"/>
              </a:rPr>
              <a:t>takvim </a:t>
            </a:r>
            <a:r>
              <a:rPr dirty="0" sz="1800" spc="-55" i="1">
                <a:latin typeface="Arial"/>
                <a:cs typeface="Arial"/>
              </a:rPr>
              <a:t>olarak </a:t>
            </a:r>
            <a:r>
              <a:rPr dirty="0" sz="1800" spc="-110" i="1">
                <a:latin typeface="Arial"/>
                <a:cs typeface="Arial"/>
              </a:rPr>
              <a:t>veya </a:t>
            </a:r>
            <a:r>
              <a:rPr dirty="0" sz="1800" spc="-130" b="1" i="1">
                <a:latin typeface="Arial"/>
                <a:cs typeface="Arial"/>
              </a:rPr>
              <a:t>Week </a:t>
            </a:r>
            <a:r>
              <a:rPr dirty="0" sz="1800" spc="-95" b="1" i="1">
                <a:latin typeface="Arial"/>
                <a:cs typeface="Arial"/>
              </a:rPr>
              <a:t>of </a:t>
            </a:r>
            <a:r>
              <a:rPr dirty="0" sz="1800" spc="-165" b="1" i="1">
                <a:latin typeface="Arial"/>
                <a:cs typeface="Arial"/>
              </a:rPr>
              <a:t>Year  </a:t>
            </a:r>
            <a:r>
              <a:rPr dirty="0" sz="1800" spc="-135" i="1">
                <a:latin typeface="Arial"/>
                <a:cs typeface="Arial"/>
              </a:rPr>
              <a:t>seçersek </a:t>
            </a:r>
            <a:r>
              <a:rPr dirty="0" sz="1800" spc="-105" i="1">
                <a:latin typeface="Arial"/>
                <a:cs typeface="Arial"/>
              </a:rPr>
              <a:t>zamanı </a:t>
            </a:r>
            <a:r>
              <a:rPr dirty="0" sz="1800" spc="-30" i="1">
                <a:latin typeface="Arial"/>
                <a:cs typeface="Arial"/>
              </a:rPr>
              <a:t>haftalara </a:t>
            </a:r>
            <a:r>
              <a:rPr dirty="0" sz="1800" spc="-75" i="1">
                <a:latin typeface="Arial"/>
                <a:cs typeface="Arial"/>
              </a:rPr>
              <a:t>göre </a:t>
            </a:r>
            <a:r>
              <a:rPr dirty="0" sz="1800" spc="-80" i="1">
                <a:latin typeface="Arial"/>
                <a:cs typeface="Arial"/>
              </a:rPr>
              <a:t>ayrılmış  </a:t>
            </a:r>
            <a:r>
              <a:rPr dirty="0" sz="1800" spc="-55" i="1">
                <a:latin typeface="Arial"/>
                <a:cs typeface="Arial"/>
              </a:rPr>
              <a:t>olarak</a:t>
            </a:r>
            <a:r>
              <a:rPr dirty="0" sz="1800" spc="-110" i="1">
                <a:latin typeface="Arial"/>
                <a:cs typeface="Arial"/>
              </a:rPr>
              <a:t> </a:t>
            </a:r>
            <a:r>
              <a:rPr dirty="0" sz="1800" spc="-75" i="1">
                <a:latin typeface="Arial"/>
                <a:cs typeface="Arial"/>
              </a:rPr>
              <a:t>görürüz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110" b="1" i="1">
                <a:latin typeface="Arial"/>
                <a:cs typeface="Arial"/>
              </a:rPr>
              <a:t>Grant </a:t>
            </a:r>
            <a:r>
              <a:rPr dirty="0" sz="1800" spc="-130" b="1" i="1">
                <a:latin typeface="Arial"/>
                <a:cs typeface="Arial"/>
              </a:rPr>
              <a:t>Chart </a:t>
            </a:r>
            <a:r>
              <a:rPr dirty="0" sz="1800" spc="-80" i="1">
                <a:latin typeface="Arial"/>
                <a:cs typeface="Arial"/>
              </a:rPr>
              <a:t>ekranında </a:t>
            </a:r>
            <a:r>
              <a:rPr dirty="0" sz="1800" spc="-120" i="1">
                <a:latin typeface="Arial"/>
                <a:cs typeface="Arial"/>
              </a:rPr>
              <a:t>sağ</a:t>
            </a:r>
            <a:r>
              <a:rPr dirty="0" sz="1800" spc="5" i="1">
                <a:latin typeface="Arial"/>
                <a:cs typeface="Arial"/>
              </a:rPr>
              <a:t> </a:t>
            </a:r>
            <a:r>
              <a:rPr dirty="0" sz="1800" spc="-55" i="1">
                <a:latin typeface="Arial"/>
                <a:cs typeface="Arial"/>
              </a:rPr>
              <a:t>tıklayıp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250" y="6158280"/>
            <a:ext cx="42221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30" b="1" i="1">
                <a:latin typeface="Arial"/>
                <a:cs typeface="Arial"/>
              </a:rPr>
              <a:t>Attachments’ </a:t>
            </a:r>
            <a:r>
              <a:rPr dirty="0" sz="1800" spc="-80" i="1">
                <a:latin typeface="Arial"/>
                <a:cs typeface="Arial"/>
              </a:rPr>
              <a:t>dan </a:t>
            </a:r>
            <a:r>
              <a:rPr dirty="0" sz="1800" spc="-175" b="1" i="1">
                <a:latin typeface="Arial"/>
                <a:cs typeface="Arial"/>
              </a:rPr>
              <a:t>Text </a:t>
            </a:r>
            <a:r>
              <a:rPr dirty="0" sz="1800" i="1">
                <a:latin typeface="Arial"/>
                <a:cs typeface="Arial"/>
              </a:rPr>
              <a:t>‘i </a:t>
            </a:r>
            <a:r>
              <a:rPr dirty="0" sz="1800" spc="-140" i="1">
                <a:latin typeface="Arial"/>
                <a:cs typeface="Arial"/>
              </a:rPr>
              <a:t>seçersek </a:t>
            </a:r>
            <a:r>
              <a:rPr dirty="0" sz="1800" spc="-80" i="1">
                <a:latin typeface="Arial"/>
                <a:cs typeface="Arial"/>
              </a:rPr>
              <a:t>bu ekranda  </a:t>
            </a:r>
            <a:r>
              <a:rPr dirty="0" sz="1800" spc="-35" i="1">
                <a:latin typeface="Arial"/>
                <a:cs typeface="Arial"/>
              </a:rPr>
              <a:t>aktivitenin </a:t>
            </a:r>
            <a:r>
              <a:rPr dirty="0" sz="1800" spc="-85" i="1">
                <a:latin typeface="Arial"/>
                <a:cs typeface="Arial"/>
              </a:rPr>
              <a:t>yanına </a:t>
            </a:r>
            <a:r>
              <a:rPr dirty="0" sz="1800" spc="-20" i="1">
                <a:latin typeface="Arial"/>
                <a:cs typeface="Arial"/>
              </a:rPr>
              <a:t>not </a:t>
            </a:r>
            <a:r>
              <a:rPr dirty="0" sz="1800" spc="-85" i="1">
                <a:latin typeface="Arial"/>
                <a:cs typeface="Arial"/>
              </a:rPr>
              <a:t>almamızı</a:t>
            </a:r>
            <a:r>
              <a:rPr dirty="0" sz="1800" spc="-240" i="1">
                <a:latin typeface="Arial"/>
                <a:cs typeface="Arial"/>
              </a:rPr>
              <a:t> </a:t>
            </a:r>
            <a:r>
              <a:rPr dirty="0" sz="1800" spc="-90" i="1">
                <a:latin typeface="Arial"/>
                <a:cs typeface="Arial"/>
              </a:rPr>
              <a:t>sağlar.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4459" y="804329"/>
            <a:ext cx="26276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20" b="1">
                <a:solidFill>
                  <a:srgbClr val="C00000"/>
                </a:solidFill>
                <a:latin typeface="Arial"/>
                <a:cs typeface="Arial"/>
              </a:rPr>
              <a:t>GRANT </a:t>
            </a:r>
            <a:r>
              <a:rPr dirty="0" sz="1800" spc="-250" b="1">
                <a:solidFill>
                  <a:srgbClr val="C00000"/>
                </a:solidFill>
                <a:latin typeface="Arial"/>
                <a:cs typeface="Arial"/>
              </a:rPr>
              <a:t>CHART</a:t>
            </a:r>
            <a:r>
              <a:rPr dirty="0" sz="1800" spc="-29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220" b="1">
                <a:solidFill>
                  <a:srgbClr val="C00000"/>
                </a:solidFill>
                <a:latin typeface="Arial"/>
                <a:cs typeface="Arial"/>
              </a:rPr>
              <a:t>DÜZENLEME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2261" y="1961502"/>
            <a:ext cx="43421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550" algn="l"/>
                <a:tab pos="1270000" algn="l"/>
                <a:tab pos="2038350" algn="l"/>
                <a:tab pos="2783840" algn="l"/>
                <a:tab pos="3950335" algn="l"/>
              </a:tabLst>
            </a:pPr>
            <a:r>
              <a:rPr dirty="0" sz="1800" spc="-330">
                <a:latin typeface="Arial"/>
                <a:cs typeface="Arial"/>
              </a:rPr>
              <a:t>E</a:t>
            </a:r>
            <a:r>
              <a:rPr dirty="0" sz="1800" spc="-85">
                <a:latin typeface="Arial"/>
                <a:cs typeface="Arial"/>
              </a:rPr>
              <a:t>k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60">
                <a:latin typeface="Arial"/>
                <a:cs typeface="Arial"/>
              </a:rPr>
              <a:t>o</a:t>
            </a:r>
            <a:r>
              <a:rPr dirty="0" sz="1800" spc="-45">
                <a:latin typeface="Arial"/>
                <a:cs typeface="Arial"/>
              </a:rPr>
              <a:t>la</a:t>
            </a:r>
            <a:r>
              <a:rPr dirty="0" sz="1800" spc="-75">
                <a:latin typeface="Arial"/>
                <a:cs typeface="Arial"/>
              </a:rPr>
              <a:t>r</a:t>
            </a:r>
            <a:r>
              <a:rPr dirty="0" sz="1800" spc="-145">
                <a:latin typeface="Arial"/>
                <a:cs typeface="Arial"/>
              </a:rPr>
              <a:t>a</a:t>
            </a:r>
            <a:r>
              <a:rPr dirty="0" sz="1800" spc="-85">
                <a:latin typeface="Arial"/>
                <a:cs typeface="Arial"/>
              </a:rPr>
              <a:t>k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95" i="1">
                <a:latin typeface="Arial"/>
                <a:cs typeface="Arial"/>
              </a:rPr>
              <a:t>G</a:t>
            </a:r>
            <a:r>
              <a:rPr dirty="0" sz="1800" spc="-80" i="1">
                <a:latin typeface="Arial"/>
                <a:cs typeface="Arial"/>
              </a:rPr>
              <a:t>r</a:t>
            </a:r>
            <a:r>
              <a:rPr dirty="0" sz="1800" spc="-85" i="1">
                <a:latin typeface="Arial"/>
                <a:cs typeface="Arial"/>
              </a:rPr>
              <a:t>a</a:t>
            </a:r>
            <a:r>
              <a:rPr dirty="0" sz="1800" spc="-50" i="1">
                <a:latin typeface="Arial"/>
                <a:cs typeface="Arial"/>
              </a:rPr>
              <a:t>n</a:t>
            </a:r>
            <a:r>
              <a:rPr dirty="0" sz="1800" i="1">
                <a:latin typeface="Arial"/>
                <a:cs typeface="Arial"/>
              </a:rPr>
              <a:t>t	</a:t>
            </a:r>
            <a:r>
              <a:rPr dirty="0" sz="1800" spc="-365" i="1">
                <a:latin typeface="Arial"/>
                <a:cs typeface="Arial"/>
              </a:rPr>
              <a:t>C</a:t>
            </a:r>
            <a:r>
              <a:rPr dirty="0" sz="1800" spc="-65" i="1">
                <a:latin typeface="Arial"/>
                <a:cs typeface="Arial"/>
              </a:rPr>
              <a:t>ha</a:t>
            </a:r>
            <a:r>
              <a:rPr dirty="0" sz="1800" spc="15" i="1">
                <a:latin typeface="Arial"/>
                <a:cs typeface="Arial"/>
              </a:rPr>
              <a:t>r</a:t>
            </a:r>
            <a:r>
              <a:rPr dirty="0" sz="1800" i="1">
                <a:latin typeface="Arial"/>
                <a:cs typeface="Arial"/>
              </a:rPr>
              <a:t>t	</a:t>
            </a:r>
            <a:r>
              <a:rPr dirty="0" sz="1800" spc="-145" i="1">
                <a:latin typeface="Arial"/>
                <a:cs typeface="Arial"/>
              </a:rPr>
              <a:t>e</a:t>
            </a:r>
            <a:r>
              <a:rPr dirty="0" sz="1800" spc="-90" i="1">
                <a:latin typeface="Arial"/>
                <a:cs typeface="Arial"/>
              </a:rPr>
              <a:t>k</a:t>
            </a:r>
            <a:r>
              <a:rPr dirty="0" sz="1800" spc="15" i="1">
                <a:latin typeface="Arial"/>
                <a:cs typeface="Arial"/>
              </a:rPr>
              <a:t>r</a:t>
            </a:r>
            <a:r>
              <a:rPr dirty="0" sz="1800" spc="-105" i="1">
                <a:latin typeface="Arial"/>
                <a:cs typeface="Arial"/>
              </a:rPr>
              <a:t>an</a:t>
            </a:r>
            <a:r>
              <a:rPr dirty="0" sz="1800" spc="-50" i="1">
                <a:latin typeface="Arial"/>
                <a:cs typeface="Arial"/>
              </a:rPr>
              <a:t>ı</a:t>
            </a:r>
            <a:r>
              <a:rPr dirty="0" sz="1800" spc="-85" i="1">
                <a:latin typeface="Arial"/>
                <a:cs typeface="Arial"/>
              </a:rPr>
              <a:t>n</a:t>
            </a:r>
            <a:r>
              <a:rPr dirty="0" sz="1800" spc="-90" i="1">
                <a:latin typeface="Arial"/>
                <a:cs typeface="Arial"/>
              </a:rPr>
              <a:t>d</a:t>
            </a:r>
            <a:r>
              <a:rPr dirty="0" sz="1800" spc="-80" i="1">
                <a:latin typeface="Arial"/>
                <a:cs typeface="Arial"/>
              </a:rPr>
              <a:t>a</a:t>
            </a:r>
            <a:r>
              <a:rPr dirty="0" sz="1800" i="1">
                <a:latin typeface="Arial"/>
                <a:cs typeface="Arial"/>
              </a:rPr>
              <a:t>	</a:t>
            </a:r>
            <a:r>
              <a:rPr dirty="0" sz="1800" spc="-80" i="1">
                <a:latin typeface="Arial"/>
                <a:cs typeface="Arial"/>
              </a:rPr>
              <a:t>b</a:t>
            </a:r>
            <a:r>
              <a:rPr dirty="0" sz="1800" spc="-145" i="1">
                <a:latin typeface="Arial"/>
                <a:cs typeface="Arial"/>
              </a:rPr>
              <a:t>a</a:t>
            </a:r>
            <a:r>
              <a:rPr dirty="0" sz="1800" spc="-130" i="1">
                <a:latin typeface="Arial"/>
                <a:cs typeface="Arial"/>
              </a:rPr>
              <a:t>z</a:t>
            </a:r>
            <a:r>
              <a:rPr dirty="0" sz="1800" spc="-90" i="1">
                <a:latin typeface="Arial"/>
                <a:cs typeface="Arial"/>
              </a:rPr>
              <a:t>ı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2032" y="2235822"/>
            <a:ext cx="434276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spc="-85" i="1">
                <a:latin typeface="Arial"/>
                <a:cs typeface="Arial"/>
              </a:rPr>
              <a:t>düzenlemelerin </a:t>
            </a:r>
            <a:r>
              <a:rPr dirty="0" sz="1800" spc="-90" i="1">
                <a:latin typeface="Arial"/>
                <a:cs typeface="Arial"/>
              </a:rPr>
              <a:t>nasıl </a:t>
            </a:r>
            <a:r>
              <a:rPr dirty="0" sz="1800" spc="-70" i="1">
                <a:latin typeface="Arial"/>
                <a:cs typeface="Arial"/>
              </a:rPr>
              <a:t>olduğunu </a:t>
            </a:r>
            <a:r>
              <a:rPr dirty="0" sz="1800" spc="-50" i="1">
                <a:latin typeface="Arial"/>
                <a:cs typeface="Arial"/>
              </a:rPr>
              <a:t>görelim. </a:t>
            </a:r>
            <a:r>
              <a:rPr dirty="0" sz="1800" spc="-80" i="1">
                <a:latin typeface="Arial"/>
                <a:cs typeface="Arial"/>
              </a:rPr>
              <a:t>Grant  </a:t>
            </a:r>
            <a:r>
              <a:rPr dirty="0" sz="1800" spc="-95" i="1">
                <a:latin typeface="Arial"/>
                <a:cs typeface="Arial"/>
              </a:rPr>
              <a:t>Chart </a:t>
            </a:r>
            <a:r>
              <a:rPr dirty="0" sz="1800" spc="-80" i="1">
                <a:latin typeface="Arial"/>
                <a:cs typeface="Arial"/>
              </a:rPr>
              <a:t>ekranında </a:t>
            </a:r>
            <a:r>
              <a:rPr dirty="0" sz="1800" spc="-120" i="1">
                <a:latin typeface="Arial"/>
                <a:cs typeface="Arial"/>
              </a:rPr>
              <a:t>sağ </a:t>
            </a:r>
            <a:r>
              <a:rPr dirty="0" sz="1800" spc="-45" i="1">
                <a:latin typeface="Arial"/>
                <a:cs typeface="Arial"/>
              </a:rPr>
              <a:t>tıkladıktan </a:t>
            </a:r>
            <a:r>
              <a:rPr dirty="0" sz="1800" spc="-90" i="1">
                <a:latin typeface="Arial"/>
                <a:cs typeface="Arial"/>
              </a:rPr>
              <a:t>sonra  </a:t>
            </a:r>
            <a:r>
              <a:rPr dirty="0" sz="1800" spc="-120" i="1">
                <a:latin typeface="Arial"/>
                <a:cs typeface="Arial"/>
              </a:rPr>
              <a:t>Timescale </a:t>
            </a:r>
            <a:r>
              <a:rPr dirty="0" sz="1800" spc="-70" i="1">
                <a:latin typeface="Arial"/>
                <a:cs typeface="Arial"/>
              </a:rPr>
              <a:t>butonuna</a:t>
            </a:r>
            <a:r>
              <a:rPr dirty="0" sz="1800" spc="15" i="1">
                <a:latin typeface="Arial"/>
                <a:cs typeface="Arial"/>
              </a:rPr>
              <a:t> </a:t>
            </a:r>
            <a:r>
              <a:rPr dirty="0" sz="1800" spc="-85" i="1">
                <a:latin typeface="Arial"/>
                <a:cs typeface="Arial"/>
              </a:rPr>
              <a:t>basalım.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14875" y="857224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30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9"/>
                </a:lnTo>
                <a:lnTo>
                  <a:pt x="773812" y="489659"/>
                </a:lnTo>
                <a:lnTo>
                  <a:pt x="759365" y="534924"/>
                </a:lnTo>
                <a:lnTo>
                  <a:pt x="739778" y="577625"/>
                </a:lnTo>
                <a:lnTo>
                  <a:pt x="715417" y="617394"/>
                </a:lnTo>
                <a:lnTo>
                  <a:pt x="686653" y="653863"/>
                </a:lnTo>
                <a:lnTo>
                  <a:pt x="653852" y="686664"/>
                </a:lnTo>
                <a:lnTo>
                  <a:pt x="617384" y="715429"/>
                </a:lnTo>
                <a:lnTo>
                  <a:pt x="577616" y="739790"/>
                </a:lnTo>
                <a:lnTo>
                  <a:pt x="534917" y="759378"/>
                </a:lnTo>
                <a:lnTo>
                  <a:pt x="489654" y="773825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004599" y="1001217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43375" y="4643437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29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9"/>
                </a:lnTo>
                <a:lnTo>
                  <a:pt x="773812" y="489659"/>
                </a:lnTo>
                <a:lnTo>
                  <a:pt x="759365" y="534924"/>
                </a:lnTo>
                <a:lnTo>
                  <a:pt x="739778" y="577625"/>
                </a:lnTo>
                <a:lnTo>
                  <a:pt x="715417" y="617394"/>
                </a:lnTo>
                <a:lnTo>
                  <a:pt x="686653" y="653863"/>
                </a:lnTo>
                <a:lnTo>
                  <a:pt x="653852" y="686664"/>
                </a:lnTo>
                <a:lnTo>
                  <a:pt x="617384" y="715429"/>
                </a:lnTo>
                <a:lnTo>
                  <a:pt x="577616" y="739790"/>
                </a:lnTo>
                <a:lnTo>
                  <a:pt x="534917" y="759378"/>
                </a:lnTo>
                <a:lnTo>
                  <a:pt x="489654" y="773825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5"/>
                </a:lnTo>
                <a:lnTo>
                  <a:pt x="250901" y="759378"/>
                </a:lnTo>
                <a:lnTo>
                  <a:pt x="208200" y="739790"/>
                </a:lnTo>
                <a:lnTo>
                  <a:pt x="168430" y="715429"/>
                </a:lnTo>
                <a:lnTo>
                  <a:pt x="131961" y="686664"/>
                </a:lnTo>
                <a:lnTo>
                  <a:pt x="99160" y="653863"/>
                </a:lnTo>
                <a:lnTo>
                  <a:pt x="70395" y="617394"/>
                </a:lnTo>
                <a:lnTo>
                  <a:pt x="46034" y="577625"/>
                </a:lnTo>
                <a:lnTo>
                  <a:pt x="26446" y="534924"/>
                </a:lnTo>
                <a:lnTo>
                  <a:pt x="11999" y="489659"/>
                </a:lnTo>
                <a:lnTo>
                  <a:pt x="3061" y="442199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433087" y="4787430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6391" y="1185092"/>
            <a:ext cx="4202060" cy="2854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3316" y="728205"/>
            <a:ext cx="8558530" cy="47193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just" marL="13335">
              <a:lnSpc>
                <a:spcPct val="100000"/>
              </a:lnSpc>
              <a:spcBef>
                <a:spcPts val="700"/>
              </a:spcBef>
            </a:pPr>
            <a:r>
              <a:rPr dirty="0" sz="1800" spc="-245" b="1">
                <a:solidFill>
                  <a:srgbClr val="C00000"/>
                </a:solidFill>
                <a:latin typeface="Arial"/>
                <a:cs typeface="Arial"/>
              </a:rPr>
              <a:t>RAPOR</a:t>
            </a:r>
            <a:r>
              <a:rPr dirty="0" sz="1800" spc="-1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55" b="1">
                <a:solidFill>
                  <a:srgbClr val="C00000"/>
                </a:solidFill>
                <a:latin typeface="Arial"/>
                <a:cs typeface="Arial"/>
              </a:rPr>
              <a:t>ALINMASI</a:t>
            </a:r>
            <a:endParaRPr sz="1800">
              <a:latin typeface="Arial"/>
              <a:cs typeface="Arial"/>
            </a:endParaRPr>
          </a:p>
          <a:p>
            <a:pPr algn="just" marL="12700" marR="5080" indent="635">
              <a:lnSpc>
                <a:spcPct val="100000"/>
              </a:lnSpc>
              <a:spcBef>
                <a:spcPts val="595"/>
              </a:spcBef>
            </a:pPr>
            <a:r>
              <a:rPr dirty="0" sz="1800" spc="-105">
                <a:latin typeface="Arial"/>
                <a:cs typeface="Arial"/>
              </a:rPr>
              <a:t>Soldaki </a:t>
            </a:r>
            <a:r>
              <a:rPr dirty="0" sz="1800" spc="-70">
                <a:latin typeface="Arial"/>
                <a:cs typeface="Arial"/>
              </a:rPr>
              <a:t>menüden </a:t>
            </a:r>
            <a:r>
              <a:rPr dirty="0" sz="1800" spc="-120">
                <a:latin typeface="Arial"/>
                <a:cs typeface="Arial"/>
              </a:rPr>
              <a:t>veya </a:t>
            </a:r>
            <a:r>
              <a:rPr dirty="0" sz="1800" spc="-204" b="1" i="1">
                <a:latin typeface="Arial"/>
                <a:cs typeface="Arial"/>
              </a:rPr>
              <a:t>Tools </a:t>
            </a:r>
            <a:r>
              <a:rPr dirty="0" sz="1800" spc="-155" b="1" i="1">
                <a:latin typeface="Arial"/>
                <a:cs typeface="Arial"/>
              </a:rPr>
              <a:t>&gt; </a:t>
            </a:r>
            <a:r>
              <a:rPr dirty="0" sz="1800" spc="-160" b="1" i="1">
                <a:latin typeface="Arial"/>
                <a:cs typeface="Arial"/>
              </a:rPr>
              <a:t>Reports </a:t>
            </a:r>
            <a:r>
              <a:rPr dirty="0" sz="1800" spc="-155" b="1" i="1">
                <a:latin typeface="Arial"/>
                <a:cs typeface="Arial"/>
              </a:rPr>
              <a:t>&gt; Reports </a:t>
            </a:r>
            <a:r>
              <a:rPr dirty="0" sz="1800" spc="-65" i="1">
                <a:latin typeface="Arial"/>
                <a:cs typeface="Arial"/>
              </a:rPr>
              <a:t>yolu </a:t>
            </a:r>
            <a:r>
              <a:rPr dirty="0" sz="1800" spc="-75" i="1">
                <a:latin typeface="Arial"/>
                <a:cs typeface="Arial"/>
              </a:rPr>
              <a:t>izlenir. </a:t>
            </a:r>
            <a:r>
              <a:rPr dirty="0" sz="1800" spc="-110" i="1">
                <a:latin typeface="Arial"/>
                <a:cs typeface="Arial"/>
              </a:rPr>
              <a:t>Listeden </a:t>
            </a:r>
            <a:r>
              <a:rPr dirty="0" sz="1800" spc="-50" i="1">
                <a:latin typeface="Arial"/>
                <a:cs typeface="Arial"/>
              </a:rPr>
              <a:t>rapor </a:t>
            </a:r>
            <a:r>
              <a:rPr dirty="0" sz="1800" spc="-70" i="1">
                <a:latin typeface="Arial"/>
                <a:cs typeface="Arial"/>
              </a:rPr>
              <a:t>oluşturacak  </a:t>
            </a:r>
            <a:r>
              <a:rPr dirty="0" sz="1800" spc="-60" i="1">
                <a:latin typeface="Arial"/>
                <a:cs typeface="Arial"/>
              </a:rPr>
              <a:t>grup </a:t>
            </a:r>
            <a:r>
              <a:rPr dirty="0" sz="1800" spc="-65" i="1">
                <a:latin typeface="Arial"/>
                <a:cs typeface="Arial"/>
              </a:rPr>
              <a:t>seçilebilir </a:t>
            </a:r>
            <a:r>
              <a:rPr dirty="0" sz="1800" spc="-110" i="1">
                <a:latin typeface="Arial"/>
                <a:cs typeface="Arial"/>
              </a:rPr>
              <a:t>veya </a:t>
            </a:r>
            <a:r>
              <a:rPr dirty="0" sz="1800" spc="-100" i="1">
                <a:latin typeface="Arial"/>
                <a:cs typeface="Arial"/>
              </a:rPr>
              <a:t>sağdan </a:t>
            </a:r>
            <a:r>
              <a:rPr dirty="0" sz="1800" spc="-170" b="1" i="1">
                <a:latin typeface="Arial"/>
                <a:cs typeface="Arial"/>
              </a:rPr>
              <a:t>Add </a:t>
            </a:r>
            <a:r>
              <a:rPr dirty="0" sz="1800" spc="-40">
                <a:latin typeface="Arial"/>
                <a:cs typeface="Arial"/>
              </a:rPr>
              <a:t>butonu </a:t>
            </a:r>
            <a:r>
              <a:rPr dirty="0" sz="1800" spc="-30">
                <a:latin typeface="Arial"/>
                <a:cs typeface="Arial"/>
              </a:rPr>
              <a:t>ile </a:t>
            </a:r>
            <a:r>
              <a:rPr dirty="0" sz="1800" spc="-80">
                <a:latin typeface="Arial"/>
                <a:cs typeface="Arial"/>
              </a:rPr>
              <a:t>biz </a:t>
            </a:r>
            <a:r>
              <a:rPr dirty="0" sz="1800" spc="-40">
                <a:latin typeface="Arial"/>
                <a:cs typeface="Arial"/>
              </a:rPr>
              <a:t>belirleyebiliriz. </a:t>
            </a:r>
            <a:r>
              <a:rPr dirty="0" sz="1800" spc="-105" b="1" i="1">
                <a:latin typeface="Arial"/>
                <a:cs typeface="Arial"/>
              </a:rPr>
              <a:t>New </a:t>
            </a:r>
            <a:r>
              <a:rPr dirty="0" sz="1800" spc="-130" b="1" i="1">
                <a:latin typeface="Arial"/>
                <a:cs typeface="Arial"/>
              </a:rPr>
              <a:t>Project </a:t>
            </a:r>
            <a:r>
              <a:rPr dirty="0" sz="1800" spc="-145" b="1" i="1">
                <a:latin typeface="Arial"/>
                <a:cs typeface="Arial"/>
              </a:rPr>
              <a:t>sonrasında </a:t>
            </a:r>
            <a:r>
              <a:rPr dirty="0" sz="1800" spc="-114" b="1" i="1">
                <a:latin typeface="Arial"/>
                <a:cs typeface="Arial"/>
              </a:rPr>
              <a:t>Next  </a:t>
            </a:r>
            <a:r>
              <a:rPr dirty="0" sz="1800" spc="-114" b="1" i="1">
                <a:latin typeface="Arial"/>
                <a:cs typeface="Arial"/>
              </a:rPr>
              <a:t>denir </a:t>
            </a:r>
            <a:r>
              <a:rPr dirty="0" sz="1800" spc="-135" b="1" i="1">
                <a:latin typeface="Arial"/>
                <a:cs typeface="Arial"/>
              </a:rPr>
              <a:t>ve </a:t>
            </a:r>
            <a:r>
              <a:rPr dirty="0" sz="1800" spc="-125" b="1" i="1">
                <a:latin typeface="Arial"/>
                <a:cs typeface="Arial"/>
              </a:rPr>
              <a:t>örneğin Activities </a:t>
            </a:r>
            <a:r>
              <a:rPr dirty="0" sz="1800" spc="-135" b="1" i="1">
                <a:latin typeface="Arial"/>
                <a:cs typeface="Arial"/>
              </a:rPr>
              <a:t>seçilir ve </a:t>
            </a:r>
            <a:r>
              <a:rPr dirty="0" sz="1800" spc="-125" b="1" i="1">
                <a:latin typeface="Arial"/>
                <a:cs typeface="Arial"/>
              </a:rPr>
              <a:t>yine </a:t>
            </a:r>
            <a:r>
              <a:rPr dirty="0" sz="1800" spc="-114" b="1" i="1">
                <a:latin typeface="Arial"/>
                <a:cs typeface="Arial"/>
              </a:rPr>
              <a:t>Next </a:t>
            </a:r>
            <a:r>
              <a:rPr dirty="0" sz="1800" spc="-120" b="1" i="1">
                <a:latin typeface="Arial"/>
                <a:cs typeface="Arial"/>
              </a:rPr>
              <a:t>denir.</a:t>
            </a:r>
            <a:r>
              <a:rPr dirty="0" sz="1800" spc="260" b="1" i="1">
                <a:latin typeface="Arial"/>
                <a:cs typeface="Arial"/>
              </a:rPr>
              <a:t> </a:t>
            </a:r>
            <a:r>
              <a:rPr dirty="0" sz="1800" spc="-140" b="1" i="1">
                <a:latin typeface="Arial"/>
                <a:cs typeface="Arial"/>
              </a:rPr>
              <a:t>Bir </a:t>
            </a:r>
            <a:r>
              <a:rPr dirty="0" sz="1800" spc="-130" b="1" i="1">
                <a:latin typeface="Arial"/>
                <a:cs typeface="Arial"/>
              </a:rPr>
              <a:t>sonraki </a:t>
            </a:r>
            <a:r>
              <a:rPr dirty="0" sz="1800" spc="-110" b="1" i="1">
                <a:latin typeface="Arial"/>
                <a:cs typeface="Arial"/>
              </a:rPr>
              <a:t>ekranda </a:t>
            </a:r>
            <a:r>
              <a:rPr dirty="0" sz="1800" spc="-165" b="1" i="1">
                <a:latin typeface="Arial"/>
                <a:cs typeface="Arial"/>
              </a:rPr>
              <a:t>seçimi  </a:t>
            </a:r>
            <a:r>
              <a:rPr dirty="0" sz="1800" spc="-95" b="1" i="1">
                <a:latin typeface="Arial"/>
                <a:cs typeface="Arial"/>
              </a:rPr>
              <a:t>tamamlayıp </a:t>
            </a:r>
            <a:r>
              <a:rPr dirty="0" sz="1800" spc="-130" b="1" i="1">
                <a:latin typeface="Arial"/>
                <a:cs typeface="Arial"/>
              </a:rPr>
              <a:t>yeniden </a:t>
            </a:r>
            <a:r>
              <a:rPr dirty="0" sz="1800" spc="-114" b="1" i="1">
                <a:latin typeface="Arial"/>
                <a:cs typeface="Arial"/>
              </a:rPr>
              <a:t>Next denir </a:t>
            </a:r>
            <a:r>
              <a:rPr dirty="0" sz="1800" spc="-135" b="1" i="1">
                <a:latin typeface="Arial"/>
                <a:cs typeface="Arial"/>
              </a:rPr>
              <a:t>ve </a:t>
            </a:r>
            <a:r>
              <a:rPr dirty="0" sz="1800" spc="-80" b="1" i="1">
                <a:latin typeface="Arial"/>
                <a:cs typeface="Arial"/>
              </a:rPr>
              <a:t>ayrıntı </a:t>
            </a:r>
            <a:r>
              <a:rPr dirty="0" sz="1800" spc="-135" b="1" i="1">
                <a:latin typeface="Arial"/>
                <a:cs typeface="Arial"/>
              </a:rPr>
              <a:t>için </a:t>
            </a:r>
            <a:r>
              <a:rPr dirty="0" sz="1800" spc="-195" b="1" i="1">
                <a:latin typeface="Arial"/>
                <a:cs typeface="Arial"/>
              </a:rPr>
              <a:t>Columns  </a:t>
            </a:r>
            <a:r>
              <a:rPr dirty="0" sz="1800" spc="-125" b="1" i="1">
                <a:latin typeface="Arial"/>
                <a:cs typeface="Arial"/>
              </a:rPr>
              <a:t>butonuna </a:t>
            </a:r>
            <a:r>
              <a:rPr dirty="0" sz="1800" spc="-85" b="1" i="1">
                <a:latin typeface="Arial"/>
                <a:cs typeface="Arial"/>
              </a:rPr>
              <a:t>tıklanır. </a:t>
            </a:r>
            <a:r>
              <a:rPr dirty="0" sz="1800" spc="-120" b="1" i="1">
                <a:latin typeface="Arial"/>
                <a:cs typeface="Arial"/>
              </a:rPr>
              <a:t>Gerekli  </a:t>
            </a:r>
            <a:r>
              <a:rPr dirty="0" sz="1800" spc="-145" b="1" i="1">
                <a:latin typeface="Arial"/>
                <a:cs typeface="Arial"/>
              </a:rPr>
              <a:t>seçimlerden sonra </a:t>
            </a:r>
            <a:r>
              <a:rPr dirty="0" sz="1800" spc="-130" b="1" i="1">
                <a:latin typeface="Arial"/>
                <a:cs typeface="Arial"/>
              </a:rPr>
              <a:t>yeniden </a:t>
            </a:r>
            <a:r>
              <a:rPr dirty="0" sz="1800" spc="-114" b="1" i="1">
                <a:latin typeface="Arial"/>
                <a:cs typeface="Arial"/>
              </a:rPr>
              <a:t>Next </a:t>
            </a:r>
            <a:r>
              <a:rPr dirty="0" sz="1800" spc="-120" b="1" i="1">
                <a:latin typeface="Arial"/>
                <a:cs typeface="Arial"/>
              </a:rPr>
              <a:t>denir. </a:t>
            </a:r>
            <a:r>
              <a:rPr dirty="0" sz="1800" spc="-140" b="1" i="1">
                <a:latin typeface="Arial"/>
                <a:cs typeface="Arial"/>
              </a:rPr>
              <a:t>Bir </a:t>
            </a:r>
            <a:r>
              <a:rPr dirty="0" sz="1800" spc="-135" b="1" i="1">
                <a:latin typeface="Arial"/>
                <a:cs typeface="Arial"/>
              </a:rPr>
              <a:t>sonraki </a:t>
            </a:r>
            <a:r>
              <a:rPr dirty="0" sz="1800" spc="-110" b="1" i="1">
                <a:latin typeface="Arial"/>
                <a:cs typeface="Arial"/>
              </a:rPr>
              <a:t>ekranda </a:t>
            </a:r>
            <a:r>
              <a:rPr dirty="0" sz="1800" spc="-125" b="1" i="1">
                <a:latin typeface="Arial"/>
                <a:cs typeface="Arial"/>
              </a:rPr>
              <a:t>yine </a:t>
            </a:r>
            <a:r>
              <a:rPr dirty="0" sz="1800" spc="-114" b="1" i="1">
                <a:latin typeface="Arial"/>
                <a:cs typeface="Arial"/>
              </a:rPr>
              <a:t>Next </a:t>
            </a:r>
            <a:r>
              <a:rPr dirty="0" sz="1800" spc="-110" b="1" i="1">
                <a:latin typeface="Arial"/>
                <a:cs typeface="Arial"/>
              </a:rPr>
              <a:t>denilerek </a:t>
            </a:r>
            <a:r>
              <a:rPr dirty="0" sz="1800" spc="-200" b="1" i="1">
                <a:latin typeface="Arial"/>
                <a:cs typeface="Arial"/>
              </a:rPr>
              <a:t>Run </a:t>
            </a:r>
            <a:r>
              <a:rPr dirty="0" sz="1800" spc="-135" b="1" i="1">
                <a:latin typeface="Arial"/>
                <a:cs typeface="Arial"/>
              </a:rPr>
              <a:t>Report  </a:t>
            </a:r>
            <a:r>
              <a:rPr dirty="0" sz="1800" spc="-125" b="1" i="1">
                <a:latin typeface="Arial"/>
                <a:cs typeface="Arial"/>
              </a:rPr>
              <a:t>butonuna </a:t>
            </a:r>
            <a:r>
              <a:rPr dirty="0" sz="1800" spc="-114" b="1" i="1">
                <a:latin typeface="Arial"/>
                <a:cs typeface="Arial"/>
              </a:rPr>
              <a:t>basılır. </a:t>
            </a:r>
            <a:r>
              <a:rPr dirty="0" sz="1800" spc="-130" b="1" i="1">
                <a:latin typeface="Arial"/>
                <a:cs typeface="Arial"/>
              </a:rPr>
              <a:t>Burada </a:t>
            </a:r>
            <a:r>
              <a:rPr dirty="0" sz="1800" spc="-204" b="1" i="1">
                <a:latin typeface="Arial"/>
                <a:cs typeface="Arial"/>
              </a:rPr>
              <a:t>Excel </a:t>
            </a:r>
            <a:r>
              <a:rPr dirty="0" sz="1800" spc="-135" b="1" i="1">
                <a:latin typeface="Arial"/>
                <a:cs typeface="Arial"/>
              </a:rPr>
              <a:t>için </a:t>
            </a:r>
            <a:r>
              <a:rPr dirty="0" sz="1800" spc="-200" b="1" i="1">
                <a:latin typeface="Arial"/>
                <a:cs typeface="Arial"/>
              </a:rPr>
              <a:t>ASCII </a:t>
            </a:r>
            <a:r>
              <a:rPr dirty="0" sz="1800" spc="-175" b="1" i="1">
                <a:latin typeface="Arial"/>
                <a:cs typeface="Arial"/>
              </a:rPr>
              <a:t>Text </a:t>
            </a:r>
            <a:r>
              <a:rPr dirty="0" sz="1800" spc="-130" b="1" i="1">
                <a:latin typeface="Arial"/>
                <a:cs typeface="Arial"/>
              </a:rPr>
              <a:t>File </a:t>
            </a:r>
            <a:r>
              <a:rPr dirty="0" sz="1800" spc="-135" b="1" i="1">
                <a:latin typeface="Arial"/>
                <a:cs typeface="Arial"/>
              </a:rPr>
              <a:t>seçilir </a:t>
            </a:r>
            <a:r>
              <a:rPr dirty="0" sz="1800" spc="-140" b="1" i="1">
                <a:latin typeface="Arial"/>
                <a:cs typeface="Arial"/>
              </a:rPr>
              <a:t>ve </a:t>
            </a:r>
            <a:r>
              <a:rPr dirty="0" sz="1800" spc="-260" b="1" i="1">
                <a:latin typeface="Arial"/>
                <a:cs typeface="Arial"/>
              </a:rPr>
              <a:t>OK </a:t>
            </a:r>
            <a:r>
              <a:rPr dirty="0" sz="1800" spc="-125" b="1" i="1">
                <a:latin typeface="Arial"/>
                <a:cs typeface="Arial"/>
              </a:rPr>
              <a:t>butonuna </a:t>
            </a:r>
            <a:r>
              <a:rPr dirty="0" sz="1800" spc="-114" b="1" i="1">
                <a:latin typeface="Arial"/>
                <a:cs typeface="Arial"/>
              </a:rPr>
              <a:t>basılır. </a:t>
            </a:r>
            <a:r>
              <a:rPr dirty="0" sz="1800" spc="-140" b="1" i="1">
                <a:latin typeface="Arial"/>
                <a:cs typeface="Arial"/>
              </a:rPr>
              <a:t>Açılan  </a:t>
            </a:r>
            <a:r>
              <a:rPr dirty="0" sz="1800" spc="-204" b="1" i="1">
                <a:latin typeface="Arial"/>
                <a:cs typeface="Arial"/>
              </a:rPr>
              <a:t>Excel </a:t>
            </a:r>
            <a:r>
              <a:rPr dirty="0" sz="1800" spc="-130" b="1" i="1">
                <a:latin typeface="Arial"/>
                <a:cs typeface="Arial"/>
              </a:rPr>
              <a:t>sayfasında </a:t>
            </a:r>
            <a:r>
              <a:rPr dirty="0" sz="1800" spc="-90" b="1" i="1">
                <a:latin typeface="Arial"/>
                <a:cs typeface="Arial"/>
              </a:rPr>
              <a:t>ilk </a:t>
            </a:r>
            <a:r>
              <a:rPr dirty="0" sz="1800" spc="-145" b="1" i="1">
                <a:latin typeface="Arial"/>
                <a:cs typeface="Arial"/>
              </a:rPr>
              <a:t>kolon </a:t>
            </a:r>
            <a:r>
              <a:rPr dirty="0" sz="1800" spc="-140" b="1" i="1">
                <a:latin typeface="Arial"/>
                <a:cs typeface="Arial"/>
              </a:rPr>
              <a:t>en başa </a:t>
            </a:r>
            <a:r>
              <a:rPr dirty="0" sz="1800" spc="-105" b="1" i="1">
                <a:latin typeface="Arial"/>
                <a:cs typeface="Arial"/>
              </a:rPr>
              <a:t>basılarak tamamen </a:t>
            </a:r>
            <a:r>
              <a:rPr dirty="0" sz="1800" spc="-140" b="1" i="1">
                <a:latin typeface="Arial"/>
                <a:cs typeface="Arial"/>
              </a:rPr>
              <a:t>seçilir. </a:t>
            </a:r>
            <a:r>
              <a:rPr dirty="0" sz="1800" spc="-105" b="1" i="1">
                <a:latin typeface="Arial"/>
                <a:cs typeface="Arial"/>
              </a:rPr>
              <a:t>Daha </a:t>
            </a:r>
            <a:r>
              <a:rPr dirty="0" sz="1800" spc="-145" b="1" i="1">
                <a:latin typeface="Arial"/>
                <a:cs typeface="Arial"/>
              </a:rPr>
              <a:t>sonra </a:t>
            </a:r>
            <a:r>
              <a:rPr dirty="0" sz="1800" spc="-120" b="1" i="1">
                <a:latin typeface="Arial"/>
                <a:cs typeface="Arial"/>
              </a:rPr>
              <a:t>Veri  </a:t>
            </a:r>
            <a:r>
              <a:rPr dirty="0" sz="1800" spc="-160" b="1" i="1">
                <a:latin typeface="Arial"/>
                <a:cs typeface="Arial"/>
              </a:rPr>
              <a:t>sekmesinden </a:t>
            </a:r>
            <a:r>
              <a:rPr dirty="0" sz="1800" spc="-70" b="1" i="1">
                <a:latin typeface="Arial"/>
                <a:cs typeface="Arial"/>
              </a:rPr>
              <a:t>Metini </a:t>
            </a:r>
            <a:r>
              <a:rPr dirty="0" sz="1800" spc="-120" b="1" i="1">
                <a:latin typeface="Arial"/>
                <a:cs typeface="Arial"/>
              </a:rPr>
              <a:t>Sütunlara </a:t>
            </a:r>
            <a:r>
              <a:rPr dirty="0" sz="1800" spc="-145" b="1" i="1">
                <a:latin typeface="Arial"/>
                <a:cs typeface="Arial"/>
              </a:rPr>
              <a:t>Dönüştür</a:t>
            </a:r>
            <a:r>
              <a:rPr dirty="0" sz="1800" spc="210" b="1" i="1">
                <a:latin typeface="Arial"/>
                <a:cs typeface="Arial"/>
              </a:rPr>
              <a:t> </a:t>
            </a:r>
            <a:r>
              <a:rPr dirty="0" sz="1800" spc="-135" b="1" i="1">
                <a:latin typeface="Arial"/>
                <a:cs typeface="Arial"/>
              </a:rPr>
              <a:t>seçilir. </a:t>
            </a:r>
            <a:r>
              <a:rPr dirty="0" sz="1800" spc="-110" b="1" i="1">
                <a:latin typeface="Arial"/>
                <a:cs typeface="Arial"/>
              </a:rPr>
              <a:t>Daha </a:t>
            </a:r>
            <a:r>
              <a:rPr dirty="0" sz="1800" spc="-145" b="1" i="1">
                <a:latin typeface="Arial"/>
                <a:cs typeface="Arial"/>
              </a:rPr>
              <a:t>sonra  </a:t>
            </a:r>
            <a:r>
              <a:rPr dirty="0" sz="1800" spc="-80" b="1" i="1">
                <a:latin typeface="Arial"/>
                <a:cs typeface="Arial"/>
              </a:rPr>
              <a:t>İlerle </a:t>
            </a:r>
            <a:r>
              <a:rPr dirty="0" sz="1800" spc="-125" b="1" i="1">
                <a:latin typeface="Arial"/>
                <a:cs typeface="Arial"/>
              </a:rPr>
              <a:t>butonuna </a:t>
            </a:r>
            <a:r>
              <a:rPr dirty="0" sz="1800" spc="-110" b="1" i="1">
                <a:latin typeface="Arial"/>
                <a:cs typeface="Arial"/>
              </a:rPr>
              <a:t>basılır </a:t>
            </a:r>
            <a:r>
              <a:rPr dirty="0" sz="1800" spc="-135" b="1" i="1">
                <a:latin typeface="Arial"/>
                <a:cs typeface="Arial"/>
              </a:rPr>
              <a:t>ve  </a:t>
            </a:r>
            <a:r>
              <a:rPr dirty="0" sz="1800" spc="-110" b="1" i="1">
                <a:latin typeface="Arial"/>
                <a:cs typeface="Arial"/>
              </a:rPr>
              <a:t>Virgül </a:t>
            </a:r>
            <a:r>
              <a:rPr dirty="0" sz="1800" spc="-140" b="1" i="1">
                <a:latin typeface="Arial"/>
                <a:cs typeface="Arial"/>
              </a:rPr>
              <a:t>seçilerek </a:t>
            </a:r>
            <a:r>
              <a:rPr dirty="0" sz="1800" spc="-95" b="1" i="1">
                <a:latin typeface="Arial"/>
                <a:cs typeface="Arial"/>
              </a:rPr>
              <a:t>ilerlemeler </a:t>
            </a:r>
            <a:r>
              <a:rPr dirty="0" sz="1800" spc="-90" b="1" i="1">
                <a:latin typeface="Arial"/>
                <a:cs typeface="Arial"/>
              </a:rPr>
              <a:t>tamamlanır. </a:t>
            </a:r>
            <a:r>
              <a:rPr dirty="0" sz="1800" spc="-245" b="1" i="1">
                <a:latin typeface="Arial"/>
                <a:cs typeface="Arial"/>
              </a:rPr>
              <a:t>En </a:t>
            </a:r>
            <a:r>
              <a:rPr dirty="0" sz="1800" spc="-204" b="1" i="1">
                <a:latin typeface="Arial"/>
                <a:cs typeface="Arial"/>
              </a:rPr>
              <a:t>son </a:t>
            </a:r>
            <a:r>
              <a:rPr dirty="0" sz="1800" spc="-114" b="1" i="1">
                <a:latin typeface="Arial"/>
                <a:cs typeface="Arial"/>
              </a:rPr>
              <a:t>kolonlar </a:t>
            </a:r>
            <a:r>
              <a:rPr dirty="0" sz="1800" spc="-90" b="1" i="1">
                <a:latin typeface="Arial"/>
                <a:cs typeface="Arial"/>
              </a:rPr>
              <a:t>el </a:t>
            </a:r>
            <a:r>
              <a:rPr dirty="0" sz="1800" spc="-80" b="1" i="1">
                <a:latin typeface="Arial"/>
                <a:cs typeface="Arial"/>
              </a:rPr>
              <a:t>ile </a:t>
            </a:r>
            <a:r>
              <a:rPr dirty="0" sz="1800" spc="-130" b="1" i="1">
                <a:latin typeface="Arial"/>
                <a:cs typeface="Arial"/>
              </a:rPr>
              <a:t>düzenlenir. </a:t>
            </a:r>
            <a:r>
              <a:rPr dirty="0" sz="1800" spc="-110" b="1" i="1">
                <a:latin typeface="Arial"/>
                <a:cs typeface="Arial"/>
              </a:rPr>
              <a:t>Daha </a:t>
            </a:r>
            <a:r>
              <a:rPr dirty="0" sz="1800" spc="-145" b="1" i="1">
                <a:latin typeface="Arial"/>
                <a:cs typeface="Arial"/>
              </a:rPr>
              <a:t>sonra  </a:t>
            </a:r>
            <a:r>
              <a:rPr dirty="0" sz="1800" spc="-114" b="1" i="1">
                <a:latin typeface="Arial"/>
                <a:cs typeface="Arial"/>
              </a:rPr>
              <a:t>program </a:t>
            </a:r>
            <a:r>
              <a:rPr dirty="0" sz="1800" spc="-160" b="1" i="1">
                <a:latin typeface="Arial"/>
                <a:cs typeface="Arial"/>
              </a:rPr>
              <a:t>menüsüne </a:t>
            </a:r>
            <a:r>
              <a:rPr dirty="0" sz="1800" spc="-100" b="1" i="1">
                <a:latin typeface="Arial"/>
                <a:cs typeface="Arial"/>
              </a:rPr>
              <a:t>geri </a:t>
            </a:r>
            <a:r>
              <a:rPr dirty="0" sz="1800" spc="-130" b="1" i="1">
                <a:latin typeface="Arial"/>
                <a:cs typeface="Arial"/>
              </a:rPr>
              <a:t>dönülür. </a:t>
            </a:r>
            <a:r>
              <a:rPr dirty="0" sz="1800" spc="-190" b="1" i="1">
                <a:latin typeface="Arial"/>
                <a:cs typeface="Arial"/>
              </a:rPr>
              <a:t>Önce </a:t>
            </a:r>
            <a:r>
              <a:rPr dirty="0" sz="1800" spc="-175" b="1" i="1">
                <a:latin typeface="Arial"/>
                <a:cs typeface="Arial"/>
              </a:rPr>
              <a:t>Save </a:t>
            </a:r>
            <a:r>
              <a:rPr dirty="0" sz="1800" spc="-140" b="1" i="1">
                <a:latin typeface="Arial"/>
                <a:cs typeface="Arial"/>
              </a:rPr>
              <a:t>Report </a:t>
            </a:r>
            <a:r>
              <a:rPr dirty="0" sz="1800" spc="-125" b="1" i="1">
                <a:latin typeface="Arial"/>
                <a:cs typeface="Arial"/>
              </a:rPr>
              <a:t>butonuna </a:t>
            </a:r>
            <a:r>
              <a:rPr dirty="0" sz="1800" spc="-105" b="1" i="1">
                <a:latin typeface="Arial"/>
                <a:cs typeface="Arial"/>
              </a:rPr>
              <a:t>basılarak daha </a:t>
            </a:r>
            <a:r>
              <a:rPr dirty="0" sz="1800" spc="-145" b="1" i="1">
                <a:latin typeface="Arial"/>
                <a:cs typeface="Arial"/>
              </a:rPr>
              <a:t>sonra </a:t>
            </a:r>
            <a:r>
              <a:rPr dirty="0" sz="1800" spc="-170" b="1" i="1">
                <a:latin typeface="Arial"/>
                <a:cs typeface="Arial"/>
              </a:rPr>
              <a:t>Finish  </a:t>
            </a:r>
            <a:r>
              <a:rPr dirty="0" sz="1800" spc="-125" b="1" i="1">
                <a:latin typeface="Arial"/>
                <a:cs typeface="Arial"/>
              </a:rPr>
              <a:t>butonuna </a:t>
            </a:r>
            <a:r>
              <a:rPr dirty="0" sz="1800" spc="-110" b="1" i="1">
                <a:latin typeface="Arial"/>
                <a:cs typeface="Arial"/>
              </a:rPr>
              <a:t>basılır </a:t>
            </a:r>
            <a:r>
              <a:rPr dirty="0" sz="1800" spc="-140" b="1" i="1">
                <a:latin typeface="Arial"/>
                <a:cs typeface="Arial"/>
              </a:rPr>
              <a:t>ve işlem</a:t>
            </a:r>
            <a:r>
              <a:rPr dirty="0" sz="1800" spc="25" b="1" i="1">
                <a:latin typeface="Arial"/>
                <a:cs typeface="Arial"/>
              </a:rPr>
              <a:t> </a:t>
            </a:r>
            <a:r>
              <a:rPr dirty="0" sz="1800" spc="-75" b="1" i="1">
                <a:latin typeface="Arial"/>
                <a:cs typeface="Arial"/>
              </a:rPr>
              <a:t>bitirilir.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190" b="1">
                <a:solidFill>
                  <a:srgbClr val="C00000"/>
                </a:solidFill>
                <a:latin typeface="Arial"/>
                <a:cs typeface="Arial"/>
              </a:rPr>
              <a:t>ÇIKTILARIN</a:t>
            </a:r>
            <a:r>
              <a:rPr dirty="0" sz="1800" spc="-114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55" b="1">
                <a:solidFill>
                  <a:srgbClr val="C00000"/>
                </a:solidFill>
                <a:latin typeface="Arial"/>
                <a:cs typeface="Arial"/>
              </a:rPr>
              <a:t>ALINMASI</a:t>
            </a:r>
            <a:endParaRPr sz="1800">
              <a:latin typeface="Arial"/>
              <a:cs typeface="Arial"/>
            </a:endParaRPr>
          </a:p>
          <a:p>
            <a:pPr algn="just" marL="13335" marR="12700" indent="-635">
              <a:lnSpc>
                <a:spcPct val="100000"/>
              </a:lnSpc>
              <a:spcBef>
                <a:spcPts val="600"/>
              </a:spcBef>
            </a:pPr>
            <a:r>
              <a:rPr dirty="0" sz="1800" spc="-80">
                <a:latin typeface="Arial"/>
                <a:cs typeface="Arial"/>
              </a:rPr>
              <a:t>Çıktıların </a:t>
            </a:r>
            <a:r>
              <a:rPr dirty="0" sz="1800" spc="-95">
                <a:latin typeface="Arial"/>
                <a:cs typeface="Arial"/>
              </a:rPr>
              <a:t>alınması </a:t>
            </a:r>
            <a:r>
              <a:rPr dirty="0" sz="1800" spc="-45">
                <a:latin typeface="Arial"/>
                <a:cs typeface="Arial"/>
              </a:rPr>
              <a:t>için </a:t>
            </a:r>
            <a:r>
              <a:rPr dirty="0" sz="1800" spc="-85">
                <a:latin typeface="Arial"/>
                <a:cs typeface="Arial"/>
              </a:rPr>
              <a:t>klasik </a:t>
            </a:r>
            <a:r>
              <a:rPr dirty="0" sz="1800" spc="-70">
                <a:latin typeface="Arial"/>
                <a:cs typeface="Arial"/>
              </a:rPr>
              <a:t>Windows </a:t>
            </a:r>
            <a:r>
              <a:rPr dirty="0" sz="1800" spc="-90">
                <a:latin typeface="Arial"/>
                <a:cs typeface="Arial"/>
              </a:rPr>
              <a:t>penceresi </a:t>
            </a:r>
            <a:r>
              <a:rPr dirty="0" sz="1800" spc="-65">
                <a:latin typeface="Arial"/>
                <a:cs typeface="Arial"/>
              </a:rPr>
              <a:t>olan </a:t>
            </a:r>
            <a:r>
              <a:rPr dirty="0" sz="1800" spc="-105" i="1">
                <a:latin typeface="Arial"/>
                <a:cs typeface="Arial"/>
              </a:rPr>
              <a:t>File </a:t>
            </a:r>
            <a:r>
              <a:rPr dirty="0" sz="1800" spc="-155" i="1">
                <a:latin typeface="Arial"/>
                <a:cs typeface="Arial"/>
              </a:rPr>
              <a:t>&gt; </a:t>
            </a:r>
            <a:r>
              <a:rPr dirty="0" sz="1800" spc="-65" i="1">
                <a:latin typeface="Arial"/>
                <a:cs typeface="Arial"/>
              </a:rPr>
              <a:t>Print yolu </a:t>
            </a:r>
            <a:r>
              <a:rPr dirty="0" sz="1800" spc="-55" i="1">
                <a:latin typeface="Arial"/>
                <a:cs typeface="Arial"/>
              </a:rPr>
              <a:t>takip edilir. </a:t>
            </a:r>
            <a:r>
              <a:rPr dirty="0" sz="1800" spc="-114" i="1">
                <a:latin typeface="Arial"/>
                <a:cs typeface="Arial"/>
              </a:rPr>
              <a:t>Fakat  </a:t>
            </a:r>
            <a:r>
              <a:rPr dirty="0" sz="1800" spc="-70" i="1">
                <a:latin typeface="Arial"/>
                <a:cs typeface="Arial"/>
              </a:rPr>
              <a:t>burada tek </a:t>
            </a:r>
            <a:r>
              <a:rPr dirty="0" sz="1800" spc="-65" i="1">
                <a:latin typeface="Arial"/>
                <a:cs typeface="Arial"/>
              </a:rPr>
              <a:t>önemli </a:t>
            </a:r>
            <a:r>
              <a:rPr dirty="0" sz="1800" spc="-55" i="1">
                <a:latin typeface="Arial"/>
                <a:cs typeface="Arial"/>
              </a:rPr>
              <a:t>nokta </a:t>
            </a:r>
            <a:r>
              <a:rPr dirty="0" sz="1800" spc="-65" i="1">
                <a:latin typeface="Arial"/>
                <a:cs typeface="Arial"/>
              </a:rPr>
              <a:t>hangi </a:t>
            </a:r>
            <a:r>
              <a:rPr dirty="0" sz="1800" spc="-80" i="1">
                <a:latin typeface="Arial"/>
                <a:cs typeface="Arial"/>
              </a:rPr>
              <a:t>ekranın </a:t>
            </a:r>
            <a:r>
              <a:rPr dirty="0" sz="1800" spc="-90" i="1">
                <a:latin typeface="Arial"/>
                <a:cs typeface="Arial"/>
              </a:rPr>
              <a:t>çıktısı </a:t>
            </a:r>
            <a:r>
              <a:rPr dirty="0" sz="1800" spc="-95" i="1">
                <a:latin typeface="Arial"/>
                <a:cs typeface="Arial"/>
              </a:rPr>
              <a:t>alınacaksa </a:t>
            </a:r>
            <a:r>
              <a:rPr dirty="0" sz="1800" spc="-80" i="1">
                <a:latin typeface="Arial"/>
                <a:cs typeface="Arial"/>
              </a:rPr>
              <a:t>o ekran </a:t>
            </a:r>
            <a:r>
              <a:rPr dirty="0" sz="1800" spc="-105" i="1">
                <a:latin typeface="Arial"/>
                <a:cs typeface="Arial"/>
              </a:rPr>
              <a:t>açık </a:t>
            </a:r>
            <a:r>
              <a:rPr dirty="0" sz="1800" spc="-65" i="1">
                <a:latin typeface="Arial"/>
                <a:cs typeface="Arial"/>
              </a:rPr>
              <a:t>olmalıdır. (Activities,  </a:t>
            </a:r>
            <a:r>
              <a:rPr dirty="0" sz="1800" spc="-240" i="1">
                <a:latin typeface="Arial"/>
                <a:cs typeface="Arial"/>
              </a:rPr>
              <a:t>WBS</a:t>
            </a:r>
            <a:r>
              <a:rPr dirty="0" sz="1800" spc="-110" i="1">
                <a:latin typeface="Arial"/>
                <a:cs typeface="Arial"/>
              </a:rPr>
              <a:t> </a:t>
            </a:r>
            <a:r>
              <a:rPr dirty="0" sz="1800" spc="-40" i="1">
                <a:latin typeface="Arial"/>
                <a:cs typeface="Arial"/>
              </a:rPr>
              <a:t>gibi.)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2580" y="51739"/>
            <a:ext cx="287020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</a:t>
            </a:r>
            <a:r>
              <a:rPr dirty="0" spc="-240"/>
              <a:t> </a:t>
            </a:r>
            <a:r>
              <a:rPr dirty="0" spc="-254"/>
              <a:t>YÖNETİMİ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0825" y="1474812"/>
            <a:ext cx="8893175" cy="4812030"/>
            <a:chOff x="250825" y="1474812"/>
            <a:chExt cx="8893175" cy="4812030"/>
          </a:xfrm>
        </p:grpSpPr>
        <p:sp>
          <p:nvSpPr>
            <p:cNvPr id="4" name="object 4"/>
            <p:cNvSpPr/>
            <p:nvPr/>
          </p:nvSpPr>
          <p:spPr>
            <a:xfrm>
              <a:off x="7786713" y="4786325"/>
              <a:ext cx="1357287" cy="7143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50825" y="1474812"/>
              <a:ext cx="8640762" cy="48117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3486140" y="797229"/>
            <a:ext cx="1954218" cy="514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2580" y="51739"/>
            <a:ext cx="287020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</a:t>
            </a:r>
            <a:r>
              <a:rPr dirty="0" spc="-240"/>
              <a:t> </a:t>
            </a:r>
            <a:r>
              <a:rPr dirty="0" spc="-254"/>
              <a:t>YÖNETİMİ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9400" y="1060465"/>
            <a:ext cx="8864600" cy="4583430"/>
            <a:chOff x="279400" y="1060465"/>
            <a:chExt cx="8864600" cy="4583430"/>
          </a:xfrm>
        </p:grpSpPr>
        <p:sp>
          <p:nvSpPr>
            <p:cNvPr id="4" name="object 4"/>
            <p:cNvSpPr/>
            <p:nvPr/>
          </p:nvSpPr>
          <p:spPr>
            <a:xfrm>
              <a:off x="7786713" y="4786324"/>
              <a:ext cx="1357287" cy="7143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9400" y="1060465"/>
              <a:ext cx="8583612" cy="45831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594" y="51739"/>
            <a:ext cx="159956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25"/>
              <a:t>Kaynakça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128" y="703707"/>
            <a:ext cx="8355965" cy="22352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58115" indent="-146050">
              <a:lnSpc>
                <a:spcPct val="100000"/>
              </a:lnSpc>
              <a:spcBef>
                <a:spcPts val="700"/>
              </a:spcBef>
              <a:buChar char="•"/>
              <a:tabLst>
                <a:tab pos="158750" algn="l"/>
              </a:tabLst>
            </a:pPr>
            <a:r>
              <a:rPr dirty="0" sz="2000" spc="-285">
                <a:latin typeface="Arial"/>
                <a:cs typeface="Arial"/>
              </a:rPr>
              <a:t>ÇOKGÖR, </a:t>
            </a:r>
            <a:r>
              <a:rPr dirty="0" sz="2000" spc="-160">
                <a:latin typeface="Arial"/>
                <a:cs typeface="Arial"/>
              </a:rPr>
              <a:t>O. </a:t>
            </a:r>
            <a:r>
              <a:rPr dirty="0" sz="2000" spc="-85">
                <a:latin typeface="Arial"/>
                <a:cs typeface="Arial"/>
              </a:rPr>
              <a:t>(2016), </a:t>
            </a:r>
            <a:r>
              <a:rPr dirty="0" sz="2000" spc="-50">
                <a:latin typeface="Arial"/>
                <a:cs typeface="Arial"/>
              </a:rPr>
              <a:t>“Proje </a:t>
            </a:r>
            <a:r>
              <a:rPr dirty="0" sz="2000" spc="-60">
                <a:latin typeface="Arial"/>
                <a:cs typeface="Arial"/>
              </a:rPr>
              <a:t>Yönetimi” Bilgilendirme </a:t>
            </a:r>
            <a:r>
              <a:rPr dirty="0" sz="2000" spc="-95">
                <a:latin typeface="Arial"/>
                <a:cs typeface="Arial"/>
              </a:rPr>
              <a:t>Semineri</a:t>
            </a:r>
            <a:r>
              <a:rPr dirty="0" sz="2000" spc="-24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Notları.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Char char="•"/>
              <a:tabLst>
                <a:tab pos="158750" algn="l"/>
              </a:tabLst>
            </a:pPr>
            <a:r>
              <a:rPr dirty="0" sz="2000" spc="-195">
                <a:latin typeface="Arial"/>
                <a:cs typeface="Arial"/>
              </a:rPr>
              <a:t>EVCİMEN, </a:t>
            </a:r>
            <a:r>
              <a:rPr dirty="0" sz="2000" spc="-229">
                <a:latin typeface="Arial"/>
                <a:cs typeface="Arial"/>
              </a:rPr>
              <a:t>T.U </a:t>
            </a:r>
            <a:r>
              <a:rPr dirty="0" sz="2000" spc="-90">
                <a:latin typeface="Arial"/>
                <a:cs typeface="Arial"/>
              </a:rPr>
              <a:t>(2016), </a:t>
            </a:r>
            <a:r>
              <a:rPr dirty="0" sz="2000" spc="-55">
                <a:latin typeface="Arial"/>
                <a:cs typeface="Arial"/>
              </a:rPr>
              <a:t>“İnşaat </a:t>
            </a:r>
            <a:r>
              <a:rPr dirty="0" sz="2000" spc="-65">
                <a:latin typeface="Arial"/>
                <a:cs typeface="Arial"/>
              </a:rPr>
              <a:t>Mühendisliğinde </a:t>
            </a:r>
            <a:r>
              <a:rPr dirty="0" sz="2000" spc="-95">
                <a:latin typeface="Arial"/>
                <a:cs typeface="Arial"/>
              </a:rPr>
              <a:t>Proje </a:t>
            </a:r>
            <a:r>
              <a:rPr dirty="0" sz="2000" spc="-90">
                <a:latin typeface="Arial"/>
                <a:cs typeface="Arial"/>
              </a:rPr>
              <a:t>Yönetimine </a:t>
            </a:r>
            <a:r>
              <a:rPr dirty="0" sz="2000" spc="-50">
                <a:latin typeface="Arial"/>
                <a:cs typeface="Arial"/>
              </a:rPr>
              <a:t>Giriş” </a:t>
            </a:r>
            <a:r>
              <a:rPr dirty="0" sz="2000" spc="-110">
                <a:latin typeface="Arial"/>
                <a:cs typeface="Arial"/>
              </a:rPr>
              <a:t>Seminer  </a:t>
            </a:r>
            <a:r>
              <a:rPr dirty="0" sz="2000" spc="-50">
                <a:latin typeface="Arial"/>
                <a:cs typeface="Arial"/>
              </a:rPr>
              <a:t>Notları.</a:t>
            </a:r>
            <a:endParaRPr sz="2000">
              <a:latin typeface="Arial"/>
              <a:cs typeface="Arial"/>
            </a:endParaRPr>
          </a:p>
          <a:p>
            <a:pPr marL="102235" indent="-90170">
              <a:lnSpc>
                <a:spcPct val="100000"/>
              </a:lnSpc>
              <a:spcBef>
                <a:spcPts val="600"/>
              </a:spcBef>
              <a:buChar char="•"/>
              <a:tabLst>
                <a:tab pos="102870" algn="l"/>
              </a:tabLst>
            </a:pPr>
            <a:r>
              <a:rPr dirty="0" sz="2000" spc="-180">
                <a:latin typeface="Arial"/>
                <a:cs typeface="Arial"/>
              </a:rPr>
              <a:t>IŞIK, </a:t>
            </a:r>
            <a:r>
              <a:rPr dirty="0" sz="2000" spc="-175">
                <a:latin typeface="Arial"/>
                <a:cs typeface="Arial"/>
              </a:rPr>
              <a:t>Z. </a:t>
            </a:r>
            <a:r>
              <a:rPr dirty="0" sz="2000" spc="-90">
                <a:latin typeface="Arial"/>
                <a:cs typeface="Arial"/>
              </a:rPr>
              <a:t>(2015), </a:t>
            </a:r>
            <a:r>
              <a:rPr dirty="0" sz="2000" spc="-60">
                <a:latin typeface="Arial"/>
                <a:cs typeface="Arial"/>
              </a:rPr>
              <a:t>“İnşaat </a:t>
            </a:r>
            <a:r>
              <a:rPr dirty="0" sz="2000" spc="-95">
                <a:latin typeface="Arial"/>
                <a:cs typeface="Arial"/>
              </a:rPr>
              <a:t>4.0’da Proje </a:t>
            </a:r>
            <a:r>
              <a:rPr dirty="0" sz="2000" spc="-60">
                <a:latin typeface="Arial"/>
                <a:cs typeface="Arial"/>
              </a:rPr>
              <a:t>Yönetimi”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Notları</a:t>
            </a:r>
            <a:endParaRPr sz="2000">
              <a:latin typeface="Arial"/>
              <a:cs typeface="Arial"/>
            </a:endParaRPr>
          </a:p>
          <a:p>
            <a:pPr marL="158115" indent="-146050">
              <a:lnSpc>
                <a:spcPct val="100000"/>
              </a:lnSpc>
              <a:spcBef>
                <a:spcPts val="600"/>
              </a:spcBef>
              <a:buChar char="•"/>
              <a:tabLst>
                <a:tab pos="158750" algn="l"/>
              </a:tabLst>
            </a:pPr>
            <a:r>
              <a:rPr dirty="0" sz="2000" spc="-229">
                <a:latin typeface="Arial"/>
                <a:cs typeface="Arial"/>
              </a:rPr>
              <a:t>MÜRSEL, </a:t>
            </a:r>
            <a:r>
              <a:rPr dirty="0" sz="2000" spc="-5">
                <a:latin typeface="Arial"/>
                <a:cs typeface="Arial"/>
              </a:rPr>
              <a:t>M. </a:t>
            </a:r>
            <a:r>
              <a:rPr dirty="0" sz="2000" spc="-90">
                <a:latin typeface="Arial"/>
                <a:cs typeface="Arial"/>
              </a:rPr>
              <a:t>(2015), </a:t>
            </a:r>
            <a:r>
              <a:rPr dirty="0" sz="2000" spc="-55">
                <a:latin typeface="Arial"/>
                <a:cs typeface="Arial"/>
              </a:rPr>
              <a:t>“İnşaat </a:t>
            </a:r>
            <a:r>
              <a:rPr dirty="0" sz="2000" spc="-95">
                <a:latin typeface="Arial"/>
                <a:cs typeface="Arial"/>
              </a:rPr>
              <a:t>Sektöründe </a:t>
            </a:r>
            <a:r>
              <a:rPr dirty="0" sz="2000" spc="-90">
                <a:latin typeface="Arial"/>
                <a:cs typeface="Arial"/>
              </a:rPr>
              <a:t>Risklerin </a:t>
            </a:r>
            <a:r>
              <a:rPr dirty="0" sz="2000" spc="-60">
                <a:latin typeface="Arial"/>
                <a:cs typeface="Arial"/>
              </a:rPr>
              <a:t>Yönetimi” </a:t>
            </a:r>
            <a:r>
              <a:rPr dirty="0" sz="2000" spc="-145">
                <a:latin typeface="Arial"/>
                <a:cs typeface="Arial"/>
              </a:rPr>
              <a:t>Ders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Notları.”</a:t>
            </a:r>
            <a:endParaRPr sz="2000">
              <a:latin typeface="Arial"/>
              <a:cs typeface="Arial"/>
            </a:endParaRPr>
          </a:p>
          <a:p>
            <a:pPr marL="158115" indent="-146050">
              <a:lnSpc>
                <a:spcPct val="100000"/>
              </a:lnSpc>
              <a:spcBef>
                <a:spcPts val="600"/>
              </a:spcBef>
              <a:buChar char="•"/>
              <a:tabLst>
                <a:tab pos="158750" algn="l"/>
              </a:tabLst>
            </a:pPr>
            <a:r>
              <a:rPr dirty="0" sz="2000" spc="-265">
                <a:latin typeface="Arial"/>
                <a:cs typeface="Arial"/>
              </a:rPr>
              <a:t>TÜRKER, </a:t>
            </a:r>
            <a:r>
              <a:rPr dirty="0" sz="2000" spc="-5">
                <a:latin typeface="Arial"/>
                <a:cs typeface="Arial"/>
              </a:rPr>
              <a:t>M. </a:t>
            </a:r>
            <a:r>
              <a:rPr dirty="0" sz="2000" spc="-85">
                <a:latin typeface="Arial"/>
                <a:cs typeface="Arial"/>
              </a:rPr>
              <a:t>(2016), </a:t>
            </a:r>
            <a:r>
              <a:rPr dirty="0" sz="2000" spc="-60">
                <a:latin typeface="Arial"/>
                <a:cs typeface="Arial"/>
              </a:rPr>
              <a:t>“İnşaat </a:t>
            </a:r>
            <a:r>
              <a:rPr dirty="0" sz="2000" spc="-65">
                <a:latin typeface="Arial"/>
                <a:cs typeface="Arial"/>
              </a:rPr>
              <a:t>Projelerinde </a:t>
            </a:r>
            <a:r>
              <a:rPr dirty="0" sz="2000" spc="-170">
                <a:latin typeface="Arial"/>
                <a:cs typeface="Arial"/>
              </a:rPr>
              <a:t>Risk </a:t>
            </a:r>
            <a:r>
              <a:rPr dirty="0" sz="2000" spc="-125">
                <a:latin typeface="Arial"/>
                <a:cs typeface="Arial"/>
              </a:rPr>
              <a:t>ve </a:t>
            </a:r>
            <a:r>
              <a:rPr dirty="0" sz="2000" spc="-170">
                <a:latin typeface="Arial"/>
                <a:cs typeface="Arial"/>
              </a:rPr>
              <a:t>Risk </a:t>
            </a:r>
            <a:r>
              <a:rPr dirty="0" sz="2000" spc="-60">
                <a:latin typeface="Arial"/>
                <a:cs typeface="Arial"/>
              </a:rPr>
              <a:t>Yönetimi”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Notları.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1787" y="1568475"/>
            <a:ext cx="8812530" cy="4504055"/>
            <a:chOff x="331787" y="1568475"/>
            <a:chExt cx="8812530" cy="4504055"/>
          </a:xfrm>
        </p:grpSpPr>
        <p:sp>
          <p:nvSpPr>
            <p:cNvPr id="4" name="object 4"/>
            <p:cNvSpPr/>
            <p:nvPr/>
          </p:nvSpPr>
          <p:spPr>
            <a:xfrm>
              <a:off x="7786713" y="4786325"/>
              <a:ext cx="1357287" cy="7143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31787" y="1568475"/>
              <a:ext cx="8480425" cy="4503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2268216" y="854444"/>
            <a:ext cx="4583120" cy="503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sp>
        <p:nvSpPr>
          <p:cNvPr id="3" name="object 3"/>
          <p:cNvSpPr/>
          <p:nvPr/>
        </p:nvSpPr>
        <p:spPr>
          <a:xfrm>
            <a:off x="7786713" y="4786325"/>
            <a:ext cx="1357287" cy="714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8595" y="2786062"/>
            <a:ext cx="8229591" cy="1238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194" y="842962"/>
            <a:ext cx="4124317" cy="1771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773487" y="785799"/>
            <a:ext cx="5370830" cy="1612265"/>
            <a:chOff x="3773487" y="785799"/>
            <a:chExt cx="5370830" cy="1612265"/>
          </a:xfrm>
        </p:grpSpPr>
        <p:sp>
          <p:nvSpPr>
            <p:cNvPr id="6" name="object 6"/>
            <p:cNvSpPr/>
            <p:nvPr/>
          </p:nvSpPr>
          <p:spPr>
            <a:xfrm>
              <a:off x="4429125" y="785799"/>
              <a:ext cx="4714875" cy="16119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786187" y="857224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30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9"/>
                  </a:lnTo>
                  <a:lnTo>
                    <a:pt x="773812" y="489659"/>
                  </a:lnTo>
                  <a:lnTo>
                    <a:pt x="759365" y="534924"/>
                  </a:lnTo>
                  <a:lnTo>
                    <a:pt x="739778" y="577625"/>
                  </a:lnTo>
                  <a:lnTo>
                    <a:pt x="715417" y="617394"/>
                  </a:lnTo>
                  <a:lnTo>
                    <a:pt x="686653" y="653863"/>
                  </a:lnTo>
                  <a:lnTo>
                    <a:pt x="653852" y="686664"/>
                  </a:lnTo>
                  <a:lnTo>
                    <a:pt x="617384" y="715429"/>
                  </a:lnTo>
                  <a:lnTo>
                    <a:pt x="577616" y="739790"/>
                  </a:lnTo>
                  <a:lnTo>
                    <a:pt x="534917" y="759378"/>
                  </a:lnTo>
                  <a:lnTo>
                    <a:pt x="489654" y="773825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915962" y="2715819"/>
            <a:ext cx="6842759" cy="4070985"/>
            <a:chOff x="915962" y="2715819"/>
            <a:chExt cx="6842759" cy="4070985"/>
          </a:xfrm>
        </p:grpSpPr>
        <p:sp>
          <p:nvSpPr>
            <p:cNvPr id="9" name="object 9"/>
            <p:cNvSpPr/>
            <p:nvPr/>
          </p:nvSpPr>
          <p:spPr>
            <a:xfrm>
              <a:off x="1661796" y="2715819"/>
              <a:ext cx="6096764" cy="40707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28662" y="2857487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30" h="786129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7"/>
                  </a:lnTo>
                  <a:lnTo>
                    <a:pt x="773812" y="489655"/>
                  </a:lnTo>
                  <a:lnTo>
                    <a:pt x="759365" y="534918"/>
                  </a:lnTo>
                  <a:lnTo>
                    <a:pt x="739778" y="577619"/>
                  </a:lnTo>
                  <a:lnTo>
                    <a:pt x="715417" y="617388"/>
                  </a:lnTo>
                  <a:lnTo>
                    <a:pt x="686653" y="653858"/>
                  </a:lnTo>
                  <a:lnTo>
                    <a:pt x="653852" y="686660"/>
                  </a:lnTo>
                  <a:lnTo>
                    <a:pt x="617384" y="715426"/>
                  </a:lnTo>
                  <a:lnTo>
                    <a:pt x="577616" y="739787"/>
                  </a:lnTo>
                  <a:lnTo>
                    <a:pt x="534917" y="759376"/>
                  </a:lnTo>
                  <a:lnTo>
                    <a:pt x="489654" y="773824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142844" y="785787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30" h="786130">
                <a:moveTo>
                  <a:pt x="0" y="392912"/>
                </a:moveTo>
                <a:lnTo>
                  <a:pt x="3061" y="343627"/>
                </a:lnTo>
                <a:lnTo>
                  <a:pt x="11999" y="296169"/>
                </a:lnTo>
                <a:lnTo>
                  <a:pt x="26446" y="250906"/>
                </a:lnTo>
                <a:lnTo>
                  <a:pt x="46034" y="208205"/>
                </a:lnTo>
                <a:lnTo>
                  <a:pt x="70395" y="168436"/>
                </a:lnTo>
                <a:lnTo>
                  <a:pt x="99160" y="131966"/>
                </a:lnTo>
                <a:lnTo>
                  <a:pt x="131961" y="99164"/>
                </a:lnTo>
                <a:lnTo>
                  <a:pt x="168430" y="70398"/>
                </a:lnTo>
                <a:lnTo>
                  <a:pt x="208200" y="46037"/>
                </a:lnTo>
                <a:lnTo>
                  <a:pt x="250901" y="26448"/>
                </a:lnTo>
                <a:lnTo>
                  <a:pt x="296165" y="12000"/>
                </a:lnTo>
                <a:lnTo>
                  <a:pt x="343625" y="3061"/>
                </a:lnTo>
                <a:lnTo>
                  <a:pt x="392912" y="0"/>
                </a:lnTo>
                <a:lnTo>
                  <a:pt x="442197" y="3061"/>
                </a:lnTo>
                <a:lnTo>
                  <a:pt x="489654" y="12000"/>
                </a:lnTo>
                <a:lnTo>
                  <a:pt x="534917" y="26448"/>
                </a:lnTo>
                <a:lnTo>
                  <a:pt x="577616" y="46037"/>
                </a:lnTo>
                <a:lnTo>
                  <a:pt x="617384" y="70398"/>
                </a:lnTo>
                <a:lnTo>
                  <a:pt x="653852" y="99164"/>
                </a:lnTo>
                <a:lnTo>
                  <a:pt x="686653" y="131966"/>
                </a:lnTo>
                <a:lnTo>
                  <a:pt x="715417" y="168436"/>
                </a:lnTo>
                <a:lnTo>
                  <a:pt x="739778" y="208205"/>
                </a:lnTo>
                <a:lnTo>
                  <a:pt x="759365" y="250906"/>
                </a:lnTo>
                <a:lnTo>
                  <a:pt x="773812" y="296169"/>
                </a:lnTo>
                <a:lnTo>
                  <a:pt x="782751" y="343627"/>
                </a:lnTo>
                <a:lnTo>
                  <a:pt x="785812" y="392912"/>
                </a:lnTo>
                <a:lnTo>
                  <a:pt x="782751" y="442197"/>
                </a:lnTo>
                <a:lnTo>
                  <a:pt x="773812" y="489655"/>
                </a:lnTo>
                <a:lnTo>
                  <a:pt x="759365" y="534918"/>
                </a:lnTo>
                <a:lnTo>
                  <a:pt x="739778" y="577619"/>
                </a:lnTo>
                <a:lnTo>
                  <a:pt x="715417" y="617388"/>
                </a:lnTo>
                <a:lnTo>
                  <a:pt x="686653" y="653858"/>
                </a:lnTo>
                <a:lnTo>
                  <a:pt x="653852" y="686660"/>
                </a:lnTo>
                <a:lnTo>
                  <a:pt x="617384" y="715426"/>
                </a:lnTo>
                <a:lnTo>
                  <a:pt x="577616" y="739787"/>
                </a:lnTo>
                <a:lnTo>
                  <a:pt x="534917" y="759376"/>
                </a:lnTo>
                <a:lnTo>
                  <a:pt x="489654" y="773824"/>
                </a:lnTo>
                <a:lnTo>
                  <a:pt x="442197" y="782763"/>
                </a:lnTo>
                <a:lnTo>
                  <a:pt x="392912" y="785825"/>
                </a:lnTo>
                <a:lnTo>
                  <a:pt x="343625" y="782763"/>
                </a:lnTo>
                <a:lnTo>
                  <a:pt x="296165" y="773824"/>
                </a:lnTo>
                <a:lnTo>
                  <a:pt x="250901" y="759376"/>
                </a:lnTo>
                <a:lnTo>
                  <a:pt x="208200" y="739787"/>
                </a:lnTo>
                <a:lnTo>
                  <a:pt x="168430" y="715426"/>
                </a:lnTo>
                <a:lnTo>
                  <a:pt x="131961" y="686660"/>
                </a:lnTo>
                <a:lnTo>
                  <a:pt x="99160" y="653858"/>
                </a:lnTo>
                <a:lnTo>
                  <a:pt x="70395" y="617388"/>
                </a:lnTo>
                <a:lnTo>
                  <a:pt x="46034" y="577619"/>
                </a:lnTo>
                <a:lnTo>
                  <a:pt x="26446" y="534918"/>
                </a:lnTo>
                <a:lnTo>
                  <a:pt x="11999" y="489655"/>
                </a:lnTo>
                <a:lnTo>
                  <a:pt x="3061" y="442197"/>
                </a:lnTo>
                <a:lnTo>
                  <a:pt x="0" y="39291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32565" y="929779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5900" y="1001217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8383" y="3001479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4" y="51739"/>
            <a:ext cx="5077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254"/>
              <a:t>YÖNETİMİ</a:t>
            </a:r>
            <a:r>
              <a:rPr dirty="0" spc="-190"/>
              <a:t> </a:t>
            </a:r>
            <a:r>
              <a:rPr dirty="0" spc="-335"/>
              <a:t>YAZILIMLARI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11483" y="834474"/>
            <a:ext cx="6181725" cy="5987415"/>
            <a:chOff x="2711483" y="834474"/>
            <a:chExt cx="6181725" cy="5987415"/>
          </a:xfrm>
        </p:grpSpPr>
        <p:sp>
          <p:nvSpPr>
            <p:cNvPr id="4" name="object 4"/>
            <p:cNvSpPr/>
            <p:nvPr/>
          </p:nvSpPr>
          <p:spPr>
            <a:xfrm>
              <a:off x="2711483" y="834474"/>
              <a:ext cx="6181722" cy="59870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29387" y="1928799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30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9"/>
                  </a:lnTo>
                  <a:lnTo>
                    <a:pt x="773812" y="489659"/>
                  </a:lnTo>
                  <a:lnTo>
                    <a:pt x="759365" y="534924"/>
                  </a:lnTo>
                  <a:lnTo>
                    <a:pt x="739778" y="577625"/>
                  </a:lnTo>
                  <a:lnTo>
                    <a:pt x="715417" y="617394"/>
                  </a:lnTo>
                  <a:lnTo>
                    <a:pt x="686653" y="653863"/>
                  </a:lnTo>
                  <a:lnTo>
                    <a:pt x="653852" y="686664"/>
                  </a:lnTo>
                  <a:lnTo>
                    <a:pt x="617384" y="715429"/>
                  </a:lnTo>
                  <a:lnTo>
                    <a:pt x="577616" y="739790"/>
                  </a:lnTo>
                  <a:lnTo>
                    <a:pt x="534917" y="759378"/>
                  </a:lnTo>
                  <a:lnTo>
                    <a:pt x="489654" y="773825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71412" y="773087"/>
            <a:ext cx="2441575" cy="5949315"/>
            <a:chOff x="71412" y="773087"/>
            <a:chExt cx="2441575" cy="5949315"/>
          </a:xfrm>
        </p:grpSpPr>
        <p:sp>
          <p:nvSpPr>
            <p:cNvPr id="7" name="object 7"/>
            <p:cNvSpPr/>
            <p:nvPr/>
          </p:nvSpPr>
          <p:spPr>
            <a:xfrm>
              <a:off x="71412" y="785799"/>
              <a:ext cx="2357412" cy="59365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14474" y="785787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30" h="786130">
                  <a:moveTo>
                    <a:pt x="0" y="392912"/>
                  </a:moveTo>
                  <a:lnTo>
                    <a:pt x="3061" y="343627"/>
                  </a:lnTo>
                  <a:lnTo>
                    <a:pt x="11999" y="296169"/>
                  </a:lnTo>
                  <a:lnTo>
                    <a:pt x="26446" y="250906"/>
                  </a:lnTo>
                  <a:lnTo>
                    <a:pt x="46034" y="208205"/>
                  </a:lnTo>
                  <a:lnTo>
                    <a:pt x="70395" y="168436"/>
                  </a:lnTo>
                  <a:lnTo>
                    <a:pt x="99160" y="131966"/>
                  </a:lnTo>
                  <a:lnTo>
                    <a:pt x="131961" y="99164"/>
                  </a:lnTo>
                  <a:lnTo>
                    <a:pt x="168430" y="70398"/>
                  </a:lnTo>
                  <a:lnTo>
                    <a:pt x="208200" y="46037"/>
                  </a:lnTo>
                  <a:lnTo>
                    <a:pt x="250901" y="26448"/>
                  </a:lnTo>
                  <a:lnTo>
                    <a:pt x="296165" y="12000"/>
                  </a:lnTo>
                  <a:lnTo>
                    <a:pt x="343625" y="3061"/>
                  </a:lnTo>
                  <a:lnTo>
                    <a:pt x="392912" y="0"/>
                  </a:lnTo>
                  <a:lnTo>
                    <a:pt x="442197" y="3061"/>
                  </a:lnTo>
                  <a:lnTo>
                    <a:pt x="489654" y="12000"/>
                  </a:lnTo>
                  <a:lnTo>
                    <a:pt x="534917" y="26448"/>
                  </a:lnTo>
                  <a:lnTo>
                    <a:pt x="577616" y="46037"/>
                  </a:lnTo>
                  <a:lnTo>
                    <a:pt x="617384" y="70398"/>
                  </a:lnTo>
                  <a:lnTo>
                    <a:pt x="653852" y="99164"/>
                  </a:lnTo>
                  <a:lnTo>
                    <a:pt x="686653" y="131966"/>
                  </a:lnTo>
                  <a:lnTo>
                    <a:pt x="715417" y="168436"/>
                  </a:lnTo>
                  <a:lnTo>
                    <a:pt x="739778" y="208205"/>
                  </a:lnTo>
                  <a:lnTo>
                    <a:pt x="759365" y="250906"/>
                  </a:lnTo>
                  <a:lnTo>
                    <a:pt x="773812" y="296169"/>
                  </a:lnTo>
                  <a:lnTo>
                    <a:pt x="782751" y="343627"/>
                  </a:lnTo>
                  <a:lnTo>
                    <a:pt x="785812" y="392912"/>
                  </a:lnTo>
                  <a:lnTo>
                    <a:pt x="782751" y="442197"/>
                  </a:lnTo>
                  <a:lnTo>
                    <a:pt x="773812" y="489655"/>
                  </a:lnTo>
                  <a:lnTo>
                    <a:pt x="759365" y="534918"/>
                  </a:lnTo>
                  <a:lnTo>
                    <a:pt x="739778" y="577619"/>
                  </a:lnTo>
                  <a:lnTo>
                    <a:pt x="715417" y="617388"/>
                  </a:lnTo>
                  <a:lnTo>
                    <a:pt x="686653" y="653858"/>
                  </a:lnTo>
                  <a:lnTo>
                    <a:pt x="653852" y="686660"/>
                  </a:lnTo>
                  <a:lnTo>
                    <a:pt x="617384" y="715426"/>
                  </a:lnTo>
                  <a:lnTo>
                    <a:pt x="577616" y="739787"/>
                  </a:lnTo>
                  <a:lnTo>
                    <a:pt x="534917" y="759376"/>
                  </a:lnTo>
                  <a:lnTo>
                    <a:pt x="489654" y="773824"/>
                  </a:lnTo>
                  <a:lnTo>
                    <a:pt x="442197" y="782763"/>
                  </a:lnTo>
                  <a:lnTo>
                    <a:pt x="392912" y="785825"/>
                  </a:lnTo>
                  <a:lnTo>
                    <a:pt x="343625" y="782763"/>
                  </a:lnTo>
                  <a:lnTo>
                    <a:pt x="296165" y="773824"/>
                  </a:lnTo>
                  <a:lnTo>
                    <a:pt x="250901" y="759376"/>
                  </a:lnTo>
                  <a:lnTo>
                    <a:pt x="208200" y="739787"/>
                  </a:lnTo>
                  <a:lnTo>
                    <a:pt x="168430" y="715426"/>
                  </a:lnTo>
                  <a:lnTo>
                    <a:pt x="131961" y="686660"/>
                  </a:lnTo>
                  <a:lnTo>
                    <a:pt x="99160" y="653858"/>
                  </a:lnTo>
                  <a:lnTo>
                    <a:pt x="70395" y="617388"/>
                  </a:lnTo>
                  <a:lnTo>
                    <a:pt x="46034" y="577619"/>
                  </a:lnTo>
                  <a:lnTo>
                    <a:pt x="26446" y="534918"/>
                  </a:lnTo>
                  <a:lnTo>
                    <a:pt x="11999" y="489655"/>
                  </a:lnTo>
                  <a:lnTo>
                    <a:pt x="3061" y="442197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004199" y="929779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9113" y="2072792"/>
            <a:ext cx="2063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TOSHIBA</dc:creator>
  <dc:title>Slayt 1</dc:title>
  <dcterms:created xsi:type="dcterms:W3CDTF">2020-02-26T11:46:53Z</dcterms:created>
  <dcterms:modified xsi:type="dcterms:W3CDTF">2020-02-26T11:46:53Z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2020-02-20T00:00:00Z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2020-02-26T00:00:00Z</vt:filetime>
  </property>
</Properties>
</file>