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4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1" autoAdjust="0"/>
    <p:restoredTop sz="94660"/>
  </p:normalViewPr>
  <p:slideViewPr>
    <p:cSldViewPr snapToGrid="0">
      <p:cViewPr varScale="1">
        <p:scale>
          <a:sx n="35" d="100"/>
          <a:sy n="35" d="100"/>
        </p:scale>
        <p:origin x="177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27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5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0978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678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3897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786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1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190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27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43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8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4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0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3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38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0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589212" y="495678"/>
            <a:ext cx="9394241" cy="2127206"/>
          </a:xfrm>
        </p:spPr>
        <p:txBody>
          <a:bodyPr>
            <a:normAutofit/>
          </a:bodyPr>
          <a:lstStyle/>
          <a:p>
            <a:r>
              <a:rPr lang="en-US" dirty="0" err="1"/>
              <a:t>Üst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alt 1. </a:t>
            </a:r>
            <a:r>
              <a:rPr lang="en-US" dirty="0" err="1"/>
              <a:t>keser</a:t>
            </a:r>
            <a:r>
              <a:rPr lang="en-US" dirty="0"/>
              <a:t> </a:t>
            </a:r>
            <a:r>
              <a:rPr lang="en-US" dirty="0" err="1"/>
              <a:t>dişler</a:t>
            </a:r>
            <a:r>
              <a:rPr lang="en-US" dirty="0"/>
              <a:t> (</a:t>
            </a:r>
            <a:r>
              <a:rPr lang="en-US" dirty="0" err="1"/>
              <a:t>santral</a:t>
            </a:r>
            <a:r>
              <a:rPr lang="en-US" dirty="0"/>
              <a:t> </a:t>
            </a:r>
            <a:r>
              <a:rPr lang="en-US" dirty="0" err="1"/>
              <a:t>diş</a:t>
            </a:r>
            <a:r>
              <a:rPr lang="en-US" dirty="0"/>
              <a:t>)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716778" y="4089316"/>
            <a:ext cx="8915399" cy="1126283"/>
          </a:xfrm>
        </p:spPr>
        <p:txBody>
          <a:bodyPr>
            <a:noAutofit/>
          </a:bodyPr>
          <a:lstStyle/>
          <a:p>
            <a:r>
              <a:rPr lang="tr-TR" sz="4800" dirty="0" err="1" smtClean="0"/>
              <a:t>Dr</a:t>
            </a:r>
            <a:r>
              <a:rPr lang="tr-TR" sz="4800" dirty="0" smtClean="0"/>
              <a:t> Mert OCAK</a:t>
            </a:r>
          </a:p>
          <a:p>
            <a:r>
              <a:rPr lang="tr-TR" sz="4800" dirty="0" smtClean="0"/>
              <a:t>Öğretim Görevlisi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0606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7"/>
          <p:cNvSpPr>
            <a:spLocks/>
          </p:cNvSpPr>
          <p:nvPr/>
        </p:nvSpPr>
        <p:spPr bwMode="auto">
          <a:xfrm>
            <a:off x="2807368" y="457201"/>
            <a:ext cx="10154653" cy="6400799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>
            <a:lvl1pPr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eaLnBrk="1"/>
            <a:r>
              <a:rPr lang="tr-TR" altLang="en-US" sz="3600" dirty="0" smtClean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  <a:sym typeface="Comic Sans MS" panose="030F0702030302020204" pitchFamily="66" charset="0"/>
              </a:rPr>
              <a:t>En </a:t>
            </a:r>
            <a:r>
              <a:rPr lang="tr-TR" altLang="en-US" sz="3600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  <a:sym typeface="Comic Sans MS" panose="030F0702030302020204" pitchFamily="66" charset="0"/>
              </a:rPr>
              <a:t>belirgin diş</a:t>
            </a:r>
          </a:p>
          <a:p>
            <a:pPr algn="l" eaLnBrk="1"/>
            <a:r>
              <a:rPr lang="tr-TR" altLang="en-US" sz="3600" dirty="0" smtClean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  <a:sym typeface="Comic Sans MS" panose="030F0702030302020204" pitchFamily="66" charset="0"/>
              </a:rPr>
              <a:t>En büyük </a:t>
            </a:r>
            <a:r>
              <a:rPr lang="tr-TR" altLang="en-US" sz="3600" dirty="0" err="1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  <a:sym typeface="Comic Sans MS" panose="030F0702030302020204" pitchFamily="66" charset="0"/>
              </a:rPr>
              <a:t>mezial</a:t>
            </a:r>
            <a:r>
              <a:rPr lang="tr-TR" altLang="en-US" sz="3600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  <a:sym typeface="Comic Sans MS" panose="030F0702030302020204" pitchFamily="66" charset="0"/>
              </a:rPr>
              <a:t> mine </a:t>
            </a:r>
            <a:r>
              <a:rPr lang="tr-TR" altLang="en-US" sz="3600" dirty="0" err="1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  <a:sym typeface="Comic Sans MS" panose="030F0702030302020204" pitchFamily="66" charset="0"/>
              </a:rPr>
              <a:t>sement</a:t>
            </a:r>
            <a:r>
              <a:rPr lang="tr-TR" altLang="en-US" sz="3600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  <a:sym typeface="Comic Sans MS" panose="030F0702030302020204" pitchFamily="66" charset="0"/>
              </a:rPr>
              <a:t> </a:t>
            </a:r>
            <a:r>
              <a:rPr lang="tr-TR" altLang="en-US" sz="3600" dirty="0" smtClean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  <a:sym typeface="Comic Sans MS" panose="030F0702030302020204" pitchFamily="66" charset="0"/>
              </a:rPr>
              <a:t>birleşimi</a:t>
            </a:r>
          </a:p>
          <a:p>
            <a:pPr algn="l" eaLnBrk="1"/>
            <a:r>
              <a:rPr lang="tr-TR" altLang="en-US" sz="3600" dirty="0" smtClean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  <a:sym typeface="Comic Sans MS" panose="030F0702030302020204" pitchFamily="66" charset="0"/>
              </a:rPr>
              <a:t>En fazla </a:t>
            </a:r>
            <a:r>
              <a:rPr lang="tr-TR" altLang="en-US" sz="3600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  <a:sym typeface="Comic Sans MS" panose="030F0702030302020204" pitchFamily="66" charset="0"/>
              </a:rPr>
              <a:t>kron genişliğine sahip diş (</a:t>
            </a:r>
            <a:r>
              <a:rPr lang="tr-TR" altLang="en-US" sz="3600" dirty="0" err="1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  <a:sym typeface="Comic Sans MS" panose="030F0702030302020204" pitchFamily="66" charset="0"/>
              </a:rPr>
              <a:t>anterior</a:t>
            </a:r>
            <a:r>
              <a:rPr lang="tr-TR" altLang="en-US" sz="3600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  <a:sym typeface="Comic Sans MS" panose="030F0702030302020204" pitchFamily="66" charset="0"/>
              </a:rPr>
              <a:t> dişler içinde)</a:t>
            </a:r>
          </a:p>
          <a:p>
            <a:pPr algn="l" eaLnBrk="1"/>
            <a:r>
              <a:rPr lang="tr-TR" altLang="en-US" sz="3600" dirty="0" smtClean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  <a:sym typeface="Comic Sans MS" panose="030F0702030302020204" pitchFamily="66" charset="0"/>
              </a:rPr>
              <a:t>En dar </a:t>
            </a:r>
            <a:r>
              <a:rPr lang="tr-TR" altLang="en-US" sz="3600" dirty="0" err="1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  <a:sym typeface="Comic Sans MS" panose="030F0702030302020204" pitchFamily="66" charset="0"/>
              </a:rPr>
              <a:t>insizal</a:t>
            </a:r>
            <a:r>
              <a:rPr lang="tr-TR" altLang="en-US" sz="3600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  <a:sym typeface="Comic Sans MS" panose="030F0702030302020204" pitchFamily="66" charset="0"/>
              </a:rPr>
              <a:t> </a:t>
            </a:r>
            <a:r>
              <a:rPr lang="tr-TR" altLang="en-US" sz="3600" dirty="0" err="1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  <a:sym typeface="Comic Sans MS" panose="030F0702030302020204" pitchFamily="66" charset="0"/>
              </a:rPr>
              <a:t>embraşurlar</a:t>
            </a:r>
            <a:endParaRPr lang="tr-TR" altLang="en-US" sz="3600" dirty="0">
              <a:latin typeface="Comic Sans MS" panose="030F0702030302020204" pitchFamily="66" charset="0"/>
              <a:ea typeface="Comic Sans MS" panose="030F0702030302020204" pitchFamily="66" charset="0"/>
              <a:cs typeface="Comic Sans MS" panose="030F0702030302020204" pitchFamily="66" charset="0"/>
              <a:sym typeface="Comic Sans MS" panose="030F0702030302020204" pitchFamily="66" charset="0"/>
            </a:endParaRPr>
          </a:p>
          <a:p>
            <a:pPr algn="l" eaLnBrk="1"/>
            <a:endParaRPr lang="tr-TR" altLang="en-US" sz="3600" dirty="0">
              <a:latin typeface="Comic Sans MS" panose="030F0702030302020204" pitchFamily="66" charset="0"/>
              <a:ea typeface="Comic Sans MS" panose="030F0702030302020204" pitchFamily="66" charset="0"/>
              <a:cs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Üst 1. Keser Diş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5328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7"/>
          <p:cNvSpPr>
            <a:spLocks/>
          </p:cNvSpPr>
          <p:nvPr/>
        </p:nvSpPr>
        <p:spPr bwMode="auto">
          <a:xfrm>
            <a:off x="2807368" y="457201"/>
            <a:ext cx="10154653" cy="6400799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>
            <a:lvl1pPr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/>
            <a:r>
              <a:rPr lang="tr-TR" altLang="en-US" sz="3600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  <a:sym typeface="Comic Sans MS" panose="030F0702030302020204" pitchFamily="66" charset="0"/>
              </a:rPr>
              <a:t>En silindirik kök formu</a:t>
            </a:r>
          </a:p>
          <a:p>
            <a:pPr algn="l"/>
            <a:r>
              <a:rPr lang="tr-TR" altLang="en-US" sz="3600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  <a:sym typeface="Comic Sans MS" panose="030F0702030302020204" pitchFamily="66" charset="0"/>
              </a:rPr>
              <a:t>En yüksek </a:t>
            </a:r>
            <a:r>
              <a:rPr lang="tr-TR" altLang="en-US" sz="3600" dirty="0" err="1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  <a:sym typeface="Comic Sans MS" panose="030F0702030302020204" pitchFamily="66" charset="0"/>
              </a:rPr>
              <a:t>aksiyel</a:t>
            </a:r>
            <a:r>
              <a:rPr lang="tr-TR" altLang="en-US" sz="3600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  <a:sym typeface="Comic Sans MS" panose="030F0702030302020204" pitchFamily="66" charset="0"/>
              </a:rPr>
              <a:t> eğim</a:t>
            </a:r>
            <a:endParaRPr lang="tr-TR" altLang="en-US" sz="3600" dirty="0">
              <a:solidFill>
                <a:srgbClr val="FF0000"/>
              </a:solidFill>
              <a:latin typeface="Comic Sans MS" panose="030F0702030302020204" pitchFamily="66" charset="0"/>
              <a:ea typeface="Comic Sans MS" panose="030F0702030302020204" pitchFamily="66" charset="0"/>
              <a:cs typeface="Comic Sans MS" panose="030F0702030302020204" pitchFamily="66" charset="0"/>
              <a:sym typeface="Comic Sans MS" panose="030F0702030302020204" pitchFamily="66" charset="0"/>
            </a:endParaRPr>
          </a:p>
          <a:p>
            <a:pPr algn="l"/>
            <a:r>
              <a:rPr lang="tr-TR" altLang="en-US" sz="3600" dirty="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  <a:sym typeface="Comic Sans MS" panose="030F0702030302020204" pitchFamily="66" charset="0"/>
              </a:rPr>
              <a:t>.En uzun kron boyuna sahip </a:t>
            </a:r>
            <a:r>
              <a:rPr lang="tr-TR" altLang="en-US" sz="3600" dirty="0">
                <a:solidFill>
                  <a:srgbClr val="FF0000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  <a:sym typeface="Comic Sans MS" panose="030F0702030302020204" pitchFamily="66" charset="0"/>
              </a:rPr>
              <a:t>İkinci</a:t>
            </a:r>
            <a:r>
              <a:rPr lang="tr-TR" altLang="en-US" sz="3600" dirty="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  <a:sym typeface="Comic Sans MS" panose="030F0702030302020204" pitchFamily="66" charset="0"/>
              </a:rPr>
              <a:t> diş (alt </a:t>
            </a:r>
            <a:r>
              <a:rPr lang="tr-TR" altLang="en-US" sz="3600" dirty="0" err="1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  <a:sym typeface="Comic Sans MS" panose="030F0702030302020204" pitchFamily="66" charset="0"/>
              </a:rPr>
              <a:t>kaninden</a:t>
            </a:r>
            <a:r>
              <a:rPr lang="tr-TR" altLang="en-US" sz="3600" dirty="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  <a:sym typeface="Comic Sans MS" panose="030F0702030302020204" pitchFamily="66" charset="0"/>
              </a:rPr>
              <a:t> sonra)</a:t>
            </a:r>
          </a:p>
          <a:p>
            <a:pPr algn="l" eaLnBrk="1"/>
            <a:endParaRPr lang="tr-TR" altLang="en-US" sz="3600" dirty="0">
              <a:latin typeface="Comic Sans MS" panose="030F0702030302020204" pitchFamily="66" charset="0"/>
              <a:ea typeface="Comic Sans MS" panose="030F0702030302020204" pitchFamily="66" charset="0"/>
              <a:cs typeface="Comic Sans MS" panose="030F0702030302020204" pitchFamily="66" charset="0"/>
              <a:sym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43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26307" y="1996746"/>
            <a:ext cx="8924009" cy="2888075"/>
          </a:xfrm>
        </p:spPr>
        <p:txBody>
          <a:bodyPr>
            <a:normAutofit/>
          </a:bodyPr>
          <a:lstStyle/>
          <a:p>
            <a:pPr fontAlgn="base"/>
            <a:r>
              <a:rPr lang="en-US" sz="2800" dirty="0" err="1" smtClean="0"/>
              <a:t>İkinci</a:t>
            </a:r>
            <a:r>
              <a:rPr lang="en-US" sz="2800" dirty="0" smtClean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uzun</a:t>
            </a:r>
            <a:r>
              <a:rPr lang="en-US" sz="2800" dirty="0"/>
              <a:t> </a:t>
            </a:r>
            <a:r>
              <a:rPr lang="en-US" sz="2800" dirty="0" err="1"/>
              <a:t>kron</a:t>
            </a:r>
            <a:r>
              <a:rPr lang="en-US" sz="2800" dirty="0"/>
              <a:t> </a:t>
            </a:r>
            <a:r>
              <a:rPr lang="en-US" sz="2800" dirty="0" err="1"/>
              <a:t>boyu</a:t>
            </a:r>
            <a:r>
              <a:rPr lang="en-US" sz="2800" dirty="0"/>
              <a:t> (alt </a:t>
            </a:r>
            <a:r>
              <a:rPr lang="en-US" sz="2800" dirty="0" err="1"/>
              <a:t>kaninden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)</a:t>
            </a:r>
          </a:p>
          <a:p>
            <a:pPr fontAlgn="base"/>
            <a:r>
              <a:rPr lang="en-US" sz="2800" dirty="0" err="1" smtClean="0"/>
              <a:t>Meziodistal</a:t>
            </a:r>
            <a:r>
              <a:rPr lang="en-US" sz="2800" dirty="0" smtClean="0"/>
              <a:t> </a:t>
            </a:r>
            <a:r>
              <a:rPr lang="en-US" sz="2800" dirty="0" err="1"/>
              <a:t>boyu</a:t>
            </a:r>
            <a:r>
              <a:rPr lang="en-US" sz="2800" dirty="0"/>
              <a:t>  </a:t>
            </a:r>
            <a:r>
              <a:rPr lang="en-US" sz="2800" dirty="0" err="1"/>
              <a:t>fasiyolingual</a:t>
            </a:r>
            <a:r>
              <a:rPr lang="en-US" sz="2800" dirty="0"/>
              <a:t> </a:t>
            </a:r>
            <a:r>
              <a:rPr lang="en-US" sz="2800" dirty="0" err="1"/>
              <a:t>boyu</a:t>
            </a:r>
            <a:r>
              <a:rPr lang="en-US" sz="2800" dirty="0"/>
              <a:t> (</a:t>
            </a:r>
            <a:r>
              <a:rPr lang="en-US" sz="2800" dirty="0" err="1"/>
              <a:t>okluzalden</a:t>
            </a:r>
            <a:r>
              <a:rPr lang="en-US" sz="2800" dirty="0"/>
              <a:t> </a:t>
            </a:r>
            <a:r>
              <a:rPr lang="en-US" sz="2800" dirty="0" err="1"/>
              <a:t>bakıldığında</a:t>
            </a:r>
            <a:r>
              <a:rPr lang="en-US" sz="2800" dirty="0"/>
              <a:t>).</a:t>
            </a:r>
          </a:p>
          <a:p>
            <a:pPr fontAlgn="base"/>
            <a:r>
              <a:rPr lang="en-US" sz="2800" dirty="0" err="1" smtClean="0"/>
              <a:t>Üç</a:t>
            </a:r>
            <a:r>
              <a:rPr lang="en-US" sz="2800" dirty="0" smtClean="0"/>
              <a:t> </a:t>
            </a:r>
            <a:r>
              <a:rPr lang="en-US" sz="2800" dirty="0" err="1"/>
              <a:t>mamelonu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dört</a:t>
            </a:r>
            <a:r>
              <a:rPr lang="en-US" sz="2800" dirty="0"/>
              <a:t> </a:t>
            </a:r>
            <a:r>
              <a:rPr lang="en-US" sz="2800" dirty="0" err="1"/>
              <a:t>gelişimsel</a:t>
            </a:r>
            <a:r>
              <a:rPr lang="en-US" sz="2800" dirty="0"/>
              <a:t> </a:t>
            </a:r>
            <a:r>
              <a:rPr lang="en-US" sz="2800" dirty="0" err="1"/>
              <a:t>oluğu</a:t>
            </a:r>
            <a:r>
              <a:rPr lang="en-US" sz="2800" dirty="0"/>
              <a:t> </a:t>
            </a:r>
            <a:r>
              <a:rPr lang="en-US" sz="2800" dirty="0" err="1"/>
              <a:t>vardır</a:t>
            </a:r>
            <a:r>
              <a:rPr lang="en-US" sz="2800" dirty="0"/>
              <a:t>. </a:t>
            </a:r>
          </a:p>
          <a:p>
            <a:pPr fontAlgn="base"/>
            <a:r>
              <a:rPr lang="en-US" sz="2800" dirty="0" err="1" smtClean="0"/>
              <a:t>Singulum</a:t>
            </a:r>
            <a:r>
              <a:rPr lang="en-US" sz="2800" dirty="0" smtClean="0"/>
              <a:t> </a:t>
            </a:r>
            <a:r>
              <a:rPr lang="en-US" sz="2800" dirty="0" err="1"/>
              <a:t>çok</a:t>
            </a:r>
            <a:r>
              <a:rPr lang="en-US" sz="2800" dirty="0"/>
              <a:t> </a:t>
            </a:r>
            <a:r>
              <a:rPr lang="en-US" sz="2800" dirty="0" err="1"/>
              <a:t>az</a:t>
            </a:r>
            <a:r>
              <a:rPr lang="en-US" sz="2800" dirty="0"/>
              <a:t> </a:t>
            </a:r>
            <a:r>
              <a:rPr lang="en-US" sz="2800" dirty="0" err="1"/>
              <a:t>distalde</a:t>
            </a:r>
            <a:r>
              <a:rPr lang="en-US" sz="2800" dirty="0"/>
              <a:t> </a:t>
            </a:r>
            <a:r>
              <a:rPr lang="en-US" sz="2800" dirty="0" err="1"/>
              <a:t>konumlanmıştır</a:t>
            </a:r>
            <a:r>
              <a:rPr lang="en-US" sz="2800" dirty="0"/>
              <a:t>. </a:t>
            </a:r>
          </a:p>
          <a:p>
            <a:pPr fontAlgn="base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1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26307" y="1996746"/>
            <a:ext cx="8924009" cy="2888075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sz="2800" dirty="0" err="1"/>
              <a:t>Kök</a:t>
            </a:r>
            <a:r>
              <a:rPr lang="en-US" sz="2800" dirty="0"/>
              <a:t> </a:t>
            </a:r>
            <a:r>
              <a:rPr lang="en-US" sz="2800" dirty="0" err="1"/>
              <a:t>kanalının</a:t>
            </a:r>
            <a:r>
              <a:rPr lang="en-US" sz="2800" dirty="0"/>
              <a:t> </a:t>
            </a:r>
            <a:r>
              <a:rPr lang="en-US" sz="2800" dirty="0" err="1"/>
              <a:t>bölünmüş</a:t>
            </a:r>
            <a:r>
              <a:rPr lang="en-US" sz="2800" dirty="0"/>
              <a:t> </a:t>
            </a:r>
            <a:r>
              <a:rPr lang="en-US" sz="2800" dirty="0" err="1"/>
              <a:t>olma</a:t>
            </a:r>
            <a:r>
              <a:rPr lang="en-US" sz="2800" dirty="0"/>
              <a:t> </a:t>
            </a:r>
            <a:r>
              <a:rPr lang="en-US" sz="2800" dirty="0" err="1"/>
              <a:t>olasılığı</a:t>
            </a:r>
            <a:r>
              <a:rPr lang="en-US" sz="2800" dirty="0"/>
              <a:t> </a:t>
            </a:r>
            <a:r>
              <a:rPr lang="en-US" sz="2800" dirty="0" err="1"/>
              <a:t>çok</a:t>
            </a:r>
            <a:r>
              <a:rPr lang="en-US" sz="2800" dirty="0"/>
              <a:t> </a:t>
            </a:r>
            <a:r>
              <a:rPr lang="en-US" sz="2800" dirty="0" err="1"/>
              <a:t>düşüktür</a:t>
            </a:r>
            <a:endParaRPr lang="en-US" sz="2800" dirty="0"/>
          </a:p>
          <a:p>
            <a:pPr fontAlgn="base"/>
            <a:r>
              <a:rPr lang="en-US" sz="2800" dirty="0" err="1"/>
              <a:t>Alveol</a:t>
            </a:r>
            <a:r>
              <a:rPr lang="en-US" sz="2800" dirty="0"/>
              <a:t> </a:t>
            </a:r>
            <a:r>
              <a:rPr lang="en-US" sz="2800" dirty="0" err="1"/>
              <a:t>kemiği</a:t>
            </a:r>
            <a:r>
              <a:rPr lang="en-US" sz="2800" dirty="0"/>
              <a:t> </a:t>
            </a:r>
            <a:r>
              <a:rPr lang="en-US" sz="2800" dirty="0" err="1"/>
              <a:t>içinde</a:t>
            </a:r>
            <a:r>
              <a:rPr lang="en-US" sz="2800" dirty="0"/>
              <a:t> </a:t>
            </a:r>
            <a:r>
              <a:rPr lang="en-US" sz="2800" dirty="0" err="1"/>
              <a:t>neredeyse</a:t>
            </a:r>
            <a:r>
              <a:rPr lang="en-US" sz="2800" dirty="0"/>
              <a:t> </a:t>
            </a:r>
            <a:r>
              <a:rPr lang="en-US" sz="2800" dirty="0" err="1"/>
              <a:t>vertikale</a:t>
            </a:r>
            <a:r>
              <a:rPr lang="en-US" sz="2800" dirty="0"/>
              <a:t> </a:t>
            </a:r>
            <a:r>
              <a:rPr lang="en-US" sz="2800" dirty="0" err="1"/>
              <a:t>yakın</a:t>
            </a:r>
            <a:r>
              <a:rPr lang="en-US" sz="2800" dirty="0"/>
              <a:t> (</a:t>
            </a:r>
            <a:r>
              <a:rPr lang="en-US" sz="2800" dirty="0" err="1"/>
              <a:t>meziodistal</a:t>
            </a:r>
            <a:r>
              <a:rPr lang="en-US" sz="2800" dirty="0"/>
              <a:t> </a:t>
            </a:r>
            <a:r>
              <a:rPr lang="en-US" sz="2800" dirty="0" err="1"/>
              <a:t>yönde</a:t>
            </a:r>
            <a:r>
              <a:rPr lang="en-US" sz="2800" dirty="0"/>
              <a:t>) </a:t>
            </a:r>
            <a:r>
              <a:rPr lang="en-US" sz="2800" dirty="0" err="1"/>
              <a:t>bulunur</a:t>
            </a:r>
            <a:r>
              <a:rPr lang="en-US" sz="2800" dirty="0"/>
              <a:t>. </a:t>
            </a:r>
          </a:p>
          <a:p>
            <a:pPr fontAlgn="base"/>
            <a:r>
              <a:rPr lang="en-US" sz="2800" dirty="0" err="1"/>
              <a:t>Kapanış</a:t>
            </a:r>
            <a:r>
              <a:rPr lang="en-US" sz="2800" dirty="0"/>
              <a:t> </a:t>
            </a:r>
            <a:r>
              <a:rPr lang="en-US" sz="2800" dirty="0" err="1"/>
              <a:t>sırasında</a:t>
            </a:r>
            <a:r>
              <a:rPr lang="en-US" sz="2800" dirty="0"/>
              <a:t> alt </a:t>
            </a:r>
            <a:r>
              <a:rPr lang="en-US" sz="2800" dirty="0" err="1"/>
              <a:t>santral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lateral </a:t>
            </a:r>
            <a:r>
              <a:rPr lang="en-US" sz="2800" dirty="0" err="1"/>
              <a:t>keser</a:t>
            </a:r>
            <a:r>
              <a:rPr lang="en-US" sz="2800" dirty="0"/>
              <a:t> </a:t>
            </a:r>
            <a:r>
              <a:rPr lang="en-US" sz="2800" dirty="0" err="1"/>
              <a:t>dişlerle</a:t>
            </a:r>
            <a:r>
              <a:rPr lang="en-US" sz="2800" dirty="0"/>
              <a:t> </a:t>
            </a:r>
            <a:r>
              <a:rPr lang="en-US" sz="2800" dirty="0" err="1"/>
              <a:t>temas</a:t>
            </a:r>
            <a:r>
              <a:rPr lang="en-US" sz="2800" dirty="0"/>
              <a:t> </a:t>
            </a:r>
            <a:r>
              <a:rPr lang="en-US" sz="2800" dirty="0" err="1"/>
              <a:t>eder</a:t>
            </a:r>
            <a:r>
              <a:rPr lang="en-US" sz="2800" dirty="0"/>
              <a:t>. </a:t>
            </a:r>
          </a:p>
          <a:p>
            <a:pPr fontAlgn="base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6105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92925" y="1817427"/>
            <a:ext cx="8924009" cy="28880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altLang="en-US" sz="2400" dirty="0">
                <a:sym typeface="Arial" panose="020B0604020202020204" pitchFamily="34" charset="0"/>
              </a:rPr>
              <a:t>-	</a:t>
            </a:r>
            <a:r>
              <a:rPr lang="tr-TR" altLang="en-US" sz="2400" dirty="0" err="1">
                <a:sym typeface="Helvetica" panose="020B0604020202020204" pitchFamily="34" charset="0"/>
              </a:rPr>
              <a:t>Distal</a:t>
            </a:r>
            <a:r>
              <a:rPr lang="tr-TR" altLang="en-US" sz="2400" dirty="0">
                <a:sym typeface="Helvetica" panose="020B0604020202020204" pitchFamily="34" charset="0"/>
              </a:rPr>
              <a:t> </a:t>
            </a:r>
            <a:r>
              <a:rPr lang="tr-TR" altLang="en-US" sz="2400" dirty="0" err="1">
                <a:sym typeface="Helvetica" panose="020B0604020202020204" pitchFamily="34" charset="0"/>
              </a:rPr>
              <a:t>insizal</a:t>
            </a:r>
            <a:r>
              <a:rPr lang="tr-TR" altLang="en-US" sz="2400" dirty="0">
                <a:sym typeface="Helvetica" panose="020B0604020202020204" pitchFamily="34" charset="0"/>
              </a:rPr>
              <a:t> açı, </a:t>
            </a:r>
            <a:r>
              <a:rPr lang="tr-TR" altLang="en-US" sz="2400" dirty="0" err="1">
                <a:sym typeface="Helvetica" panose="020B0604020202020204" pitchFamily="34" charset="0"/>
              </a:rPr>
              <a:t>mezial</a:t>
            </a:r>
            <a:r>
              <a:rPr lang="tr-TR" altLang="en-US" sz="2400" dirty="0">
                <a:sym typeface="Helvetica" panose="020B0604020202020204" pitchFamily="34" charset="0"/>
              </a:rPr>
              <a:t> </a:t>
            </a:r>
            <a:r>
              <a:rPr lang="tr-TR" altLang="en-US" sz="2400" dirty="0" err="1">
                <a:sym typeface="Helvetica" panose="020B0604020202020204" pitchFamily="34" charset="0"/>
              </a:rPr>
              <a:t>insizal</a:t>
            </a:r>
            <a:r>
              <a:rPr lang="tr-TR" altLang="en-US" sz="2400" dirty="0">
                <a:sym typeface="Helvetica" panose="020B0604020202020204" pitchFamily="34" charset="0"/>
              </a:rPr>
              <a:t> açı kadar keskindir. </a:t>
            </a:r>
          </a:p>
          <a:p>
            <a:pPr marL="0" indent="0">
              <a:buNone/>
            </a:pPr>
            <a:r>
              <a:rPr lang="tr-TR" altLang="en-US" sz="2400" dirty="0">
                <a:sym typeface="Arial" panose="020B0604020202020204" pitchFamily="34" charset="0"/>
              </a:rPr>
              <a:t>-	</a:t>
            </a:r>
            <a:r>
              <a:rPr lang="tr-TR" altLang="en-US" sz="2400" dirty="0" err="1">
                <a:sym typeface="Arial" panose="020B0604020202020204" pitchFamily="34" charset="0"/>
              </a:rPr>
              <a:t>Fasiyolingual</a:t>
            </a:r>
            <a:r>
              <a:rPr lang="tr-TR" altLang="en-US" sz="2400" dirty="0">
                <a:sym typeface="Arial" panose="020B0604020202020204" pitchFamily="34" charset="0"/>
              </a:rPr>
              <a:t> boyut </a:t>
            </a:r>
            <a:r>
              <a:rPr lang="tr-TR" altLang="en-US" sz="2400" dirty="0">
                <a:sym typeface="Helvetica" panose="020B0604020202020204" pitchFamily="34" charset="0"/>
              </a:rPr>
              <a:t> </a:t>
            </a:r>
            <a:r>
              <a:rPr lang="tr-TR" altLang="en-US" sz="2400" dirty="0" err="1">
                <a:sym typeface="Helvetica" panose="020B0604020202020204" pitchFamily="34" charset="0"/>
              </a:rPr>
              <a:t>meziodistal</a:t>
            </a:r>
            <a:r>
              <a:rPr lang="tr-TR" altLang="en-US" sz="2400" dirty="0">
                <a:sym typeface="Helvetica" panose="020B0604020202020204" pitchFamily="34" charset="0"/>
              </a:rPr>
              <a:t> boyut (</a:t>
            </a:r>
            <a:r>
              <a:rPr lang="tr-TR" altLang="en-US" sz="2400" dirty="0" err="1">
                <a:sym typeface="Helvetica" panose="020B0604020202020204" pitchFamily="34" charset="0"/>
              </a:rPr>
              <a:t>okluzalden</a:t>
            </a:r>
            <a:r>
              <a:rPr lang="tr-TR" altLang="en-US" sz="2400" dirty="0">
                <a:sym typeface="Helvetica" panose="020B0604020202020204" pitchFamily="34" charset="0"/>
              </a:rPr>
              <a:t> bakıldığında).</a:t>
            </a:r>
          </a:p>
          <a:p>
            <a:pPr marL="0" indent="0">
              <a:buNone/>
            </a:pPr>
            <a:r>
              <a:rPr lang="tr-TR" altLang="en-US" sz="2400" dirty="0">
                <a:sym typeface="Arial" panose="020B0604020202020204" pitchFamily="34" charset="0"/>
              </a:rPr>
              <a:t>-	</a:t>
            </a:r>
            <a:r>
              <a:rPr lang="tr-TR" altLang="en-US" sz="2400" dirty="0">
                <a:sym typeface="Helvetica" panose="020B0604020202020204" pitchFamily="34" charset="0"/>
              </a:rPr>
              <a:t>Marjinal sırtlar aynı uzunluktadır. </a:t>
            </a:r>
          </a:p>
          <a:p>
            <a:pPr marL="0" indent="0">
              <a:buNone/>
            </a:pPr>
            <a:r>
              <a:rPr lang="tr-TR" altLang="en-US" sz="2400" dirty="0">
                <a:sym typeface="Arial" panose="020B0604020202020204" pitchFamily="34" charset="0"/>
              </a:rPr>
              <a:t>-	</a:t>
            </a:r>
            <a:r>
              <a:rPr lang="tr-TR" altLang="en-US" sz="2400" dirty="0">
                <a:sym typeface="Helvetica" panose="020B0604020202020204" pitchFamily="34" charset="0"/>
              </a:rPr>
              <a:t>Kesici kenar dişin uzun aksının </a:t>
            </a:r>
            <a:r>
              <a:rPr lang="tr-TR" altLang="en-US" sz="2400" dirty="0" err="1">
                <a:sym typeface="Helvetica" panose="020B0604020202020204" pitchFamily="34" charset="0"/>
              </a:rPr>
              <a:t>lingual</a:t>
            </a:r>
            <a:r>
              <a:rPr lang="tr-TR" altLang="en-US" sz="2400" dirty="0">
                <a:sym typeface="Helvetica" panose="020B0604020202020204" pitchFamily="34" charset="0"/>
              </a:rPr>
              <a:t> tarafındadır (alt </a:t>
            </a:r>
            <a:r>
              <a:rPr lang="tr-TR" altLang="en-US" sz="2400" dirty="0" err="1">
                <a:sym typeface="Helvetica" panose="020B0604020202020204" pitchFamily="34" charset="0"/>
              </a:rPr>
              <a:t>lateral</a:t>
            </a:r>
            <a:r>
              <a:rPr lang="tr-TR" altLang="en-US" sz="2400" dirty="0">
                <a:sym typeface="Helvetica" panose="020B0604020202020204" pitchFamily="34" charset="0"/>
              </a:rPr>
              <a:t> keser diş gibi)</a:t>
            </a:r>
          </a:p>
          <a:p>
            <a:pPr marL="0" indent="0">
              <a:buNone/>
            </a:pPr>
            <a:r>
              <a:rPr lang="tr-TR" altLang="en-US" sz="2400" dirty="0">
                <a:sym typeface="Arial" panose="020B0604020202020204" pitchFamily="34" charset="0"/>
              </a:rPr>
              <a:t>-	</a:t>
            </a:r>
            <a:r>
              <a:rPr lang="tr-TR" altLang="en-US" sz="2400" dirty="0" err="1">
                <a:sym typeface="Arial" panose="020B0604020202020204" pitchFamily="34" charset="0"/>
              </a:rPr>
              <a:t>S</a:t>
            </a:r>
            <a:r>
              <a:rPr lang="tr-TR" altLang="en-US" sz="2400" dirty="0" err="1">
                <a:sym typeface="Helvetica" panose="020B0604020202020204" pitchFamily="34" charset="0"/>
              </a:rPr>
              <a:t>ingulum</a:t>
            </a:r>
            <a:r>
              <a:rPr lang="tr-TR" altLang="en-US" sz="2400" dirty="0">
                <a:sym typeface="Helvetica" panose="020B0604020202020204" pitchFamily="34" charset="0"/>
              </a:rPr>
              <a:t> (belirsiz) merkezi yerleşimlidir. </a:t>
            </a:r>
          </a:p>
          <a:p>
            <a:pPr marL="0" indent="0">
              <a:buNone/>
            </a:pPr>
            <a:r>
              <a:rPr lang="tr-TR" altLang="en-US" sz="2400" dirty="0">
                <a:sym typeface="Arial" panose="020B0604020202020204" pitchFamily="34" charset="0"/>
              </a:rPr>
              <a:t>-	</a:t>
            </a:r>
            <a:r>
              <a:rPr lang="tr-TR" altLang="en-US" sz="2400" dirty="0">
                <a:sym typeface="Helvetica" panose="020B0604020202020204" pitchFamily="34" charset="0"/>
              </a:rPr>
              <a:t>Kapanışta üst santral keser diş ile temas eder. </a:t>
            </a:r>
          </a:p>
          <a:p>
            <a:pPr marL="0" indent="0">
              <a:buNone/>
            </a:pPr>
            <a:r>
              <a:rPr lang="tr-TR" altLang="en-US" sz="2400" dirty="0">
                <a:sym typeface="Arial" panose="020B0604020202020204" pitchFamily="34" charset="0"/>
              </a:rPr>
              <a:t>-	</a:t>
            </a:r>
            <a:r>
              <a:rPr lang="tr-TR" altLang="en-US" sz="2400" dirty="0">
                <a:sym typeface="Helvetica" panose="020B0604020202020204" pitchFamily="34" charset="0"/>
              </a:rPr>
              <a:t>Kapanışta tek dişle temas eden tek alt ön diştir. </a:t>
            </a:r>
          </a:p>
          <a:p>
            <a:pPr marL="0" indent="0" fontAlgn="base">
              <a:buNone/>
            </a:pPr>
            <a:endParaRPr lang="en-US" sz="2400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b="1" dirty="0" smtClean="0"/>
              <a:t>Alt 1. Keser Diş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2741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</TotalTime>
  <Words>134</Words>
  <Application>Microsoft Office PowerPoint</Application>
  <PresentationFormat>Geniş ekran</PresentationFormat>
  <Paragraphs>26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Arial</vt:lpstr>
      <vt:lpstr>Century Gothic</vt:lpstr>
      <vt:lpstr>Comic Sans MS</vt:lpstr>
      <vt:lpstr>Helvetica</vt:lpstr>
      <vt:lpstr>Wingdings 3</vt:lpstr>
      <vt:lpstr>Duman</vt:lpstr>
      <vt:lpstr>Üst ve alt 1. keser dişler (santral diş)</vt:lpstr>
      <vt:lpstr>Üst 1. Keser Diş</vt:lpstr>
      <vt:lpstr>PowerPoint Sunusu</vt:lpstr>
      <vt:lpstr>PowerPoint Sunusu</vt:lpstr>
      <vt:lpstr>PowerPoint Sunusu</vt:lpstr>
      <vt:lpstr>Alt 1. Keser Diş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Anatomik eksenler ve düzlemler, yön terimleri</dc:title>
  <dc:creator>mert ocak</dc:creator>
  <cp:lastModifiedBy>mert ocak</cp:lastModifiedBy>
  <cp:revision>7</cp:revision>
  <dcterms:created xsi:type="dcterms:W3CDTF">2020-01-16T08:15:50Z</dcterms:created>
  <dcterms:modified xsi:type="dcterms:W3CDTF">2020-01-17T08:03:14Z</dcterms:modified>
</cp:coreProperties>
</file>