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2" r:id="rId4"/>
    <p:sldId id="263" r:id="rId5"/>
    <p:sldId id="264" r:id="rId6"/>
    <p:sldId id="257" r:id="rId7"/>
    <p:sldId id="258" r:id="rId8"/>
    <p:sldId id="25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D2C37-848F-494C-8B38-03D4EDC9EC52}" type="datetimeFigureOut">
              <a:rPr lang="en-US" smtClean="0"/>
              <a:pPr/>
              <a:t>11/18/2017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B8338-97BE-49E2-BCD7-6CC0E22EAD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481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D2C37-848F-494C-8B38-03D4EDC9EC52}" type="datetimeFigureOut">
              <a:rPr lang="en-US" smtClean="0"/>
              <a:pPr/>
              <a:t>11/18/2017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B8338-97BE-49E2-BCD7-6CC0E22EAD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281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D2C37-848F-494C-8B38-03D4EDC9EC52}" type="datetimeFigureOut">
              <a:rPr lang="en-US" smtClean="0"/>
              <a:pPr/>
              <a:t>11/18/2017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B8338-97BE-49E2-BCD7-6CC0E22EAD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858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D2C37-848F-494C-8B38-03D4EDC9EC52}" type="datetimeFigureOut">
              <a:rPr lang="en-US" smtClean="0"/>
              <a:pPr/>
              <a:t>11/18/2017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B8338-97BE-49E2-BCD7-6CC0E22EAD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337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D2C37-848F-494C-8B38-03D4EDC9EC52}" type="datetimeFigureOut">
              <a:rPr lang="en-US" smtClean="0"/>
              <a:pPr/>
              <a:t>11/18/2017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B8338-97BE-49E2-BCD7-6CC0E22EAD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769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D2C37-848F-494C-8B38-03D4EDC9EC52}" type="datetimeFigureOut">
              <a:rPr lang="en-US" smtClean="0"/>
              <a:pPr/>
              <a:t>11/18/2017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B8338-97BE-49E2-BCD7-6CC0E22EAD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38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D2C37-848F-494C-8B38-03D4EDC9EC52}" type="datetimeFigureOut">
              <a:rPr lang="en-US" smtClean="0"/>
              <a:pPr/>
              <a:t>11/18/2017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B8338-97BE-49E2-BCD7-6CC0E22EAD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536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D2C37-848F-494C-8B38-03D4EDC9EC52}" type="datetimeFigureOut">
              <a:rPr lang="en-US" smtClean="0"/>
              <a:pPr/>
              <a:t>11/18/2017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B8338-97BE-49E2-BCD7-6CC0E22EAD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331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D2C37-848F-494C-8B38-03D4EDC9EC52}" type="datetimeFigureOut">
              <a:rPr lang="en-US" smtClean="0"/>
              <a:pPr/>
              <a:t>11/18/2017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B8338-97BE-49E2-BCD7-6CC0E22EAD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128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D2C37-848F-494C-8B38-03D4EDC9EC52}" type="datetimeFigureOut">
              <a:rPr lang="en-US" smtClean="0"/>
              <a:pPr/>
              <a:t>11/18/2017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B8338-97BE-49E2-BCD7-6CC0E22EAD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555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D2C37-848F-494C-8B38-03D4EDC9EC52}" type="datetimeFigureOut">
              <a:rPr lang="en-US" smtClean="0"/>
              <a:pPr/>
              <a:t>11/18/2017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B8338-97BE-49E2-BCD7-6CC0E22EAD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858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1D2C37-848F-494C-8B38-03D4EDC9EC52}" type="datetimeFigureOut">
              <a:rPr lang="en-US" smtClean="0"/>
              <a:pPr/>
              <a:t>11/18/2017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AB8338-97BE-49E2-BCD7-6CC0E22EAD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206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1980’ler ve medya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13.Hafta</a:t>
            </a:r>
          </a:p>
          <a:p>
            <a:r>
              <a:rPr lang="tr-TR" dirty="0" smtClean="0"/>
              <a:t>Yrd. Doç. Dr. Gül Karagöz Kızılca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6805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Basın döneminden medya dönemine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 smtClean="0"/>
              <a:t>*</a:t>
            </a:r>
            <a:r>
              <a:rPr lang="tr-TR" dirty="0" smtClean="0"/>
              <a:t>Neo-liberal politikalar ve küreselleşmenin basın üzerindeki etkisi:</a:t>
            </a:r>
          </a:p>
          <a:p>
            <a:pPr marL="0" indent="0" algn="just">
              <a:buNone/>
            </a:pPr>
            <a:r>
              <a:rPr lang="tr-TR" dirty="0" smtClean="0"/>
              <a:t>1)Basın döneminden medya dönemine geçilmiştir.</a:t>
            </a:r>
          </a:p>
          <a:p>
            <a:pPr marL="0" indent="0" algn="just">
              <a:buNone/>
            </a:pPr>
            <a:r>
              <a:rPr lang="tr-TR" dirty="0" smtClean="0"/>
              <a:t>2)Kitle iletişim araçlarının işlevleri değişmiştir. Topluma haber ve bilgi aktarımı asıl işlev olmaktan çıkmıştır. </a:t>
            </a:r>
            <a:r>
              <a:rPr lang="en-US" dirty="0" err="1" smtClean="0"/>
              <a:t>Ancak</a:t>
            </a:r>
            <a:r>
              <a:rPr lang="en-US" dirty="0" smtClean="0"/>
              <a:t> </a:t>
            </a:r>
            <a:r>
              <a:rPr lang="en-US" dirty="0" err="1" smtClean="0"/>
              <a:t>kamusal</a:t>
            </a:r>
            <a:r>
              <a:rPr lang="en-US" dirty="0" smtClean="0"/>
              <a:t> </a:t>
            </a:r>
            <a:r>
              <a:rPr lang="tr-TR" dirty="0" smtClean="0"/>
              <a:t>ç</a:t>
            </a:r>
            <a:r>
              <a:rPr lang="tr-TR" dirty="0"/>
              <a:t>ı</a:t>
            </a:r>
            <a:r>
              <a:rPr lang="en-US" dirty="0" err="1" smtClean="0"/>
              <a:t>kar</a:t>
            </a:r>
            <a:r>
              <a:rPr lang="tr-TR" dirty="0" smtClean="0"/>
              <a:t>ı</a:t>
            </a:r>
            <a:r>
              <a:rPr lang="en-US" dirty="0" smtClean="0"/>
              <a:t>n </a:t>
            </a:r>
            <a:r>
              <a:rPr lang="en-US" dirty="0" err="1" smtClean="0"/>
              <a:t>sa</a:t>
            </a:r>
            <a:r>
              <a:rPr lang="tr-TR" dirty="0"/>
              <a:t>ğ</a:t>
            </a:r>
            <a:r>
              <a:rPr lang="en-US" dirty="0" err="1" smtClean="0"/>
              <a:t>lanmas</a:t>
            </a:r>
            <a:r>
              <a:rPr lang="tr-TR" dirty="0" smtClean="0"/>
              <a:t>ı retoriği devam etmiştir.</a:t>
            </a:r>
            <a:r>
              <a:rPr lang="en-US" dirty="0" smtClean="0"/>
              <a:t> </a:t>
            </a:r>
            <a:endParaRPr lang="tr-TR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9918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3)Kar etme ön plana çıkmıştır.</a:t>
            </a:r>
          </a:p>
          <a:p>
            <a:pPr marL="0" indent="0">
              <a:buNone/>
            </a:pPr>
            <a:r>
              <a:rPr lang="tr-TR" dirty="0" smtClean="0"/>
              <a:t>4)Medya </a:t>
            </a:r>
            <a:r>
              <a:rPr lang="tr-TR" dirty="0" smtClean="0"/>
              <a:t>sahiplik yapısı değişmiştir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r>
              <a:rPr lang="tr-TR" dirty="0" smtClean="0"/>
              <a:t>-Tekelleşme eğilimi artmıştır. </a:t>
            </a:r>
          </a:p>
          <a:p>
            <a:pPr marL="0" indent="0">
              <a:buNone/>
            </a:pPr>
            <a:r>
              <a:rPr lang="tr-TR" dirty="0" smtClean="0"/>
              <a:t>-Medya dışı alanlarda birikmiş sermaye medya alanında hakimiyet kurmuştur.</a:t>
            </a:r>
          </a:p>
          <a:p>
            <a:pPr marL="0" indent="0">
              <a:buNone/>
            </a:pPr>
            <a:r>
              <a:rPr lang="tr-TR" dirty="0" smtClean="0"/>
              <a:t>-Artık gazete sahipleri meslekten gelen gazeteciler değil farklı sektörlerde yatırımları olan işadamlarıdır.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5) </a:t>
            </a:r>
            <a:r>
              <a:rPr lang="en-US" dirty="0" err="1" smtClean="0"/>
              <a:t>Niceliksel</a:t>
            </a:r>
            <a:r>
              <a:rPr lang="en-US" dirty="0" smtClean="0"/>
              <a:t> </a:t>
            </a:r>
            <a:r>
              <a:rPr lang="en-US" dirty="0" err="1" smtClean="0"/>
              <a:t>çeşitlilik</a:t>
            </a:r>
            <a:r>
              <a:rPr lang="tr-TR" dirty="0" smtClean="0"/>
              <a:t> artmış, bununla birlikte </a:t>
            </a:r>
            <a:r>
              <a:rPr lang="en-US" dirty="0" err="1" smtClean="0"/>
              <a:t>niteliksel</a:t>
            </a:r>
            <a:r>
              <a:rPr lang="en-US" dirty="0" smtClean="0"/>
              <a:t> </a:t>
            </a:r>
            <a:r>
              <a:rPr lang="en-US" dirty="0" err="1" smtClean="0"/>
              <a:t>dönüşüm</a:t>
            </a:r>
            <a:r>
              <a:rPr lang="tr-TR" dirty="0" smtClean="0"/>
              <a:t> yaşanmıştır.</a:t>
            </a:r>
          </a:p>
          <a:p>
            <a:pPr marL="0" indent="0">
              <a:buNone/>
            </a:pPr>
            <a:r>
              <a:rPr lang="tr-TR" dirty="0" smtClean="0"/>
              <a:t>-Gazete, dergi, yayın başlık sayısı artmıştır.</a:t>
            </a:r>
          </a:p>
          <a:p>
            <a:pPr marL="0" indent="0">
              <a:buNone/>
            </a:pPr>
            <a:r>
              <a:rPr lang="tr-TR" dirty="0" smtClean="0"/>
              <a:t>-Gazetecilikte uzmanlaşma artmıştır.</a:t>
            </a:r>
          </a:p>
          <a:p>
            <a:pPr marL="0" indent="0">
              <a:buNone/>
            </a:pPr>
            <a:r>
              <a:rPr lang="tr-TR" dirty="0" smtClean="0"/>
              <a:t>-Tirajlar nüfus artış oranında artmamıştır.</a:t>
            </a:r>
          </a:p>
          <a:p>
            <a:pPr marL="0" indent="0">
              <a:buNone/>
            </a:pPr>
            <a:r>
              <a:rPr lang="tr-TR" dirty="0"/>
              <a:t>-</a:t>
            </a:r>
            <a:r>
              <a:rPr lang="tr-TR" dirty="0" smtClean="0"/>
              <a:t>Kamu yayın tekeli radyo ve televizyon alanlarında kırılmıştır.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898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6) 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/>
              <a:t>oluşan</a:t>
            </a:r>
            <a:r>
              <a:rPr lang="en-US" dirty="0"/>
              <a:t> </a:t>
            </a:r>
            <a:r>
              <a:rPr lang="en-US" dirty="0" err="1"/>
              <a:t>radyo-televizyon</a:t>
            </a:r>
            <a:r>
              <a:rPr lang="en-US" dirty="0"/>
              <a:t> </a:t>
            </a:r>
            <a:r>
              <a:rPr lang="en-US" dirty="0" err="1"/>
              <a:t>düzeni</a:t>
            </a:r>
            <a:r>
              <a:rPr lang="en-US" dirty="0"/>
              <a:t> </a:t>
            </a:r>
            <a:r>
              <a:rPr lang="en-US" dirty="0" err="1"/>
              <a:t>hukuksal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çerçeve</a:t>
            </a:r>
            <a:r>
              <a:rPr lang="en-US" dirty="0"/>
              <a:t> </a:t>
            </a:r>
            <a:r>
              <a:rPr lang="en-US" dirty="0" err="1"/>
              <a:t>olmaksızın</a:t>
            </a:r>
            <a:r>
              <a:rPr lang="en-US" dirty="0"/>
              <a:t>, </a:t>
            </a:r>
            <a:r>
              <a:rPr lang="en-US" dirty="0" err="1"/>
              <a:t>Anayasa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varolan</a:t>
            </a:r>
            <a:r>
              <a:rPr lang="en-US" dirty="0"/>
              <a:t> </a:t>
            </a:r>
            <a:r>
              <a:rPr lang="en-US" dirty="0" err="1"/>
              <a:t>yasalar</a:t>
            </a:r>
            <a:r>
              <a:rPr lang="en-US" dirty="0"/>
              <a:t> </a:t>
            </a:r>
            <a:r>
              <a:rPr lang="en-US" dirty="0" err="1"/>
              <a:t>dikkate</a:t>
            </a:r>
            <a:r>
              <a:rPr lang="en-US" dirty="0"/>
              <a:t> </a:t>
            </a:r>
            <a:r>
              <a:rPr lang="en-US" dirty="0" err="1"/>
              <a:t>alınmaksızın</a:t>
            </a:r>
            <a:r>
              <a:rPr lang="en-US" dirty="0"/>
              <a:t> </a:t>
            </a:r>
            <a:r>
              <a:rPr lang="en-US" dirty="0" err="1"/>
              <a:t>gerçekleşmiştir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7) Medya kuruluşları basın ve ifade özgürlüğüne ilgisini yitirmiştir.</a:t>
            </a:r>
          </a:p>
          <a:p>
            <a:pPr marL="0" indent="0">
              <a:buNone/>
            </a:pPr>
            <a:r>
              <a:rPr lang="tr-TR" dirty="0" smtClean="0"/>
              <a:t>8) Medya sektöründe sendikalaşmanın ve dolayısıyla demokratikleşmenin önü kesilmiştir.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75659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Dönüşümün medyanın hedef kitlesi üzerindeki etkileri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Basın döneminde basının </a:t>
            </a:r>
            <a:r>
              <a:rPr lang="tr-TR" dirty="0" smtClean="0"/>
              <a:t>toplumsal </a:t>
            </a:r>
            <a:r>
              <a:rPr lang="tr-TR" dirty="0" smtClean="0"/>
              <a:t>sorumluluğu aşağıdaki gruplar için başattır.</a:t>
            </a:r>
          </a:p>
          <a:p>
            <a:pPr marL="0" indent="0">
              <a:buNone/>
            </a:pPr>
            <a:r>
              <a:rPr lang="tr-TR" dirty="0"/>
              <a:t>*Okuyucu</a:t>
            </a:r>
          </a:p>
          <a:p>
            <a:pPr marL="0" indent="0">
              <a:buNone/>
            </a:pPr>
            <a:r>
              <a:rPr lang="tr-TR" dirty="0"/>
              <a:t>*İzleyici</a:t>
            </a:r>
          </a:p>
          <a:p>
            <a:pPr marL="0" indent="0">
              <a:buNone/>
            </a:pPr>
            <a:r>
              <a:rPr lang="tr-TR" dirty="0"/>
              <a:t>*Dinleyici </a:t>
            </a:r>
          </a:p>
          <a:p>
            <a:r>
              <a:rPr lang="tr-TR" dirty="0" smtClean="0"/>
              <a:t>Medya döneminde okuyucu, izleyici ve dinleyici artık müşteridir.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2569206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Basında yaşanan niteliksel dönüşümün örnek olay üzerinden incelenmesi: </a:t>
            </a:r>
            <a:r>
              <a:rPr lang="tr-TR" i="1" dirty="0" smtClean="0"/>
              <a:t>Güneş</a:t>
            </a:r>
            <a:r>
              <a:rPr lang="tr-TR" dirty="0" smtClean="0"/>
              <a:t> gazetesi</a:t>
            </a:r>
          </a:p>
          <a:p>
            <a:pPr marL="0" indent="0">
              <a:buNone/>
            </a:pPr>
            <a:r>
              <a:rPr lang="tr-TR" dirty="0" smtClean="0"/>
              <a:t>*Sermaye yapısı</a:t>
            </a:r>
          </a:p>
          <a:p>
            <a:pPr marL="0" indent="0">
              <a:buNone/>
            </a:pPr>
            <a:r>
              <a:rPr lang="tr-TR" dirty="0" smtClean="0"/>
              <a:t>*Gazetenin yönetim yapısı</a:t>
            </a:r>
          </a:p>
          <a:p>
            <a:pPr marL="0" indent="0">
              <a:buNone/>
            </a:pPr>
            <a:r>
              <a:rPr lang="tr-TR" dirty="0" smtClean="0"/>
              <a:t>*Hedef kitlesi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12036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Siyasete müdahale ve </a:t>
            </a:r>
            <a:r>
              <a:rPr lang="tr-TR" i="1" dirty="0" smtClean="0"/>
              <a:t>Güneş</a:t>
            </a:r>
          </a:p>
          <a:p>
            <a:r>
              <a:rPr lang="tr-TR" dirty="0" smtClean="0"/>
              <a:t>Kamusal çıkarın tanımlanışı ve </a:t>
            </a:r>
            <a:r>
              <a:rPr lang="tr-TR" i="1" dirty="0" smtClean="0"/>
              <a:t>Güneş</a:t>
            </a:r>
          </a:p>
          <a:p>
            <a:r>
              <a:rPr lang="tr-TR" dirty="0" smtClean="0"/>
              <a:t>Promoyonlar ve </a:t>
            </a:r>
            <a:r>
              <a:rPr lang="tr-TR" i="1" dirty="0" smtClean="0"/>
              <a:t>Güneş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20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253</Words>
  <Application>Microsoft Office PowerPoint</Application>
  <PresentationFormat>On-screen Show (4:3)</PresentationFormat>
  <Paragraphs>33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1980’ler ve medya</vt:lpstr>
      <vt:lpstr>Basın döneminden medya dönemine</vt:lpstr>
      <vt:lpstr>PowerPoint Presentation</vt:lpstr>
      <vt:lpstr>PowerPoint Presentation</vt:lpstr>
      <vt:lpstr>PowerPoint Presentation</vt:lpstr>
      <vt:lpstr>Dönüşümün medyanın hedef kitlesi üzerindeki etkileri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1980’ler ve medya</dc:title>
  <dc:creator>Gul</dc:creator>
  <cp:lastModifiedBy>Gul</cp:lastModifiedBy>
  <cp:revision>17</cp:revision>
  <dcterms:created xsi:type="dcterms:W3CDTF">2017-11-12T20:26:03Z</dcterms:created>
  <dcterms:modified xsi:type="dcterms:W3CDTF">2017-11-18T14:58:43Z</dcterms:modified>
</cp:coreProperties>
</file>